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6" r:id="rId2"/>
    <p:sldId id="275" r:id="rId3"/>
    <p:sldId id="305" r:id="rId4"/>
    <p:sldId id="277" r:id="rId5"/>
    <p:sldId id="307" r:id="rId6"/>
    <p:sldId id="302" r:id="rId7"/>
    <p:sldId id="332" r:id="rId8"/>
    <p:sldId id="334" r:id="rId9"/>
    <p:sldId id="312" r:id="rId10"/>
    <p:sldId id="311" r:id="rId11"/>
    <p:sldId id="310" r:id="rId12"/>
    <p:sldId id="347" r:id="rId13"/>
    <p:sldId id="309" r:id="rId14"/>
    <p:sldId id="308" r:id="rId15"/>
    <p:sldId id="337" r:id="rId16"/>
    <p:sldId id="345" r:id="rId17"/>
    <p:sldId id="339" r:id="rId18"/>
    <p:sldId id="346" r:id="rId19"/>
    <p:sldId id="344" r:id="rId20"/>
    <p:sldId id="340" r:id="rId21"/>
    <p:sldId id="341" r:id="rId22"/>
    <p:sldId id="316" r:id="rId23"/>
    <p:sldId id="315" r:id="rId24"/>
    <p:sldId id="343" r:id="rId25"/>
    <p:sldId id="324" r:id="rId26"/>
    <p:sldId id="326" r:id="rId27"/>
    <p:sldId id="328" r:id="rId28"/>
    <p:sldId id="327" r:id="rId29"/>
    <p:sldId id="260"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24"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C48"/>
    <a:srgbClr val="D02A2A"/>
    <a:srgbClr val="C41E2A"/>
    <a:srgbClr val="0054A4"/>
    <a:srgbClr val="FEC4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88325" autoAdjust="0"/>
  </p:normalViewPr>
  <p:slideViewPr>
    <p:cSldViewPr snapToGrid="0">
      <p:cViewPr varScale="1">
        <p:scale>
          <a:sx n="124" d="100"/>
          <a:sy n="124" d="100"/>
        </p:scale>
        <p:origin x="584" y="168"/>
      </p:cViewPr>
      <p:guideLst>
        <p:guide orient="horz" pos="362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idx="1"/>
          </p:nvPr>
        </p:nvSpPr>
        <p:spPr>
          <a:xfrm>
            <a:off x="3970734" y="0"/>
            <a:ext cx="3038145" cy="465743"/>
          </a:xfrm>
          <a:prstGeom prst="rect">
            <a:avLst/>
          </a:prstGeom>
        </p:spPr>
        <p:txBody>
          <a:bodyPr vert="horz" lIns="88139" tIns="44070" rIns="88139" bIns="44070" rtlCol="0"/>
          <a:lstStyle>
            <a:lvl1pPr algn="r">
              <a:defRPr sz="1200"/>
            </a:lvl1pPr>
          </a:lstStyle>
          <a:p>
            <a:fld id="{F38454F3-DC34-4BFB-A398-01B3E0B3DAFC}" type="datetimeFigureOut">
              <a:rPr lang="en-US" smtClean="0"/>
              <a:t>3/31/20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88139" tIns="44070" rIns="88139" bIns="44070" rtlCol="0" anchor="ctr"/>
          <a:lstStyle/>
          <a:p>
            <a:endParaRPr lang="en-US" dirty="0"/>
          </a:p>
        </p:txBody>
      </p:sp>
      <p:sp>
        <p:nvSpPr>
          <p:cNvPr id="5" name="Notes Placeholder 4"/>
          <p:cNvSpPr>
            <a:spLocks noGrp="1"/>
          </p:cNvSpPr>
          <p:nvPr>
            <p:ph type="body" sz="quarter" idx="3"/>
          </p:nvPr>
        </p:nvSpPr>
        <p:spPr>
          <a:xfrm>
            <a:off x="701345" y="4474508"/>
            <a:ext cx="5607711" cy="3659842"/>
          </a:xfrm>
          <a:prstGeom prst="rect">
            <a:avLst/>
          </a:prstGeom>
        </p:spPr>
        <p:txBody>
          <a:bodyPr vert="horz" lIns="88139" tIns="44070" rIns="88139" bIns="440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34" y="8830658"/>
            <a:ext cx="3038145" cy="465742"/>
          </a:xfrm>
          <a:prstGeom prst="rect">
            <a:avLst/>
          </a:prstGeom>
        </p:spPr>
        <p:txBody>
          <a:bodyPr vert="horz" lIns="88139" tIns="44070" rIns="88139" bIns="44070" rtlCol="0" anchor="b"/>
          <a:lstStyle>
            <a:lvl1pPr algn="r">
              <a:defRPr sz="1200"/>
            </a:lvl1pPr>
          </a:lstStyle>
          <a:p>
            <a:fld id="{A19C0341-724B-4B99-A8D3-E40E4E575F99}" type="slidenum">
              <a:rPr lang="en-US" smtClean="0"/>
              <a:t>‹#›</a:t>
            </a:fld>
            <a:endParaRPr lang="en-US" dirty="0"/>
          </a:p>
        </p:txBody>
      </p:sp>
    </p:spTree>
    <p:extLst>
      <p:ext uri="{BB962C8B-B14F-4D97-AF65-F5344CB8AC3E}">
        <p14:creationId xmlns:p14="http://schemas.microsoft.com/office/powerpoint/2010/main" val="1759363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1</a:t>
            </a:fld>
            <a:endParaRPr lang="en-US" dirty="0"/>
          </a:p>
        </p:txBody>
      </p:sp>
    </p:spTree>
    <p:extLst>
      <p:ext uri="{BB962C8B-B14F-4D97-AF65-F5344CB8AC3E}">
        <p14:creationId xmlns:p14="http://schemas.microsoft.com/office/powerpoint/2010/main" val="204756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10</a:t>
            </a:fld>
            <a:endParaRPr lang="en-US" dirty="0"/>
          </a:p>
        </p:txBody>
      </p:sp>
    </p:spTree>
    <p:extLst>
      <p:ext uri="{BB962C8B-B14F-4D97-AF65-F5344CB8AC3E}">
        <p14:creationId xmlns:p14="http://schemas.microsoft.com/office/powerpoint/2010/main" val="1695046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11</a:t>
            </a:fld>
            <a:endParaRPr lang="en-US" dirty="0"/>
          </a:p>
        </p:txBody>
      </p:sp>
    </p:spTree>
    <p:extLst>
      <p:ext uri="{BB962C8B-B14F-4D97-AF65-F5344CB8AC3E}">
        <p14:creationId xmlns:p14="http://schemas.microsoft.com/office/powerpoint/2010/main" val="2672744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12</a:t>
            </a:fld>
            <a:endParaRPr lang="en-US" dirty="0"/>
          </a:p>
        </p:txBody>
      </p:sp>
    </p:spTree>
    <p:extLst>
      <p:ext uri="{BB962C8B-B14F-4D97-AF65-F5344CB8AC3E}">
        <p14:creationId xmlns:p14="http://schemas.microsoft.com/office/powerpoint/2010/main" val="1290863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13</a:t>
            </a:fld>
            <a:endParaRPr lang="en-US" dirty="0"/>
          </a:p>
        </p:txBody>
      </p:sp>
    </p:spTree>
    <p:extLst>
      <p:ext uri="{BB962C8B-B14F-4D97-AF65-F5344CB8AC3E}">
        <p14:creationId xmlns:p14="http://schemas.microsoft.com/office/powerpoint/2010/main" val="3773514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14</a:t>
            </a:fld>
            <a:endParaRPr lang="en-US" dirty="0"/>
          </a:p>
        </p:txBody>
      </p:sp>
    </p:spTree>
    <p:extLst>
      <p:ext uri="{BB962C8B-B14F-4D97-AF65-F5344CB8AC3E}">
        <p14:creationId xmlns:p14="http://schemas.microsoft.com/office/powerpoint/2010/main" val="3085181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15</a:t>
            </a:fld>
            <a:endParaRPr lang="en-US" dirty="0"/>
          </a:p>
        </p:txBody>
      </p:sp>
    </p:spTree>
    <p:extLst>
      <p:ext uri="{BB962C8B-B14F-4D97-AF65-F5344CB8AC3E}">
        <p14:creationId xmlns:p14="http://schemas.microsoft.com/office/powerpoint/2010/main" val="2532948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16</a:t>
            </a:fld>
            <a:endParaRPr lang="en-US" dirty="0"/>
          </a:p>
        </p:txBody>
      </p:sp>
    </p:spTree>
    <p:extLst>
      <p:ext uri="{BB962C8B-B14F-4D97-AF65-F5344CB8AC3E}">
        <p14:creationId xmlns:p14="http://schemas.microsoft.com/office/powerpoint/2010/main" val="275523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17</a:t>
            </a:fld>
            <a:endParaRPr lang="en-US" dirty="0"/>
          </a:p>
        </p:txBody>
      </p:sp>
    </p:spTree>
    <p:extLst>
      <p:ext uri="{BB962C8B-B14F-4D97-AF65-F5344CB8AC3E}">
        <p14:creationId xmlns:p14="http://schemas.microsoft.com/office/powerpoint/2010/main" val="1967614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18</a:t>
            </a:fld>
            <a:endParaRPr lang="en-US" dirty="0"/>
          </a:p>
        </p:txBody>
      </p:sp>
    </p:spTree>
    <p:extLst>
      <p:ext uri="{BB962C8B-B14F-4D97-AF65-F5344CB8AC3E}">
        <p14:creationId xmlns:p14="http://schemas.microsoft.com/office/powerpoint/2010/main" val="2508795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19</a:t>
            </a:fld>
            <a:endParaRPr lang="en-US" dirty="0"/>
          </a:p>
        </p:txBody>
      </p:sp>
    </p:spTree>
    <p:extLst>
      <p:ext uri="{BB962C8B-B14F-4D97-AF65-F5344CB8AC3E}">
        <p14:creationId xmlns:p14="http://schemas.microsoft.com/office/powerpoint/2010/main" val="253522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2</a:t>
            </a:fld>
            <a:endParaRPr lang="en-US" dirty="0"/>
          </a:p>
        </p:txBody>
      </p:sp>
    </p:spTree>
    <p:extLst>
      <p:ext uri="{BB962C8B-B14F-4D97-AF65-F5344CB8AC3E}">
        <p14:creationId xmlns:p14="http://schemas.microsoft.com/office/powerpoint/2010/main" val="3018328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20</a:t>
            </a:fld>
            <a:endParaRPr lang="en-US" dirty="0"/>
          </a:p>
        </p:txBody>
      </p:sp>
    </p:spTree>
    <p:extLst>
      <p:ext uri="{BB962C8B-B14F-4D97-AF65-F5344CB8AC3E}">
        <p14:creationId xmlns:p14="http://schemas.microsoft.com/office/powerpoint/2010/main" val="227296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21</a:t>
            </a:fld>
            <a:endParaRPr lang="en-US" dirty="0"/>
          </a:p>
        </p:txBody>
      </p:sp>
    </p:spTree>
    <p:extLst>
      <p:ext uri="{BB962C8B-B14F-4D97-AF65-F5344CB8AC3E}">
        <p14:creationId xmlns:p14="http://schemas.microsoft.com/office/powerpoint/2010/main" val="884091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22</a:t>
            </a:fld>
            <a:endParaRPr lang="en-US" dirty="0"/>
          </a:p>
        </p:txBody>
      </p:sp>
    </p:spTree>
    <p:extLst>
      <p:ext uri="{BB962C8B-B14F-4D97-AF65-F5344CB8AC3E}">
        <p14:creationId xmlns:p14="http://schemas.microsoft.com/office/powerpoint/2010/main" val="1904962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23</a:t>
            </a:fld>
            <a:endParaRPr lang="en-US" dirty="0"/>
          </a:p>
        </p:txBody>
      </p:sp>
    </p:spTree>
    <p:extLst>
      <p:ext uri="{BB962C8B-B14F-4D97-AF65-F5344CB8AC3E}">
        <p14:creationId xmlns:p14="http://schemas.microsoft.com/office/powerpoint/2010/main" val="1383318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24</a:t>
            </a:fld>
            <a:endParaRPr lang="en-US" dirty="0"/>
          </a:p>
        </p:txBody>
      </p:sp>
    </p:spTree>
    <p:extLst>
      <p:ext uri="{BB962C8B-B14F-4D97-AF65-F5344CB8AC3E}">
        <p14:creationId xmlns:p14="http://schemas.microsoft.com/office/powerpoint/2010/main" val="2269395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25</a:t>
            </a:fld>
            <a:endParaRPr lang="en-US" dirty="0"/>
          </a:p>
        </p:txBody>
      </p:sp>
    </p:spTree>
    <p:extLst>
      <p:ext uri="{BB962C8B-B14F-4D97-AF65-F5344CB8AC3E}">
        <p14:creationId xmlns:p14="http://schemas.microsoft.com/office/powerpoint/2010/main" val="2642088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26</a:t>
            </a:fld>
            <a:endParaRPr lang="en-US" dirty="0"/>
          </a:p>
        </p:txBody>
      </p:sp>
    </p:spTree>
    <p:extLst>
      <p:ext uri="{BB962C8B-B14F-4D97-AF65-F5344CB8AC3E}">
        <p14:creationId xmlns:p14="http://schemas.microsoft.com/office/powerpoint/2010/main" val="2829749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27</a:t>
            </a:fld>
            <a:endParaRPr lang="en-US" dirty="0"/>
          </a:p>
        </p:txBody>
      </p:sp>
    </p:spTree>
    <p:extLst>
      <p:ext uri="{BB962C8B-B14F-4D97-AF65-F5344CB8AC3E}">
        <p14:creationId xmlns:p14="http://schemas.microsoft.com/office/powerpoint/2010/main" val="644763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28</a:t>
            </a:fld>
            <a:endParaRPr lang="en-US" dirty="0"/>
          </a:p>
        </p:txBody>
      </p:sp>
    </p:spTree>
    <p:extLst>
      <p:ext uri="{BB962C8B-B14F-4D97-AF65-F5344CB8AC3E}">
        <p14:creationId xmlns:p14="http://schemas.microsoft.com/office/powerpoint/2010/main" val="33078902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29</a:t>
            </a:fld>
            <a:endParaRPr lang="en-US" dirty="0"/>
          </a:p>
        </p:txBody>
      </p:sp>
    </p:spTree>
    <p:extLst>
      <p:ext uri="{BB962C8B-B14F-4D97-AF65-F5344CB8AC3E}">
        <p14:creationId xmlns:p14="http://schemas.microsoft.com/office/powerpoint/2010/main" val="4100888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3</a:t>
            </a:fld>
            <a:endParaRPr lang="en-US" dirty="0"/>
          </a:p>
        </p:txBody>
      </p:sp>
    </p:spTree>
    <p:extLst>
      <p:ext uri="{BB962C8B-B14F-4D97-AF65-F5344CB8AC3E}">
        <p14:creationId xmlns:p14="http://schemas.microsoft.com/office/powerpoint/2010/main" val="2679701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4</a:t>
            </a:fld>
            <a:endParaRPr lang="en-US" dirty="0"/>
          </a:p>
        </p:txBody>
      </p:sp>
    </p:spTree>
    <p:extLst>
      <p:ext uri="{BB962C8B-B14F-4D97-AF65-F5344CB8AC3E}">
        <p14:creationId xmlns:p14="http://schemas.microsoft.com/office/powerpoint/2010/main" val="626411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5</a:t>
            </a:fld>
            <a:endParaRPr lang="en-US" dirty="0"/>
          </a:p>
        </p:txBody>
      </p:sp>
    </p:spTree>
    <p:extLst>
      <p:ext uri="{BB962C8B-B14F-4D97-AF65-F5344CB8AC3E}">
        <p14:creationId xmlns:p14="http://schemas.microsoft.com/office/powerpoint/2010/main" val="19195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6</a:t>
            </a:fld>
            <a:endParaRPr lang="en-US" dirty="0"/>
          </a:p>
        </p:txBody>
      </p:sp>
    </p:spTree>
    <p:extLst>
      <p:ext uri="{BB962C8B-B14F-4D97-AF65-F5344CB8AC3E}">
        <p14:creationId xmlns:p14="http://schemas.microsoft.com/office/powerpoint/2010/main" val="1818912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7</a:t>
            </a:fld>
            <a:endParaRPr lang="en-US" dirty="0"/>
          </a:p>
        </p:txBody>
      </p:sp>
    </p:spTree>
    <p:extLst>
      <p:ext uri="{BB962C8B-B14F-4D97-AF65-F5344CB8AC3E}">
        <p14:creationId xmlns:p14="http://schemas.microsoft.com/office/powerpoint/2010/main" val="1171060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8</a:t>
            </a:fld>
            <a:endParaRPr lang="en-US" dirty="0"/>
          </a:p>
        </p:txBody>
      </p:sp>
    </p:spTree>
    <p:extLst>
      <p:ext uri="{BB962C8B-B14F-4D97-AF65-F5344CB8AC3E}">
        <p14:creationId xmlns:p14="http://schemas.microsoft.com/office/powerpoint/2010/main" val="917050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9</a:t>
            </a:fld>
            <a:endParaRPr lang="en-US" dirty="0"/>
          </a:p>
        </p:txBody>
      </p:sp>
    </p:spTree>
    <p:extLst>
      <p:ext uri="{BB962C8B-B14F-4D97-AF65-F5344CB8AC3E}">
        <p14:creationId xmlns:p14="http://schemas.microsoft.com/office/powerpoint/2010/main" val="741982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B02B93-DAB0-4B41-B603-3C767614C9CE}" type="datetimeFigureOut">
              <a:rPr lang="en-US" smtClean="0"/>
              <a:t>3/31/20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6E768D-B329-4A76-907C-2CD7F56F12B7}" type="slidenum">
              <a:rPr lang="en-US" smtClean="0"/>
              <a:t>‹#›</a:t>
            </a:fld>
            <a:endParaRPr lang="en-US" dirty="0"/>
          </a:p>
        </p:txBody>
      </p:sp>
    </p:spTree>
    <p:extLst>
      <p:ext uri="{BB962C8B-B14F-4D97-AF65-F5344CB8AC3E}">
        <p14:creationId xmlns:p14="http://schemas.microsoft.com/office/powerpoint/2010/main" val="3064684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B02B93-DAB0-4B41-B603-3C767614C9CE}" type="datetimeFigureOut">
              <a:rPr lang="en-US" smtClean="0"/>
              <a:t>3/31/20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6E768D-B329-4A76-907C-2CD7F56F12B7}" type="slidenum">
              <a:rPr lang="en-US" smtClean="0"/>
              <a:t>‹#›</a:t>
            </a:fld>
            <a:endParaRPr lang="en-US" dirty="0"/>
          </a:p>
        </p:txBody>
      </p:sp>
    </p:spTree>
    <p:extLst>
      <p:ext uri="{BB962C8B-B14F-4D97-AF65-F5344CB8AC3E}">
        <p14:creationId xmlns:p14="http://schemas.microsoft.com/office/powerpoint/2010/main" val="307997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B02B93-DAB0-4B41-B603-3C767614C9CE}" type="datetimeFigureOut">
              <a:rPr lang="en-US" smtClean="0"/>
              <a:t>3/31/20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6E768D-B329-4A76-907C-2CD7F56F12B7}" type="slidenum">
              <a:rPr lang="en-US" smtClean="0"/>
              <a:t>‹#›</a:t>
            </a:fld>
            <a:endParaRPr lang="en-US" dirty="0"/>
          </a:p>
        </p:txBody>
      </p:sp>
    </p:spTree>
    <p:extLst>
      <p:ext uri="{BB962C8B-B14F-4D97-AF65-F5344CB8AC3E}">
        <p14:creationId xmlns:p14="http://schemas.microsoft.com/office/powerpoint/2010/main" val="792802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B02B93-DAB0-4B41-B603-3C767614C9CE}" type="datetimeFigureOut">
              <a:rPr lang="en-US" smtClean="0"/>
              <a:t>3/31/20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6E768D-B329-4A76-907C-2CD7F56F12B7}" type="slidenum">
              <a:rPr lang="en-US" smtClean="0"/>
              <a:t>‹#›</a:t>
            </a:fld>
            <a:endParaRPr lang="en-US" dirty="0"/>
          </a:p>
        </p:txBody>
      </p:sp>
    </p:spTree>
    <p:extLst>
      <p:ext uri="{BB962C8B-B14F-4D97-AF65-F5344CB8AC3E}">
        <p14:creationId xmlns:p14="http://schemas.microsoft.com/office/powerpoint/2010/main" val="3203311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B02B93-DAB0-4B41-B603-3C767614C9CE}" type="datetimeFigureOut">
              <a:rPr lang="en-US" smtClean="0"/>
              <a:t>3/31/20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6E768D-B329-4A76-907C-2CD7F56F12B7}" type="slidenum">
              <a:rPr lang="en-US" smtClean="0"/>
              <a:t>‹#›</a:t>
            </a:fld>
            <a:endParaRPr lang="en-US" dirty="0"/>
          </a:p>
        </p:txBody>
      </p:sp>
    </p:spTree>
    <p:extLst>
      <p:ext uri="{BB962C8B-B14F-4D97-AF65-F5344CB8AC3E}">
        <p14:creationId xmlns:p14="http://schemas.microsoft.com/office/powerpoint/2010/main" val="4104924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B02B93-DAB0-4B41-B603-3C767614C9CE}" type="datetimeFigureOut">
              <a:rPr lang="en-US" smtClean="0"/>
              <a:t>3/31/20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6E768D-B329-4A76-907C-2CD7F56F12B7}" type="slidenum">
              <a:rPr lang="en-US" smtClean="0"/>
              <a:t>‹#›</a:t>
            </a:fld>
            <a:endParaRPr lang="en-US" dirty="0"/>
          </a:p>
        </p:txBody>
      </p:sp>
    </p:spTree>
    <p:extLst>
      <p:ext uri="{BB962C8B-B14F-4D97-AF65-F5344CB8AC3E}">
        <p14:creationId xmlns:p14="http://schemas.microsoft.com/office/powerpoint/2010/main" val="134151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B02B93-DAB0-4B41-B603-3C767614C9CE}" type="datetimeFigureOut">
              <a:rPr lang="en-US" smtClean="0"/>
              <a:t>3/31/20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66E768D-B329-4A76-907C-2CD7F56F12B7}" type="slidenum">
              <a:rPr lang="en-US" smtClean="0"/>
              <a:t>‹#›</a:t>
            </a:fld>
            <a:endParaRPr lang="en-US" dirty="0"/>
          </a:p>
        </p:txBody>
      </p:sp>
    </p:spTree>
    <p:extLst>
      <p:ext uri="{BB962C8B-B14F-4D97-AF65-F5344CB8AC3E}">
        <p14:creationId xmlns:p14="http://schemas.microsoft.com/office/powerpoint/2010/main" val="1978363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B02B93-DAB0-4B41-B603-3C767614C9CE}" type="datetimeFigureOut">
              <a:rPr lang="en-US" smtClean="0"/>
              <a:t>3/31/20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6E768D-B329-4A76-907C-2CD7F56F12B7}" type="slidenum">
              <a:rPr lang="en-US" smtClean="0"/>
              <a:t>‹#›</a:t>
            </a:fld>
            <a:endParaRPr lang="en-US" dirty="0"/>
          </a:p>
        </p:txBody>
      </p:sp>
    </p:spTree>
    <p:extLst>
      <p:ext uri="{BB962C8B-B14F-4D97-AF65-F5344CB8AC3E}">
        <p14:creationId xmlns:p14="http://schemas.microsoft.com/office/powerpoint/2010/main" val="2051070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B02B93-DAB0-4B41-B603-3C767614C9CE}" type="datetimeFigureOut">
              <a:rPr lang="en-US" smtClean="0"/>
              <a:t>3/31/20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66E768D-B329-4A76-907C-2CD7F56F12B7}" type="slidenum">
              <a:rPr lang="en-US" smtClean="0"/>
              <a:t>‹#›</a:t>
            </a:fld>
            <a:endParaRPr lang="en-US" dirty="0"/>
          </a:p>
        </p:txBody>
      </p:sp>
    </p:spTree>
    <p:extLst>
      <p:ext uri="{BB962C8B-B14F-4D97-AF65-F5344CB8AC3E}">
        <p14:creationId xmlns:p14="http://schemas.microsoft.com/office/powerpoint/2010/main" val="753843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B02B93-DAB0-4B41-B603-3C767614C9CE}" type="datetimeFigureOut">
              <a:rPr lang="en-US" smtClean="0"/>
              <a:t>3/31/20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6E768D-B329-4A76-907C-2CD7F56F12B7}" type="slidenum">
              <a:rPr lang="en-US" smtClean="0"/>
              <a:t>‹#›</a:t>
            </a:fld>
            <a:endParaRPr lang="en-US" dirty="0"/>
          </a:p>
        </p:txBody>
      </p:sp>
    </p:spTree>
    <p:extLst>
      <p:ext uri="{BB962C8B-B14F-4D97-AF65-F5344CB8AC3E}">
        <p14:creationId xmlns:p14="http://schemas.microsoft.com/office/powerpoint/2010/main" val="717703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B02B93-DAB0-4B41-B603-3C767614C9CE}" type="datetimeFigureOut">
              <a:rPr lang="en-US" smtClean="0"/>
              <a:t>3/31/20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6E768D-B329-4A76-907C-2CD7F56F12B7}" type="slidenum">
              <a:rPr lang="en-US" smtClean="0"/>
              <a:t>‹#›</a:t>
            </a:fld>
            <a:endParaRPr lang="en-US" dirty="0"/>
          </a:p>
        </p:txBody>
      </p:sp>
    </p:spTree>
    <p:extLst>
      <p:ext uri="{BB962C8B-B14F-4D97-AF65-F5344CB8AC3E}">
        <p14:creationId xmlns:p14="http://schemas.microsoft.com/office/powerpoint/2010/main" val="833080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B02B93-DAB0-4B41-B603-3C767614C9CE}" type="datetimeFigureOut">
              <a:rPr lang="en-US" smtClean="0"/>
              <a:t>3/31/20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E768D-B329-4A76-907C-2CD7F56F12B7}" type="slidenum">
              <a:rPr lang="en-US" smtClean="0"/>
              <a:t>‹#›</a:t>
            </a:fld>
            <a:endParaRPr lang="en-US" dirty="0"/>
          </a:p>
        </p:txBody>
      </p:sp>
    </p:spTree>
    <p:extLst>
      <p:ext uri="{BB962C8B-B14F-4D97-AF65-F5344CB8AC3E}">
        <p14:creationId xmlns:p14="http://schemas.microsoft.com/office/powerpoint/2010/main" val="25700551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mailto:DCSPreventionQuestions@dcs.in.go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8" Type="http://schemas.openxmlformats.org/officeDocument/2006/relationships/hyperlink" Target="http://www.in.gov/sos" TargetMode="External"/><Relationship Id="rId3" Type="http://schemas.openxmlformats.org/officeDocument/2006/relationships/image" Target="../media/image6.jpeg"/><Relationship Id="rId7" Type="http://schemas.openxmlformats.org/officeDocument/2006/relationships/hyperlink" Target="http://www.in.gov/idoa/2464.ht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in.gov/idoa/3643.htm" TargetMode="External"/><Relationship Id="rId5" Type="http://schemas.openxmlformats.org/officeDocument/2006/relationships/hyperlink" Target="http://www.in.gov/idoa/2354.htm" TargetMode="External"/><Relationship Id="rId10" Type="http://schemas.openxmlformats.org/officeDocument/2006/relationships/image" Target="../media/image18.png"/><Relationship Id="rId4" Type="http://schemas.openxmlformats.org/officeDocument/2006/relationships/hyperlink" Target="http://www.in.gov/idoa/2788.htm" TargetMode="External"/><Relationship Id="rId9" Type="http://schemas.openxmlformats.org/officeDocument/2006/relationships/hyperlink" Target="http://www.in.gov/idoa/files/vendor_handbook.doc"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mailto:ChildWelfarePlan@dcs.in.gov"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in.gov/dcs/3151.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4A4"/>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2335" y="969323"/>
            <a:ext cx="2640217" cy="4879248"/>
          </a:xfrm>
          <a:prstGeom prst="rect">
            <a:avLst/>
          </a:prstGeom>
        </p:spPr>
      </p:pic>
      <p:sp>
        <p:nvSpPr>
          <p:cNvPr id="14" name="TextBox 13"/>
          <p:cNvSpPr txBox="1"/>
          <p:nvPr/>
        </p:nvSpPr>
        <p:spPr>
          <a:xfrm>
            <a:off x="6553657" y="6128603"/>
            <a:ext cx="5517573" cy="253916"/>
          </a:xfrm>
          <a:prstGeom prst="rect">
            <a:avLst/>
          </a:prstGeom>
          <a:noFill/>
        </p:spPr>
        <p:txBody>
          <a:bodyPr wrap="square" rtlCol="0">
            <a:spAutoFit/>
          </a:bodyPr>
          <a:lstStyle/>
          <a:p>
            <a:r>
              <a:rPr lang="en-US" sz="1050" i="1" dirty="0">
                <a:solidFill>
                  <a:schemeClr val="bg1"/>
                </a:solidFill>
                <a:latin typeface="Century Schoolbook" panose="02040604050505020304" pitchFamily="18" charset="0"/>
              </a:rPr>
              <a:t>“Indiana children will live in safe, healthy and supportive families and communities.”</a:t>
            </a:r>
            <a:endParaRPr lang="en-US" sz="1050" dirty="0">
              <a:solidFill>
                <a:schemeClr val="bg1"/>
              </a:solidFill>
              <a:latin typeface="Century Schoolbook" panose="02040604050505020304" pitchFamily="18" charset="0"/>
            </a:endParaRPr>
          </a:p>
        </p:txBody>
      </p:sp>
      <p:sp>
        <p:nvSpPr>
          <p:cNvPr id="26" name="Freeform 25"/>
          <p:cNvSpPr/>
          <p:nvPr/>
        </p:nvSpPr>
        <p:spPr>
          <a:xfrm>
            <a:off x="-478869" y="-54591"/>
            <a:ext cx="9109522" cy="6933063"/>
          </a:xfrm>
          <a:custGeom>
            <a:avLst/>
            <a:gdLst>
              <a:gd name="connsiteX0" fmla="*/ 0 w 9376012"/>
              <a:gd name="connsiteY0" fmla="*/ 0 h 6905768"/>
              <a:gd name="connsiteX1" fmla="*/ 0 w 9376012"/>
              <a:gd name="connsiteY1" fmla="*/ 6905768 h 6905768"/>
              <a:gd name="connsiteX2" fmla="*/ 5786651 w 9376012"/>
              <a:gd name="connsiteY2" fmla="*/ 6905768 h 6905768"/>
              <a:gd name="connsiteX3" fmla="*/ 9376012 w 9376012"/>
              <a:gd name="connsiteY3" fmla="*/ 0 h 6905768"/>
              <a:gd name="connsiteX4" fmla="*/ 27296 w 9376012"/>
              <a:gd name="connsiteY4" fmla="*/ 0 h 6905768"/>
              <a:gd name="connsiteX5" fmla="*/ 0 w 9376012"/>
              <a:gd name="connsiteY5" fmla="*/ 0 h 69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6012" h="6905768">
                <a:moveTo>
                  <a:pt x="0" y="0"/>
                </a:moveTo>
                <a:lnTo>
                  <a:pt x="0" y="6905768"/>
                </a:lnTo>
                <a:lnTo>
                  <a:pt x="5786651" y="6905768"/>
                </a:lnTo>
                <a:lnTo>
                  <a:pt x="9376012" y="0"/>
                </a:lnTo>
                <a:lnTo>
                  <a:pt x="27296" y="0"/>
                </a:lnTo>
                <a:lnTo>
                  <a:pt x="0" y="0"/>
                </a:lnTo>
                <a:close/>
              </a:path>
            </a:pathLst>
          </a:custGeom>
          <a:blipFill dpi="0" rotWithShape="1">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l="-48474" t="-36737" r="-9024" b="-8499"/>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a:off x="-54590" y="-54591"/>
            <a:ext cx="7450002" cy="6960358"/>
          </a:xfrm>
          <a:custGeom>
            <a:avLst/>
            <a:gdLst>
              <a:gd name="connsiteX0" fmla="*/ 0 w 7601803"/>
              <a:gd name="connsiteY0" fmla="*/ 0 h 6960358"/>
              <a:gd name="connsiteX1" fmla="*/ 0 w 7601803"/>
              <a:gd name="connsiteY1" fmla="*/ 6960358 h 6960358"/>
              <a:gd name="connsiteX2" fmla="*/ 4107976 w 7601803"/>
              <a:gd name="connsiteY2" fmla="*/ 6960358 h 6960358"/>
              <a:gd name="connsiteX3" fmla="*/ 7601803 w 7601803"/>
              <a:gd name="connsiteY3" fmla="*/ 0 h 6960358"/>
              <a:gd name="connsiteX4" fmla="*/ 0 w 7601803"/>
              <a:gd name="connsiteY4" fmla="*/ 0 h 6960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1803" h="6960358">
                <a:moveTo>
                  <a:pt x="0" y="0"/>
                </a:moveTo>
                <a:lnTo>
                  <a:pt x="0" y="6960358"/>
                </a:lnTo>
                <a:lnTo>
                  <a:pt x="4107976" y="6960358"/>
                </a:lnTo>
                <a:lnTo>
                  <a:pt x="7601803" y="0"/>
                </a:lnTo>
                <a:lnTo>
                  <a:pt x="0" y="0"/>
                </a:lnTo>
                <a:close/>
              </a:path>
            </a:pathLst>
          </a:custGeom>
          <a:blipFill dpi="0"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l="-5137" t="-22033" r="-7325" b="-38719"/>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27"/>
          <p:cNvSpPr/>
          <p:nvPr/>
        </p:nvSpPr>
        <p:spPr>
          <a:xfrm>
            <a:off x="-478869" y="-261257"/>
            <a:ext cx="7032526" cy="7445828"/>
          </a:xfrm>
          <a:custGeom>
            <a:avLst/>
            <a:gdLst>
              <a:gd name="connsiteX0" fmla="*/ 0 w 6096000"/>
              <a:gd name="connsiteY0" fmla="*/ 0 h 6978316"/>
              <a:gd name="connsiteX1" fmla="*/ 0 w 6096000"/>
              <a:gd name="connsiteY1" fmla="*/ 6978316 h 6978316"/>
              <a:gd name="connsiteX2" fmla="*/ 2646947 w 6096000"/>
              <a:gd name="connsiteY2" fmla="*/ 6978316 h 6978316"/>
              <a:gd name="connsiteX3" fmla="*/ 6096000 w 6096000"/>
              <a:gd name="connsiteY3" fmla="*/ 16043 h 6978316"/>
              <a:gd name="connsiteX4" fmla="*/ 0 w 6096000"/>
              <a:gd name="connsiteY4" fmla="*/ 0 h 6978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978316">
                <a:moveTo>
                  <a:pt x="0" y="0"/>
                </a:moveTo>
                <a:lnTo>
                  <a:pt x="0" y="6978316"/>
                </a:lnTo>
                <a:lnTo>
                  <a:pt x="2646947" y="6978316"/>
                </a:lnTo>
                <a:lnTo>
                  <a:pt x="6096000" y="16043"/>
                </a:lnTo>
                <a:lnTo>
                  <a:pt x="0" y="0"/>
                </a:lnTo>
                <a:close/>
              </a:path>
            </a:pathLst>
          </a:custGeom>
          <a:blipFill dpi="0"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l="-74372" t="-9132" r="-13842" b="-8692"/>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9500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0-#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100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1000" fill="hold"/>
                                        <p:tgtEl>
                                          <p:spTgt spid="27"/>
                                        </p:tgtEl>
                                        <p:attrNameLst>
                                          <p:attrName>ppt_x</p:attrName>
                                        </p:attrNameLst>
                                      </p:cBhvr>
                                      <p:tavLst>
                                        <p:tav tm="0">
                                          <p:val>
                                            <p:strVal val="0-#ppt_w/2"/>
                                          </p:val>
                                        </p:tav>
                                        <p:tav tm="100000">
                                          <p:val>
                                            <p:strVal val="#ppt_x"/>
                                          </p:val>
                                        </p:tav>
                                      </p:tavLst>
                                    </p:anim>
                                    <p:anim calcmode="lin" valueType="num">
                                      <p:cBhvr additive="base">
                                        <p:cTn id="13" dur="1000" fill="hold"/>
                                        <p:tgtEl>
                                          <p:spTgt spid="27"/>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8" fill="hold" grpId="0" nodeType="afterEffect">
                                  <p:stCondLst>
                                    <p:cond delay="100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1000" fill="hold"/>
                                        <p:tgtEl>
                                          <p:spTgt spid="28"/>
                                        </p:tgtEl>
                                        <p:attrNameLst>
                                          <p:attrName>ppt_x</p:attrName>
                                        </p:attrNameLst>
                                      </p:cBhvr>
                                      <p:tavLst>
                                        <p:tav tm="0">
                                          <p:val>
                                            <p:strVal val="0-#ppt_w/2"/>
                                          </p:val>
                                        </p:tav>
                                        <p:tav tm="100000">
                                          <p:val>
                                            <p:strVal val="#ppt_x"/>
                                          </p:val>
                                        </p:tav>
                                      </p:tavLst>
                                    </p:anim>
                                    <p:anim calcmode="lin" valueType="num">
                                      <p:cBhvr additive="base">
                                        <p:cTn id="18" dur="10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5000"/>
                            </p:stCondLst>
                            <p:childTnLst>
                              <p:par>
                                <p:cTn id="20" presetID="10" presetClass="entr" presetSubtype="0" fill="hold" nodeType="afterEffect">
                                  <p:stCondLst>
                                    <p:cond delay="75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par>
                          <p:cTn id="23" fill="hold">
                            <p:stCondLst>
                              <p:cond delay="6750"/>
                            </p:stCondLst>
                            <p:childTnLst>
                              <p:par>
                                <p:cTn id="24" presetID="42"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animBg="1"/>
      <p:bldP spid="27" grpId="0" animBg="1"/>
      <p:bldP spid="2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779021" y="1276662"/>
            <a:ext cx="6376646" cy="2382191"/>
          </a:xfrm>
          <a:prstGeom prst="rect">
            <a:avLst/>
          </a:prstGeom>
          <a:noFill/>
        </p:spPr>
        <p:txBody>
          <a:bodyPr wrap="square" rtlCol="0">
            <a:spAutoFit/>
          </a:bodyPr>
          <a:lstStyle/>
          <a:p>
            <a:pPr marL="342900" lvl="0" indent="-342900" eaLnBrk="0" fontAlgn="base" hangingPunct="0">
              <a:spcBef>
                <a:spcPct val="20000"/>
              </a:spcBef>
              <a:spcAft>
                <a:spcPct val="0"/>
              </a:spcAft>
              <a:buFont typeface="Arial" charset="0"/>
              <a:buChar char="•"/>
            </a:pPr>
            <a:r>
              <a:rPr lang="en-US" sz="2400" dirty="0">
                <a:solidFill>
                  <a:prstClr val="black"/>
                </a:solidFill>
                <a:cs typeface="Arial" panose="020B0604020202020204" pitchFamily="34" charset="0"/>
              </a:rPr>
              <a:t>The term of the contract shall be for a period of two (2) years from the date of contract execution. </a:t>
            </a:r>
            <a:br>
              <a:rPr lang="en-US" sz="2400" dirty="0">
                <a:solidFill>
                  <a:prstClr val="black"/>
                </a:solidFill>
                <a:cs typeface="Arial" panose="020B0604020202020204" pitchFamily="34" charset="0"/>
              </a:rPr>
            </a:br>
            <a:endParaRPr lang="en-US" sz="2400" dirty="0">
              <a:solidFill>
                <a:prstClr val="black"/>
              </a:solidFill>
              <a:cs typeface="Arial" panose="020B0604020202020204" pitchFamily="34" charset="0"/>
            </a:endParaRPr>
          </a:p>
          <a:p>
            <a:pPr marL="342900" lvl="0" indent="-342900" eaLnBrk="0" fontAlgn="base" hangingPunct="0">
              <a:spcBef>
                <a:spcPct val="20000"/>
              </a:spcBef>
              <a:spcAft>
                <a:spcPct val="0"/>
              </a:spcAft>
              <a:buFont typeface="Arial" charset="0"/>
              <a:buChar char="•"/>
            </a:pPr>
            <a:r>
              <a:rPr lang="en-US" sz="2400" dirty="0">
                <a:solidFill>
                  <a:prstClr val="black"/>
                </a:solidFill>
                <a:cs typeface="Arial" panose="020B0604020202020204" pitchFamily="34" charset="0"/>
              </a:rPr>
              <a:t>There may be two (2) one-year renewals for a total of four (4) years at the State’s option. </a:t>
            </a:r>
          </a:p>
        </p:txBody>
      </p:sp>
      <p:sp>
        <p:nvSpPr>
          <p:cNvPr id="13" name="TextBox 12"/>
          <p:cNvSpPr txBox="1"/>
          <p:nvPr/>
        </p:nvSpPr>
        <p:spPr>
          <a:xfrm>
            <a:off x="4450466" y="265180"/>
            <a:ext cx="6376647" cy="707886"/>
          </a:xfrm>
          <a:prstGeom prst="rect">
            <a:avLst/>
          </a:prstGeom>
          <a:noFill/>
        </p:spPr>
        <p:txBody>
          <a:bodyPr wrap="square" rtlCol="0">
            <a:spAutoFit/>
          </a:bodyPr>
          <a:lstStyle/>
          <a:p>
            <a:r>
              <a:rPr lang="en-US" sz="4000" dirty="0"/>
              <a:t>   Term of the Contract</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2" name="Picture 1"/>
          <p:cNvPicPr>
            <a:picLocks noChangeAspect="1"/>
          </p:cNvPicPr>
          <p:nvPr/>
        </p:nvPicPr>
        <p:blipFill>
          <a:blip r:embed="rId4"/>
          <a:stretch>
            <a:fillRect/>
          </a:stretch>
        </p:blipFill>
        <p:spPr>
          <a:xfrm>
            <a:off x="0" y="-14138"/>
            <a:ext cx="4450466" cy="6425741"/>
          </a:xfrm>
          <a:prstGeom prst="rect">
            <a:avLst/>
          </a:prstGeom>
        </p:spPr>
      </p:pic>
    </p:spTree>
    <p:extLst>
      <p:ext uri="{BB962C8B-B14F-4D97-AF65-F5344CB8AC3E}">
        <p14:creationId xmlns:p14="http://schemas.microsoft.com/office/powerpoint/2010/main" val="357417067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646495" y="1013083"/>
            <a:ext cx="6330737" cy="4585871"/>
          </a:xfrm>
          <a:prstGeom prst="rect">
            <a:avLst/>
          </a:prstGeom>
          <a:noFill/>
        </p:spPr>
        <p:txBody>
          <a:bodyPr wrap="square" rtlCol="0">
            <a:spAutoFit/>
          </a:bodyPr>
          <a:lstStyle/>
          <a:p>
            <a:pPr marL="342900" lvl="0" indent="-342900" eaLnBrk="0" fontAlgn="base" hangingPunct="0">
              <a:spcBef>
                <a:spcPct val="20000"/>
              </a:spcBef>
              <a:spcAft>
                <a:spcPct val="0"/>
              </a:spcAft>
              <a:buFont typeface="Arial" charset="0"/>
              <a:buChar char="•"/>
            </a:pPr>
            <a:r>
              <a:rPr lang="en-US" sz="2000" dirty="0">
                <a:solidFill>
                  <a:prstClr val="black"/>
                </a:solidFill>
                <a:cs typeface="Arial" panose="020B0604020202020204" pitchFamily="34" charset="0"/>
              </a:rPr>
              <a:t>The Transmittal Letter must be in the form of a letter, using any file format, and address each component in RFP Section 2.2. </a:t>
            </a:r>
          </a:p>
          <a:p>
            <a:pPr marL="342900" lvl="0" indent="-342900" eaLnBrk="0" fontAlgn="base" hangingPunct="0">
              <a:spcBef>
                <a:spcPct val="20000"/>
              </a:spcBef>
              <a:spcAft>
                <a:spcPct val="0"/>
              </a:spcAft>
              <a:buFont typeface="Arial" charset="0"/>
              <a:buChar char="•"/>
            </a:pPr>
            <a:r>
              <a:rPr lang="en-US" sz="2000" dirty="0">
                <a:solidFill>
                  <a:prstClr val="black"/>
                </a:solidFill>
                <a:cs typeface="Arial" panose="020B0604020202020204" pitchFamily="34" charset="0"/>
              </a:rPr>
              <a:t>The Respondent must identify in their Transmittal Letter which count(ies) the Respondent is proposing to physically locate their CAC(s).</a:t>
            </a:r>
          </a:p>
          <a:p>
            <a:pPr marL="342900" lvl="0" indent="-342900" eaLnBrk="0" fontAlgn="base" hangingPunct="0">
              <a:spcBef>
                <a:spcPct val="20000"/>
              </a:spcBef>
              <a:spcAft>
                <a:spcPct val="0"/>
              </a:spcAft>
              <a:buFont typeface="Arial" charset="0"/>
              <a:buChar char="•"/>
            </a:pPr>
            <a:r>
              <a:rPr lang="en-US" sz="2000" dirty="0">
                <a:solidFill>
                  <a:prstClr val="black"/>
                </a:solidFill>
                <a:cs typeface="Arial" panose="020B0604020202020204" pitchFamily="34" charset="0"/>
              </a:rPr>
              <a:t>Only one Transmittal Letter should be completed regardless of how many physical CAC location(s) the Respondent is proposing.</a:t>
            </a:r>
          </a:p>
          <a:p>
            <a:pPr marL="342900" lvl="0" indent="-342900" eaLnBrk="0" fontAlgn="base" hangingPunct="0">
              <a:spcBef>
                <a:spcPct val="20000"/>
              </a:spcBef>
              <a:spcAft>
                <a:spcPct val="0"/>
              </a:spcAft>
              <a:buFont typeface="Arial" charset="0"/>
              <a:buChar char="•"/>
            </a:pPr>
            <a:r>
              <a:rPr lang="en-US" sz="2000" dirty="0">
                <a:solidFill>
                  <a:prstClr val="black"/>
                </a:solidFill>
                <a:cs typeface="Arial" panose="020B0604020202020204" pitchFamily="34" charset="0"/>
              </a:rPr>
              <a:t>A mandatory requirement for submitting a proposal is acceptance of all contract clauses in the Sample Contract (Attachment E). Respondents must indicate their acceptance of all contract clauses in the Transmittal Letter.</a:t>
            </a:r>
          </a:p>
        </p:txBody>
      </p:sp>
      <p:sp>
        <p:nvSpPr>
          <p:cNvPr id="13" name="TextBox 12"/>
          <p:cNvSpPr txBox="1"/>
          <p:nvPr/>
        </p:nvSpPr>
        <p:spPr>
          <a:xfrm>
            <a:off x="4646496" y="196718"/>
            <a:ext cx="4483108" cy="769441"/>
          </a:xfrm>
          <a:prstGeom prst="rect">
            <a:avLst/>
          </a:prstGeom>
          <a:noFill/>
        </p:spPr>
        <p:txBody>
          <a:bodyPr wrap="square" rtlCol="0">
            <a:spAutoFit/>
          </a:bodyPr>
          <a:lstStyle/>
          <a:p>
            <a:r>
              <a:rPr lang="en-US" sz="4400" dirty="0">
                <a:solidFill>
                  <a:prstClr val="black"/>
                </a:solidFill>
                <a:ea typeface="+mj-ea"/>
                <a:cs typeface="+mj-cs"/>
              </a:rPr>
              <a:t>Transmittal Letter</a:t>
            </a:r>
            <a:endParaRPr lang="en-US" sz="31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2" name="Picture 1"/>
          <p:cNvPicPr>
            <a:picLocks noChangeAspect="1"/>
          </p:cNvPicPr>
          <p:nvPr/>
        </p:nvPicPr>
        <p:blipFill>
          <a:blip r:embed="rId4"/>
          <a:stretch>
            <a:fillRect/>
          </a:stretch>
        </p:blipFill>
        <p:spPr>
          <a:xfrm>
            <a:off x="0" y="-1945"/>
            <a:ext cx="4365114" cy="6413548"/>
          </a:xfrm>
          <a:prstGeom prst="rect">
            <a:avLst/>
          </a:prstGeom>
        </p:spPr>
      </p:pic>
    </p:spTree>
    <p:extLst>
      <p:ext uri="{BB962C8B-B14F-4D97-AF65-F5344CB8AC3E}">
        <p14:creationId xmlns:p14="http://schemas.microsoft.com/office/powerpoint/2010/main" val="282552597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646495" y="1013083"/>
            <a:ext cx="6330737" cy="4290405"/>
          </a:xfrm>
          <a:prstGeom prst="rect">
            <a:avLst/>
          </a:prstGeom>
          <a:noFill/>
        </p:spPr>
        <p:txBody>
          <a:bodyPr wrap="square" rtlCol="0">
            <a:spAutoFit/>
          </a:bodyPr>
          <a:lstStyle/>
          <a:p>
            <a:pPr marL="342900" lvl="0" indent="-342900" eaLnBrk="0" fontAlgn="base" hangingPunct="0">
              <a:spcBef>
                <a:spcPct val="20000"/>
              </a:spcBef>
              <a:spcAft>
                <a:spcPct val="0"/>
              </a:spcAft>
              <a:buFont typeface="Arial" charset="0"/>
              <a:buChar char="•"/>
            </a:pPr>
            <a:r>
              <a:rPr lang="en-US" sz="2200" dirty="0">
                <a:solidFill>
                  <a:prstClr val="black"/>
                </a:solidFill>
                <a:cs typeface="Arial" panose="020B0604020202020204" pitchFamily="34" charset="0"/>
              </a:rPr>
              <a:t>The main source of funding for CAC service provision will be from the Social Services Block Grant (SSBG). </a:t>
            </a:r>
          </a:p>
          <a:p>
            <a:pPr marL="342900" lvl="0" indent="-342900" eaLnBrk="0" fontAlgn="base" hangingPunct="0">
              <a:spcBef>
                <a:spcPct val="20000"/>
              </a:spcBef>
              <a:spcAft>
                <a:spcPct val="0"/>
              </a:spcAft>
              <a:buFont typeface="Arial" charset="0"/>
              <a:buChar char="•"/>
            </a:pPr>
            <a:r>
              <a:rPr lang="en-US" sz="2200" dirty="0">
                <a:solidFill>
                  <a:prstClr val="black"/>
                </a:solidFill>
                <a:cs typeface="Arial" panose="020B0604020202020204" pitchFamily="34" charset="0"/>
              </a:rPr>
              <a:t>SSBG funding will cover the operation of CACs for this RFP, including the services described in the Service Standard (Attachment A). </a:t>
            </a:r>
          </a:p>
          <a:p>
            <a:pPr marL="342900" lvl="0" indent="-342900" eaLnBrk="0" fontAlgn="base" hangingPunct="0">
              <a:spcBef>
                <a:spcPct val="20000"/>
              </a:spcBef>
              <a:spcAft>
                <a:spcPct val="0"/>
              </a:spcAft>
              <a:buFont typeface="Arial" charset="0"/>
              <a:buChar char="•"/>
            </a:pPr>
            <a:r>
              <a:rPr lang="en-US" sz="2200" dirty="0">
                <a:solidFill>
                  <a:prstClr val="black"/>
                </a:solidFill>
                <a:cs typeface="Arial" panose="020B0604020202020204" pitchFamily="34" charset="0"/>
              </a:rPr>
              <a:t>In addition to selecting providers to provide CAC services through SSBG funding, this RFP offers Respondents an optional opportunity to apply for a limited amount of supplemental CJA funds to support start-up CACs. Please see RFP Section 2.5 and slide 15 for more information.</a:t>
            </a:r>
          </a:p>
        </p:txBody>
      </p:sp>
      <p:sp>
        <p:nvSpPr>
          <p:cNvPr id="13" name="TextBox 12"/>
          <p:cNvSpPr txBox="1"/>
          <p:nvPr/>
        </p:nvSpPr>
        <p:spPr>
          <a:xfrm>
            <a:off x="4646496" y="196718"/>
            <a:ext cx="6645618" cy="630942"/>
          </a:xfrm>
          <a:prstGeom prst="rect">
            <a:avLst/>
          </a:prstGeom>
          <a:noFill/>
        </p:spPr>
        <p:txBody>
          <a:bodyPr wrap="square" rtlCol="0">
            <a:spAutoFit/>
          </a:bodyPr>
          <a:lstStyle/>
          <a:p>
            <a:r>
              <a:rPr lang="en-US" sz="3500" dirty="0">
                <a:solidFill>
                  <a:prstClr val="black"/>
                </a:solidFill>
                <a:ea typeface="+mj-ea"/>
                <a:cs typeface="+mj-cs"/>
              </a:rPr>
              <a:t>Social Services Block Grant Funding</a:t>
            </a:r>
            <a:endParaRPr lang="en-US" sz="35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2" name="Picture 1"/>
          <p:cNvPicPr>
            <a:picLocks noChangeAspect="1"/>
          </p:cNvPicPr>
          <p:nvPr/>
        </p:nvPicPr>
        <p:blipFill>
          <a:blip r:embed="rId4"/>
          <a:stretch>
            <a:fillRect/>
          </a:stretch>
        </p:blipFill>
        <p:spPr>
          <a:xfrm>
            <a:off x="0" y="-1945"/>
            <a:ext cx="4365114" cy="6413548"/>
          </a:xfrm>
          <a:prstGeom prst="rect">
            <a:avLst/>
          </a:prstGeom>
        </p:spPr>
      </p:pic>
    </p:spTree>
    <p:extLst>
      <p:ext uri="{BB962C8B-B14F-4D97-AF65-F5344CB8AC3E}">
        <p14:creationId xmlns:p14="http://schemas.microsoft.com/office/powerpoint/2010/main" val="127068051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884615" y="1599070"/>
            <a:ext cx="6201600" cy="4559966"/>
          </a:xfrm>
          <a:prstGeom prst="rect">
            <a:avLst/>
          </a:prstGeom>
          <a:noFill/>
        </p:spPr>
        <p:txBody>
          <a:bodyPr wrap="square" rtlCol="0">
            <a:spAutoFit/>
          </a:bodyPr>
          <a:lstStyle/>
          <a:p>
            <a:pPr marL="342900" lvl="0" indent="-342900" eaLnBrk="0" fontAlgn="base" hangingPunct="0">
              <a:spcBef>
                <a:spcPct val="20000"/>
              </a:spcBef>
              <a:spcAft>
                <a:spcPct val="0"/>
              </a:spcAft>
              <a:buFont typeface="Arial" charset="0"/>
              <a:buChar char="•"/>
            </a:pPr>
            <a:r>
              <a:rPr lang="en-US" sz="2000" dirty="0">
                <a:solidFill>
                  <a:prstClr val="black"/>
                </a:solidFill>
                <a:cs typeface="Arial" panose="020B0604020202020204" pitchFamily="34" charset="0"/>
              </a:rPr>
              <a:t>Please follow the instructions in the Provider Narrative Template, and utilize Attachment C as the template for your response.</a:t>
            </a:r>
          </a:p>
          <a:p>
            <a:pPr marL="342900" lvl="0" indent="-342900" eaLnBrk="0" fontAlgn="base" hangingPunct="0">
              <a:spcBef>
                <a:spcPct val="20000"/>
              </a:spcBef>
              <a:spcAft>
                <a:spcPct val="0"/>
              </a:spcAft>
              <a:buFont typeface="Arial" charset="0"/>
              <a:buChar char="•"/>
            </a:pPr>
            <a:r>
              <a:rPr lang="en-US" sz="2000" dirty="0">
                <a:solidFill>
                  <a:prstClr val="black"/>
                </a:solidFill>
                <a:cs typeface="Arial" panose="020B0604020202020204" pitchFamily="34" charset="0"/>
              </a:rPr>
              <a:t>Completed Provider Narratives shall be a maximum of five pages in length, not including attachments. Times New Roman, at least 10 font, with 1-inch margins should be used. Additional description of required attachments can be found in Attachment B KidTraks RFP User Guide - Appendix B. </a:t>
            </a:r>
          </a:p>
          <a:p>
            <a:pPr marL="342900" lvl="0" indent="-342900" eaLnBrk="0" fontAlgn="base" hangingPunct="0">
              <a:spcBef>
                <a:spcPct val="20000"/>
              </a:spcBef>
              <a:spcAft>
                <a:spcPct val="0"/>
              </a:spcAft>
              <a:buFont typeface="Arial" charset="0"/>
              <a:buChar char="•"/>
            </a:pPr>
            <a:r>
              <a:rPr lang="en-US" sz="2000" dirty="0">
                <a:solidFill>
                  <a:prstClr val="black"/>
                </a:solidFill>
                <a:cs typeface="Arial" panose="020B0604020202020204" pitchFamily="34" charset="0"/>
              </a:rPr>
              <a:t>Respondents should only submit one Provider Narrative regardless of how many CAC locations the Respondent is proposing services for.</a:t>
            </a:r>
            <a:endParaRPr lang="en-US" sz="2000" spc="225" dirty="0">
              <a:solidFill>
                <a:schemeClr val="tx1">
                  <a:lumMod val="75000"/>
                  <a:lumOff val="25000"/>
                </a:schemeClr>
              </a:solidFill>
            </a:endParaRPr>
          </a:p>
          <a:p>
            <a:pPr marL="257175" indent="-257175">
              <a:lnSpc>
                <a:spcPts val="2600"/>
              </a:lnSpc>
              <a:buFont typeface="Arial" panose="020B0604020202020204" pitchFamily="34" charset="0"/>
              <a:buChar char="•"/>
            </a:pPr>
            <a:endParaRPr lang="en-US" sz="2000" spc="225" dirty="0">
              <a:solidFill>
                <a:schemeClr val="tx1">
                  <a:lumMod val="75000"/>
                  <a:lumOff val="25000"/>
                </a:schemeClr>
              </a:solidFill>
            </a:endParaRPr>
          </a:p>
          <a:p>
            <a:pPr algn="ctr">
              <a:lnSpc>
                <a:spcPts val="2600"/>
              </a:lnSpc>
            </a:pPr>
            <a:endParaRPr lang="en-US" sz="2000" spc="225" dirty="0">
              <a:solidFill>
                <a:schemeClr val="tx1">
                  <a:lumMod val="75000"/>
                  <a:lumOff val="25000"/>
                </a:schemeClr>
              </a:solidFill>
            </a:endParaRPr>
          </a:p>
        </p:txBody>
      </p:sp>
      <p:sp>
        <p:nvSpPr>
          <p:cNvPr id="13" name="TextBox 12"/>
          <p:cNvSpPr txBox="1"/>
          <p:nvPr/>
        </p:nvSpPr>
        <p:spPr>
          <a:xfrm>
            <a:off x="4659087" y="123492"/>
            <a:ext cx="7170056" cy="1323439"/>
          </a:xfrm>
          <a:prstGeom prst="rect">
            <a:avLst/>
          </a:prstGeom>
          <a:noFill/>
        </p:spPr>
        <p:txBody>
          <a:bodyPr wrap="square" rtlCol="0">
            <a:spAutoFit/>
          </a:bodyPr>
          <a:lstStyle/>
          <a:p>
            <a:r>
              <a:rPr lang="en-US" sz="4000" dirty="0"/>
              <a:t>Provider Narrative Template    (Attachment C)</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10" name="Picture 9"/>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39463" r="5500"/>
          <a:stretch/>
        </p:blipFill>
        <p:spPr>
          <a:xfrm>
            <a:off x="0" y="-1301"/>
            <a:ext cx="4463409" cy="6412904"/>
          </a:xfrm>
          <a:prstGeom prst="rect">
            <a:avLst/>
          </a:prstGeom>
        </p:spPr>
      </p:pic>
    </p:spTree>
    <p:extLst>
      <p:ext uri="{BB962C8B-B14F-4D97-AF65-F5344CB8AC3E}">
        <p14:creationId xmlns:p14="http://schemas.microsoft.com/office/powerpoint/2010/main" val="209791362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514013" y="1384215"/>
            <a:ext cx="6767755" cy="4690515"/>
          </a:xfrm>
          <a:prstGeom prst="rect">
            <a:avLst/>
          </a:prstGeom>
          <a:noFill/>
        </p:spPr>
        <p:txBody>
          <a:bodyPr wrap="square" rtlCol="0">
            <a:spAutoFit/>
          </a:bodyPr>
          <a:lstStyle/>
          <a:p>
            <a:pPr marL="342900" lvl="0" indent="-342900" eaLnBrk="0" fontAlgn="base" hangingPunct="0">
              <a:spcBef>
                <a:spcPct val="20000"/>
              </a:spcBef>
              <a:spcAft>
                <a:spcPct val="0"/>
              </a:spcAft>
              <a:buFont typeface="Arial" charset="0"/>
              <a:buChar char="•"/>
            </a:pPr>
            <a:r>
              <a:rPr lang="en-US" dirty="0">
                <a:solidFill>
                  <a:prstClr val="black"/>
                </a:solidFill>
                <a:cs typeface="Arial" panose="020B0604020202020204" pitchFamily="34" charset="0"/>
              </a:rPr>
              <a:t>Please follow the instructions in the Service Narrative Template.</a:t>
            </a:r>
          </a:p>
          <a:p>
            <a:pPr marL="342900" lvl="0" indent="-342900" eaLnBrk="0" fontAlgn="base" hangingPunct="0">
              <a:spcBef>
                <a:spcPct val="20000"/>
              </a:spcBef>
              <a:spcAft>
                <a:spcPct val="0"/>
              </a:spcAft>
              <a:buFont typeface="Arial" charset="0"/>
              <a:buChar char="•"/>
            </a:pPr>
            <a:r>
              <a:rPr lang="en-US" dirty="0">
                <a:solidFill>
                  <a:prstClr val="black"/>
                </a:solidFill>
                <a:cs typeface="Arial" panose="020B0604020202020204" pitchFamily="34" charset="0"/>
              </a:rPr>
              <a:t>Completed Service Narratives shall be a maximum of five pages in length, not including attachments. Times New Roman, at least 10 font, with 1-inch margins should be used. Additional description of required attachments can be found in Attachment B KidTraks RFP User Guide - Appendix B. An additional page and a half will be added to the page limit for each additional CAC location proposed.</a:t>
            </a:r>
          </a:p>
          <a:p>
            <a:pPr marL="342900" lvl="0" indent="-342900" eaLnBrk="0" fontAlgn="base" hangingPunct="0">
              <a:spcBef>
                <a:spcPct val="20000"/>
              </a:spcBef>
              <a:spcAft>
                <a:spcPct val="0"/>
              </a:spcAft>
              <a:buFont typeface="Arial" charset="0"/>
              <a:buChar char="•"/>
            </a:pPr>
            <a:r>
              <a:rPr lang="en-US" dirty="0">
                <a:solidFill>
                  <a:prstClr val="black"/>
                </a:solidFill>
                <a:cs typeface="Arial" panose="020B0604020202020204" pitchFamily="34" charset="0"/>
              </a:rPr>
              <a:t>Respondents should only submit one Service Narrative regardless of how many CAC locations the Respondent proposed. However, the Respondent must submit a separate answer to Question 6 (Location-Specific Information) for each proposed CAC location. A completed response to Question 6 is a requirement for each county in which a Respondent wishes to submit a proposal.</a:t>
            </a:r>
          </a:p>
          <a:p>
            <a:pPr marL="342900" indent="-342900" eaLnBrk="0" fontAlgn="base" hangingPunct="0">
              <a:spcBef>
                <a:spcPct val="20000"/>
              </a:spcBef>
              <a:spcAft>
                <a:spcPct val="0"/>
              </a:spcAft>
              <a:buFont typeface="Arial" charset="0"/>
              <a:buChar char="•"/>
            </a:pPr>
            <a:r>
              <a:rPr lang="en-US" dirty="0">
                <a:solidFill>
                  <a:prstClr val="black"/>
                </a:solidFill>
                <a:cs typeface="Arial" panose="020B0604020202020204" pitchFamily="34" charset="0"/>
              </a:rPr>
              <a:t>Respondents must identify the physical address of each CAC location, and the count(ies) that each location will serve in their Service Narrative.</a:t>
            </a:r>
          </a:p>
        </p:txBody>
      </p:sp>
      <p:sp>
        <p:nvSpPr>
          <p:cNvPr id="13" name="TextBox 12"/>
          <p:cNvSpPr txBox="1"/>
          <p:nvPr/>
        </p:nvSpPr>
        <p:spPr>
          <a:xfrm>
            <a:off x="4709568" y="13852"/>
            <a:ext cx="6376647" cy="1323439"/>
          </a:xfrm>
          <a:prstGeom prst="rect">
            <a:avLst/>
          </a:prstGeom>
          <a:noFill/>
        </p:spPr>
        <p:txBody>
          <a:bodyPr wrap="square" rtlCol="0">
            <a:spAutoFit/>
          </a:bodyPr>
          <a:lstStyle/>
          <a:p>
            <a:r>
              <a:rPr lang="en-US" sz="4000" dirty="0">
                <a:solidFill>
                  <a:prstClr val="black"/>
                </a:solidFill>
                <a:ea typeface="+mj-ea"/>
                <a:cs typeface="+mj-cs"/>
              </a:rPr>
              <a:t>Service Narrative Template (Attachment D)</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2" name="Picture 1"/>
          <p:cNvPicPr>
            <a:picLocks noChangeAspect="1"/>
          </p:cNvPicPr>
          <p:nvPr/>
        </p:nvPicPr>
        <p:blipFill>
          <a:blip r:embed="rId4"/>
          <a:stretch>
            <a:fillRect/>
          </a:stretch>
        </p:blipFill>
        <p:spPr>
          <a:xfrm>
            <a:off x="4818" y="-9548"/>
            <a:ext cx="4462659" cy="6437934"/>
          </a:xfrm>
          <a:prstGeom prst="rect">
            <a:avLst/>
          </a:prstGeom>
        </p:spPr>
      </p:pic>
    </p:spTree>
    <p:extLst>
      <p:ext uri="{BB962C8B-B14F-4D97-AF65-F5344CB8AC3E}">
        <p14:creationId xmlns:p14="http://schemas.microsoft.com/office/powerpoint/2010/main" val="68171647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pic>
        <p:nvPicPr>
          <p:cNvPr id="2" name="Picture 1"/>
          <p:cNvPicPr>
            <a:picLocks noChangeAspect="1"/>
          </p:cNvPicPr>
          <p:nvPr/>
        </p:nvPicPr>
        <p:blipFill>
          <a:blip r:embed="rId4"/>
          <a:stretch>
            <a:fillRect/>
          </a:stretch>
        </p:blipFill>
        <p:spPr>
          <a:xfrm>
            <a:off x="0" y="-1945"/>
            <a:ext cx="4365114" cy="6413548"/>
          </a:xfrm>
          <a:prstGeom prst="rect">
            <a:avLst/>
          </a:prstGeom>
        </p:spPr>
      </p:pic>
      <p:sp>
        <p:nvSpPr>
          <p:cNvPr id="17" name="TextBox 16">
            <a:extLst>
              <a:ext uri="{FF2B5EF4-FFF2-40B4-BE49-F238E27FC236}">
                <a16:creationId xmlns:a16="http://schemas.microsoft.com/office/drawing/2014/main" id="{98CD5186-2CF3-4249-9ABA-2C2983A51DB9}"/>
              </a:ext>
            </a:extLst>
          </p:cNvPr>
          <p:cNvSpPr txBox="1"/>
          <p:nvPr/>
        </p:nvSpPr>
        <p:spPr>
          <a:xfrm>
            <a:off x="4646495" y="169957"/>
            <a:ext cx="7182648" cy="630942"/>
          </a:xfrm>
          <a:prstGeom prst="rect">
            <a:avLst/>
          </a:prstGeom>
          <a:noFill/>
        </p:spPr>
        <p:txBody>
          <a:bodyPr wrap="square" rtlCol="0">
            <a:spAutoFit/>
          </a:bodyPr>
          <a:lstStyle/>
          <a:p>
            <a:r>
              <a:rPr lang="en-US" sz="3500" dirty="0">
                <a:solidFill>
                  <a:prstClr val="black"/>
                </a:solidFill>
                <a:ea typeface="+mj-ea"/>
                <a:cs typeface="+mj-cs"/>
              </a:rPr>
              <a:t>Children’s Justice Act Start-Up Funding</a:t>
            </a:r>
            <a:endParaRPr lang="en-US" sz="35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sp>
        <p:nvSpPr>
          <p:cNvPr id="6" name="Rectangle 5">
            <a:extLst>
              <a:ext uri="{FF2B5EF4-FFF2-40B4-BE49-F238E27FC236}">
                <a16:creationId xmlns:a16="http://schemas.microsoft.com/office/drawing/2014/main" id="{AA4D002B-72DC-4996-AF37-D59B709B4AAC}"/>
              </a:ext>
            </a:extLst>
          </p:cNvPr>
          <p:cNvSpPr/>
          <p:nvPr/>
        </p:nvSpPr>
        <p:spPr>
          <a:xfrm>
            <a:off x="4568681" y="889389"/>
            <a:ext cx="6408551" cy="5632311"/>
          </a:xfrm>
          <a:prstGeom prst="rect">
            <a:avLst/>
          </a:prstGeom>
        </p:spPr>
        <p:txBody>
          <a:bodyPr wrap="square">
            <a:spAutoFit/>
          </a:bodyPr>
          <a:lstStyle/>
          <a:p>
            <a:pPr marL="285750" indent="-285750">
              <a:buFont typeface="Arial" panose="020B0604020202020204" pitchFamily="34" charset="0"/>
              <a:buChar char="•"/>
            </a:pPr>
            <a:r>
              <a:rPr lang="en-US" sz="2000" dirty="0"/>
              <a:t>In addition to selecting providers to provide CAC services through SSBG funding as described in RFP Section 2.4 and slide 12, this RFP also seeks to identify select providers who plan to expand the CAC network through the addition of new CAC locations and require supplemental start-up funds for this purpose. This is an optional component of the RFP. Start-up funding for new CAC locations is limited and will be provided by the Children’s Justice Act (CJA). </a:t>
            </a:r>
          </a:p>
          <a:p>
            <a:endParaRPr lang="en-US" sz="2000" dirty="0"/>
          </a:p>
          <a:p>
            <a:pPr marL="285750" indent="-285750">
              <a:buFont typeface="Arial" panose="020B0604020202020204" pitchFamily="34" charset="0"/>
              <a:buChar char="•"/>
            </a:pPr>
            <a:r>
              <a:rPr lang="en-US" sz="2000" dirty="0"/>
              <a:t>Respondents must identify and discuss all proposed CAC locations when completing the attachments described in previous slides, including any new CAC locations.</a:t>
            </a:r>
          </a:p>
          <a:p>
            <a:endParaRPr lang="en-US" sz="2000" dirty="0"/>
          </a:p>
          <a:p>
            <a:pPr marL="285750" indent="-285750">
              <a:buFont typeface="Arial" panose="020B0604020202020204" pitchFamily="34" charset="0"/>
              <a:buChar char="•"/>
            </a:pPr>
            <a:r>
              <a:rPr lang="en-US" sz="2000" dirty="0"/>
              <a:t>Only Respondents who are selected to provide CAC services through the SSBG funding described in RFP Section 2.4 and slide 12 will be eligible for the CJA start-up funds. </a:t>
            </a:r>
          </a:p>
        </p:txBody>
      </p:sp>
    </p:spTree>
    <p:extLst>
      <p:ext uri="{BB962C8B-B14F-4D97-AF65-F5344CB8AC3E}">
        <p14:creationId xmlns:p14="http://schemas.microsoft.com/office/powerpoint/2010/main" val="344874910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pic>
        <p:nvPicPr>
          <p:cNvPr id="2" name="Picture 1"/>
          <p:cNvPicPr>
            <a:picLocks noChangeAspect="1"/>
          </p:cNvPicPr>
          <p:nvPr/>
        </p:nvPicPr>
        <p:blipFill>
          <a:blip r:embed="rId4"/>
          <a:stretch>
            <a:fillRect/>
          </a:stretch>
        </p:blipFill>
        <p:spPr>
          <a:xfrm>
            <a:off x="0" y="-1945"/>
            <a:ext cx="4365114" cy="6413548"/>
          </a:xfrm>
          <a:prstGeom prst="rect">
            <a:avLst/>
          </a:prstGeom>
        </p:spPr>
      </p:pic>
      <p:sp>
        <p:nvSpPr>
          <p:cNvPr id="17" name="TextBox 16">
            <a:extLst>
              <a:ext uri="{FF2B5EF4-FFF2-40B4-BE49-F238E27FC236}">
                <a16:creationId xmlns:a16="http://schemas.microsoft.com/office/drawing/2014/main" id="{98CD5186-2CF3-4249-9ABA-2C2983A51DB9}"/>
              </a:ext>
            </a:extLst>
          </p:cNvPr>
          <p:cNvSpPr txBox="1"/>
          <p:nvPr/>
        </p:nvSpPr>
        <p:spPr>
          <a:xfrm>
            <a:off x="4646495" y="169957"/>
            <a:ext cx="7182648" cy="1169551"/>
          </a:xfrm>
          <a:prstGeom prst="rect">
            <a:avLst/>
          </a:prstGeom>
          <a:noFill/>
        </p:spPr>
        <p:txBody>
          <a:bodyPr wrap="square" rtlCol="0">
            <a:spAutoFit/>
          </a:bodyPr>
          <a:lstStyle/>
          <a:p>
            <a:r>
              <a:rPr lang="en-US" sz="3500" dirty="0">
                <a:solidFill>
                  <a:prstClr val="black"/>
                </a:solidFill>
                <a:ea typeface="+mj-ea"/>
                <a:cs typeface="+mj-cs"/>
              </a:rPr>
              <a:t>Children’s Justice Act Start-Up Funding (cont.)</a:t>
            </a:r>
            <a:endParaRPr lang="en-US" sz="35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sp>
        <p:nvSpPr>
          <p:cNvPr id="6" name="Rectangle 5">
            <a:extLst>
              <a:ext uri="{FF2B5EF4-FFF2-40B4-BE49-F238E27FC236}">
                <a16:creationId xmlns:a16="http://schemas.microsoft.com/office/drawing/2014/main" id="{AA4D002B-72DC-4996-AF37-D59B709B4AAC}"/>
              </a:ext>
            </a:extLst>
          </p:cNvPr>
          <p:cNvSpPr/>
          <p:nvPr/>
        </p:nvSpPr>
        <p:spPr>
          <a:xfrm>
            <a:off x="4568681" y="1411901"/>
            <a:ext cx="6408551" cy="4708981"/>
          </a:xfrm>
          <a:prstGeom prst="rect">
            <a:avLst/>
          </a:prstGeom>
        </p:spPr>
        <p:txBody>
          <a:bodyPr wrap="square">
            <a:spAutoFit/>
          </a:bodyPr>
          <a:lstStyle/>
          <a:p>
            <a:pPr marL="285750" indent="-285750">
              <a:buFont typeface="Arial" panose="020B0604020202020204" pitchFamily="34" charset="0"/>
              <a:buChar char="•"/>
            </a:pPr>
            <a:r>
              <a:rPr lang="en-US" sz="2000" dirty="0"/>
              <a:t>Certain restrictions on CJA funding may apply. CJA funding may only be available for a limited time, and may not align with the full term of the Contract.</a:t>
            </a:r>
          </a:p>
          <a:p>
            <a:endParaRPr lang="en-US" sz="2000" dirty="0"/>
          </a:p>
          <a:p>
            <a:pPr marL="285750" indent="-285750">
              <a:buFont typeface="Arial" panose="020B0604020202020204" pitchFamily="34" charset="0"/>
              <a:buChar char="•"/>
            </a:pPr>
            <a:r>
              <a:rPr lang="en-US" sz="2000" dirty="0"/>
              <a:t>DCS reserves the right to make all final funding decisions, and distribute CJA Start-Up Funding in the best interests of the State.</a:t>
            </a:r>
          </a:p>
          <a:p>
            <a:endParaRPr lang="en-US" sz="2000" dirty="0"/>
          </a:p>
          <a:p>
            <a:pPr marL="285750" indent="-285750">
              <a:buFont typeface="Arial" panose="020B0604020202020204" pitchFamily="34" charset="0"/>
              <a:buChar char="•"/>
            </a:pPr>
            <a:r>
              <a:rPr lang="en-US" sz="2000" dirty="0"/>
              <a:t>Funding is available only to provide supplemental start-up funding to new CAC locations that expand the CAC network throughout Indiana’s 18 DCS Regions, specifically to currently underserved counties and Regions. Please note that this funding is intended to be supplemental, and that CJA recipients will likely be expected to secure/maintain other funding sources.</a:t>
            </a:r>
          </a:p>
        </p:txBody>
      </p:sp>
    </p:spTree>
    <p:extLst>
      <p:ext uri="{BB962C8B-B14F-4D97-AF65-F5344CB8AC3E}">
        <p14:creationId xmlns:p14="http://schemas.microsoft.com/office/powerpoint/2010/main" val="1553805793"/>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3" name="TextBox 12"/>
          <p:cNvSpPr txBox="1"/>
          <p:nvPr/>
        </p:nvSpPr>
        <p:spPr>
          <a:xfrm>
            <a:off x="4646495" y="169957"/>
            <a:ext cx="7182648" cy="630942"/>
          </a:xfrm>
          <a:prstGeom prst="rect">
            <a:avLst/>
          </a:prstGeom>
          <a:noFill/>
        </p:spPr>
        <p:txBody>
          <a:bodyPr wrap="square" rtlCol="0">
            <a:spAutoFit/>
          </a:bodyPr>
          <a:lstStyle/>
          <a:p>
            <a:r>
              <a:rPr lang="en-US" sz="3500" dirty="0">
                <a:solidFill>
                  <a:prstClr val="black"/>
                </a:solidFill>
                <a:ea typeface="+mj-ea"/>
                <a:cs typeface="+mj-cs"/>
              </a:rPr>
              <a:t>CJA Funding Eligibility</a:t>
            </a:r>
            <a:endParaRPr lang="en-US" sz="35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2" name="Picture 1"/>
          <p:cNvPicPr>
            <a:picLocks noChangeAspect="1"/>
          </p:cNvPicPr>
          <p:nvPr/>
        </p:nvPicPr>
        <p:blipFill>
          <a:blip r:embed="rId4"/>
          <a:stretch>
            <a:fillRect/>
          </a:stretch>
        </p:blipFill>
        <p:spPr>
          <a:xfrm>
            <a:off x="0" y="-1945"/>
            <a:ext cx="4365114" cy="6413548"/>
          </a:xfrm>
          <a:prstGeom prst="rect">
            <a:avLst/>
          </a:prstGeom>
        </p:spPr>
      </p:pic>
      <p:sp>
        <p:nvSpPr>
          <p:cNvPr id="3" name="Rectangle 2">
            <a:extLst>
              <a:ext uri="{FF2B5EF4-FFF2-40B4-BE49-F238E27FC236}">
                <a16:creationId xmlns:a16="http://schemas.microsoft.com/office/drawing/2014/main" id="{8858340F-3E69-44F0-8E1D-FEE235F0594A}"/>
              </a:ext>
            </a:extLst>
          </p:cNvPr>
          <p:cNvSpPr/>
          <p:nvPr/>
        </p:nvSpPr>
        <p:spPr>
          <a:xfrm>
            <a:off x="4881233" y="972833"/>
            <a:ext cx="6204982" cy="5866221"/>
          </a:xfrm>
          <a:prstGeom prst="rect">
            <a:avLst/>
          </a:prstGeom>
        </p:spPr>
        <p:txBody>
          <a:bodyPr wrap="square">
            <a:spAutoFit/>
          </a:bodyPr>
          <a:lstStyle/>
          <a:p>
            <a:pPr marL="285750" indent="-285750">
              <a:buFont typeface="Arial" panose="020B0604020202020204" pitchFamily="34" charset="0"/>
              <a:buChar char="•"/>
            </a:pPr>
            <a:r>
              <a:rPr lang="en-US" sz="2000" b="1" dirty="0">
                <a:solidFill>
                  <a:srgbClr val="000000"/>
                </a:solidFill>
              </a:rPr>
              <a:t>Items Eligible for CJA Start-Up Funding </a:t>
            </a:r>
          </a:p>
          <a:p>
            <a:pPr marL="800100" lvl="1" indent="-342900" eaLnBrk="0" fontAlgn="base" hangingPunct="0">
              <a:spcBef>
                <a:spcPct val="20000"/>
              </a:spcBef>
              <a:spcAft>
                <a:spcPct val="0"/>
              </a:spcAft>
              <a:buFont typeface="Courier New" panose="02070309020205020404" pitchFamily="49" charset="0"/>
              <a:buChar char="o"/>
            </a:pPr>
            <a:r>
              <a:rPr lang="en-US" sz="2000" dirty="0">
                <a:solidFill>
                  <a:prstClr val="black"/>
                </a:solidFill>
                <a:cs typeface="Arial" panose="020B0604020202020204" pitchFamily="34" charset="0"/>
              </a:rPr>
              <a:t>Purchase of land, the purchase of a building, the construction of a building, or the expansion of a building </a:t>
            </a:r>
          </a:p>
          <a:p>
            <a:pPr marL="800100" lvl="1" indent="-342900" eaLnBrk="0" fontAlgn="base" hangingPunct="0">
              <a:spcBef>
                <a:spcPct val="20000"/>
              </a:spcBef>
              <a:spcAft>
                <a:spcPct val="0"/>
              </a:spcAft>
              <a:buFont typeface="Courier New" panose="02070309020205020404" pitchFamily="49" charset="0"/>
              <a:buChar char="o"/>
            </a:pPr>
            <a:r>
              <a:rPr lang="en-US" sz="2000" dirty="0">
                <a:solidFill>
                  <a:prstClr val="black"/>
                </a:solidFill>
                <a:cs typeface="Arial" panose="020B0604020202020204" pitchFamily="34" charset="0"/>
              </a:rPr>
              <a:t>Initial costs for necessary staff background checks </a:t>
            </a:r>
          </a:p>
          <a:p>
            <a:pPr marL="800100" lvl="1" indent="-342900" eaLnBrk="0" fontAlgn="base" hangingPunct="0">
              <a:spcBef>
                <a:spcPct val="20000"/>
              </a:spcBef>
              <a:spcAft>
                <a:spcPct val="0"/>
              </a:spcAft>
              <a:buFont typeface="Courier New" panose="02070309020205020404" pitchFamily="49" charset="0"/>
              <a:buChar char="o"/>
            </a:pPr>
            <a:r>
              <a:rPr lang="en-US" sz="2000" dirty="0">
                <a:solidFill>
                  <a:prstClr val="black"/>
                </a:solidFill>
                <a:cs typeface="Arial" panose="020B0604020202020204" pitchFamily="34" charset="0"/>
              </a:rPr>
              <a:t>Workforce investment including recruitment and training for staff </a:t>
            </a:r>
          </a:p>
          <a:p>
            <a:pPr marL="800100" lvl="1" indent="-342900" eaLnBrk="0" fontAlgn="base" hangingPunct="0">
              <a:spcBef>
                <a:spcPct val="20000"/>
              </a:spcBef>
              <a:spcAft>
                <a:spcPct val="0"/>
              </a:spcAft>
              <a:buFont typeface="Courier New" panose="02070309020205020404" pitchFamily="49" charset="0"/>
              <a:buChar char="o"/>
            </a:pPr>
            <a:r>
              <a:rPr lang="en-US" sz="2000" dirty="0">
                <a:solidFill>
                  <a:prstClr val="black"/>
                </a:solidFill>
                <a:cs typeface="Arial" panose="020B0604020202020204" pitchFamily="34" charset="0"/>
              </a:rPr>
              <a:t>Equipment related to the provision of CAC services </a:t>
            </a:r>
          </a:p>
          <a:p>
            <a:endParaRPr lang="en-US" sz="2000" dirty="0">
              <a:solidFill>
                <a:srgbClr val="000000"/>
              </a:solidFill>
            </a:endParaRPr>
          </a:p>
          <a:p>
            <a:endParaRPr lang="en-US" sz="2000" dirty="0">
              <a:solidFill>
                <a:srgbClr val="000000"/>
              </a:solidFill>
            </a:endParaRPr>
          </a:p>
          <a:p>
            <a:pPr marL="285750" indent="-285750">
              <a:buFont typeface="Arial" panose="020B0604020202020204" pitchFamily="34" charset="0"/>
              <a:buChar char="•"/>
            </a:pPr>
            <a:r>
              <a:rPr lang="en-US" sz="2000" b="1" dirty="0">
                <a:solidFill>
                  <a:srgbClr val="000000"/>
                </a:solidFill>
              </a:rPr>
              <a:t>Items Not Eligible for CJA Start-Up Funding</a:t>
            </a:r>
          </a:p>
          <a:p>
            <a:pPr marL="742950" lvl="1" indent="-285750">
              <a:buFont typeface="Courier New" panose="02070309020205020404" pitchFamily="49" charset="0"/>
              <a:buChar char="o"/>
            </a:pPr>
            <a:r>
              <a:rPr lang="en-US" sz="2000" dirty="0">
                <a:solidFill>
                  <a:prstClr val="black"/>
                </a:solidFill>
                <a:cs typeface="Arial" panose="020B0604020202020204" pitchFamily="34" charset="0"/>
              </a:rPr>
              <a:t>Any costs associated with a currently existing CAC location </a:t>
            </a:r>
          </a:p>
          <a:p>
            <a:pPr lvl="1"/>
            <a:endParaRPr lang="en-US" dirty="0">
              <a:solidFill>
                <a:prstClr val="black"/>
              </a:solidFill>
              <a:cs typeface="Arial" panose="020B0604020202020204" pitchFamily="34" charset="0"/>
            </a:endParaRPr>
          </a:p>
          <a:p>
            <a:pPr marL="742950" lvl="1" indent="-285750">
              <a:buFont typeface="Arial" panose="020B0604020202020204" pitchFamily="34" charset="0"/>
              <a:buChar char="•"/>
            </a:pPr>
            <a:endParaRPr lang="en-US" dirty="0">
              <a:solidFill>
                <a:prstClr val="black"/>
              </a:solidFill>
              <a:cs typeface="Arial" panose="020B0604020202020204" pitchFamily="34" charset="0"/>
            </a:endParaRPr>
          </a:p>
          <a:p>
            <a:pPr marL="342900" indent="-342900" eaLnBrk="0" fontAlgn="base" hangingPunct="0">
              <a:spcBef>
                <a:spcPct val="20000"/>
              </a:spcBef>
              <a:spcAft>
                <a:spcPct val="0"/>
              </a:spcAft>
              <a:buFont typeface="Arial" charset="0"/>
              <a:buChar char="•"/>
            </a:pPr>
            <a:endParaRPr lang="en-US" dirty="0">
              <a:solidFill>
                <a:prstClr val="black"/>
              </a:solidFill>
              <a:cs typeface="Arial" panose="020B0604020202020204" pitchFamily="34" charset="0"/>
            </a:endParaRPr>
          </a:p>
          <a:p>
            <a:pPr marL="342900" indent="-342900" eaLnBrk="0" fontAlgn="base" hangingPunct="0">
              <a:spcBef>
                <a:spcPct val="20000"/>
              </a:spcBef>
              <a:spcAft>
                <a:spcPct val="0"/>
              </a:spcAft>
              <a:buFont typeface="Arial" charset="0"/>
              <a:buChar char="•"/>
            </a:pPr>
            <a:endParaRPr lang="en-US" dirty="0">
              <a:solidFill>
                <a:prstClr val="black"/>
              </a:solidFill>
              <a:cs typeface="Arial" panose="020B0604020202020204" pitchFamily="34" charset="0"/>
            </a:endParaRPr>
          </a:p>
        </p:txBody>
      </p:sp>
    </p:spTree>
    <p:extLst>
      <p:ext uri="{BB962C8B-B14F-4D97-AF65-F5344CB8AC3E}">
        <p14:creationId xmlns:p14="http://schemas.microsoft.com/office/powerpoint/2010/main" val="289138399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3" name="TextBox 12"/>
          <p:cNvSpPr txBox="1"/>
          <p:nvPr/>
        </p:nvSpPr>
        <p:spPr>
          <a:xfrm>
            <a:off x="4646495" y="169957"/>
            <a:ext cx="7182648" cy="630942"/>
          </a:xfrm>
          <a:prstGeom prst="rect">
            <a:avLst/>
          </a:prstGeom>
          <a:noFill/>
        </p:spPr>
        <p:txBody>
          <a:bodyPr wrap="square" rtlCol="0">
            <a:spAutoFit/>
          </a:bodyPr>
          <a:lstStyle/>
          <a:p>
            <a:r>
              <a:rPr lang="en-US" sz="3500" dirty="0">
                <a:solidFill>
                  <a:prstClr val="black"/>
                </a:solidFill>
                <a:ea typeface="+mj-ea"/>
                <a:cs typeface="+mj-cs"/>
              </a:rPr>
              <a:t>CJA Funding Eligibility (cont.)</a:t>
            </a:r>
            <a:endParaRPr lang="en-US" sz="35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2" name="Picture 1"/>
          <p:cNvPicPr>
            <a:picLocks noChangeAspect="1"/>
          </p:cNvPicPr>
          <p:nvPr/>
        </p:nvPicPr>
        <p:blipFill>
          <a:blip r:embed="rId4"/>
          <a:stretch>
            <a:fillRect/>
          </a:stretch>
        </p:blipFill>
        <p:spPr>
          <a:xfrm>
            <a:off x="0" y="-1945"/>
            <a:ext cx="4365114" cy="6413548"/>
          </a:xfrm>
          <a:prstGeom prst="rect">
            <a:avLst/>
          </a:prstGeom>
        </p:spPr>
      </p:pic>
      <p:sp>
        <p:nvSpPr>
          <p:cNvPr id="3" name="Rectangle 2">
            <a:extLst>
              <a:ext uri="{FF2B5EF4-FFF2-40B4-BE49-F238E27FC236}">
                <a16:creationId xmlns:a16="http://schemas.microsoft.com/office/drawing/2014/main" id="{8858340F-3E69-44F0-8E1D-FEE235F0594A}"/>
              </a:ext>
            </a:extLst>
          </p:cNvPr>
          <p:cNvSpPr/>
          <p:nvPr/>
        </p:nvSpPr>
        <p:spPr>
          <a:xfrm>
            <a:off x="4881233" y="972833"/>
            <a:ext cx="6204982" cy="4111895"/>
          </a:xfrm>
          <a:prstGeom prst="rect">
            <a:avLst/>
          </a:prstGeom>
        </p:spPr>
        <p:txBody>
          <a:bodyPr wrap="square">
            <a:spAutoFit/>
          </a:bodyPr>
          <a:lstStyle/>
          <a:p>
            <a:pPr marL="285750" indent="-285750">
              <a:buFont typeface="Arial" panose="020B0604020202020204" pitchFamily="34" charset="0"/>
              <a:buChar char="•"/>
            </a:pPr>
            <a:r>
              <a:rPr lang="en-US" sz="2000" dirty="0">
                <a:solidFill>
                  <a:srgbClr val="000000"/>
                </a:solidFill>
              </a:rPr>
              <a:t>The State will only award start-up CJA funds as funding allows and reserves the right not to award any or all of the remaining start-up CJA funding available. The State also reserves the right to issue a partial award to any Respondent requesting CJA funds.</a:t>
            </a:r>
          </a:p>
          <a:p>
            <a:endParaRPr lang="en-US" sz="2000" dirty="0">
              <a:solidFill>
                <a:srgbClr val="000000"/>
              </a:solidFill>
            </a:endParaRPr>
          </a:p>
          <a:p>
            <a:pPr marL="285750" indent="-285750">
              <a:buFont typeface="Arial" panose="020B0604020202020204" pitchFamily="34" charset="0"/>
              <a:buChar char="•"/>
            </a:pPr>
            <a:r>
              <a:rPr lang="en-US" sz="2000" dirty="0">
                <a:solidFill>
                  <a:srgbClr val="000000"/>
                </a:solidFill>
              </a:rPr>
              <a:t>The State reserves the right to disqualify and not score incomplete CJA start-up funding proposals that do not provide all required components or include ineligible funding items as detailed in this RFP</a:t>
            </a:r>
            <a:endParaRPr lang="en-US" sz="2000" dirty="0">
              <a:solidFill>
                <a:prstClr val="black"/>
              </a:solidFill>
              <a:cs typeface="Arial" panose="020B0604020202020204" pitchFamily="34" charset="0"/>
            </a:endParaRPr>
          </a:p>
          <a:p>
            <a:pPr marL="742950" lvl="1" indent="-285750">
              <a:buFont typeface="Arial" panose="020B0604020202020204" pitchFamily="34" charset="0"/>
              <a:buChar char="•"/>
            </a:pPr>
            <a:endParaRPr lang="en-US" dirty="0">
              <a:solidFill>
                <a:prstClr val="black"/>
              </a:solidFill>
              <a:cs typeface="Arial" panose="020B0604020202020204" pitchFamily="34" charset="0"/>
            </a:endParaRPr>
          </a:p>
          <a:p>
            <a:pPr marL="342900" indent="-342900" eaLnBrk="0" fontAlgn="base" hangingPunct="0">
              <a:spcBef>
                <a:spcPct val="20000"/>
              </a:spcBef>
              <a:spcAft>
                <a:spcPct val="0"/>
              </a:spcAft>
              <a:buFont typeface="Arial" charset="0"/>
              <a:buChar char="•"/>
            </a:pPr>
            <a:endParaRPr lang="en-US" dirty="0">
              <a:solidFill>
                <a:prstClr val="black"/>
              </a:solidFill>
              <a:cs typeface="Arial" panose="020B0604020202020204" pitchFamily="34" charset="0"/>
            </a:endParaRPr>
          </a:p>
          <a:p>
            <a:pPr marL="342900" indent="-342900" eaLnBrk="0" fontAlgn="base" hangingPunct="0">
              <a:spcBef>
                <a:spcPct val="20000"/>
              </a:spcBef>
              <a:spcAft>
                <a:spcPct val="0"/>
              </a:spcAft>
              <a:buFont typeface="Arial" charset="0"/>
              <a:buChar char="•"/>
            </a:pPr>
            <a:endParaRPr lang="en-US" dirty="0">
              <a:solidFill>
                <a:prstClr val="black"/>
              </a:solidFill>
              <a:cs typeface="Arial" panose="020B0604020202020204" pitchFamily="34" charset="0"/>
            </a:endParaRPr>
          </a:p>
        </p:txBody>
      </p:sp>
    </p:spTree>
    <p:extLst>
      <p:ext uri="{BB962C8B-B14F-4D97-AF65-F5344CB8AC3E}">
        <p14:creationId xmlns:p14="http://schemas.microsoft.com/office/powerpoint/2010/main" val="950788938"/>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3" name="TextBox 12"/>
          <p:cNvSpPr txBox="1"/>
          <p:nvPr/>
        </p:nvSpPr>
        <p:spPr>
          <a:xfrm>
            <a:off x="4646495" y="169957"/>
            <a:ext cx="7182648" cy="630942"/>
          </a:xfrm>
          <a:prstGeom prst="rect">
            <a:avLst/>
          </a:prstGeom>
          <a:noFill/>
        </p:spPr>
        <p:txBody>
          <a:bodyPr wrap="square" rtlCol="0">
            <a:spAutoFit/>
          </a:bodyPr>
          <a:lstStyle/>
          <a:p>
            <a:r>
              <a:rPr lang="en-US" sz="3500" dirty="0">
                <a:solidFill>
                  <a:prstClr val="black"/>
                </a:solidFill>
                <a:ea typeface="+mj-ea"/>
                <a:cs typeface="+mj-cs"/>
              </a:rPr>
              <a:t>CJA Service Narrative (Attachment O)</a:t>
            </a:r>
            <a:endParaRPr lang="en-US" sz="35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2" name="Picture 1"/>
          <p:cNvPicPr>
            <a:picLocks noChangeAspect="1"/>
          </p:cNvPicPr>
          <p:nvPr/>
        </p:nvPicPr>
        <p:blipFill>
          <a:blip r:embed="rId4"/>
          <a:stretch>
            <a:fillRect/>
          </a:stretch>
        </p:blipFill>
        <p:spPr>
          <a:xfrm>
            <a:off x="0" y="-1945"/>
            <a:ext cx="4365114" cy="6413548"/>
          </a:xfrm>
          <a:prstGeom prst="rect">
            <a:avLst/>
          </a:prstGeom>
        </p:spPr>
      </p:pic>
      <p:sp>
        <p:nvSpPr>
          <p:cNvPr id="3" name="Rectangle 2">
            <a:extLst>
              <a:ext uri="{FF2B5EF4-FFF2-40B4-BE49-F238E27FC236}">
                <a16:creationId xmlns:a16="http://schemas.microsoft.com/office/drawing/2014/main" id="{43223425-526D-45CC-9EA1-5EF6733FF55B}"/>
              </a:ext>
            </a:extLst>
          </p:cNvPr>
          <p:cNvSpPr/>
          <p:nvPr/>
        </p:nvSpPr>
        <p:spPr>
          <a:xfrm>
            <a:off x="4646494" y="946835"/>
            <a:ext cx="6439721" cy="4585871"/>
          </a:xfrm>
          <a:prstGeom prst="rect">
            <a:avLst/>
          </a:prstGeom>
        </p:spPr>
        <p:txBody>
          <a:bodyPr wrap="square">
            <a:spAutoFit/>
          </a:bodyPr>
          <a:lstStyle/>
          <a:p>
            <a:pPr marL="342900" lvl="0" indent="-342900" eaLnBrk="0" fontAlgn="base" hangingPunct="0">
              <a:spcBef>
                <a:spcPct val="20000"/>
              </a:spcBef>
              <a:spcAft>
                <a:spcPct val="0"/>
              </a:spcAft>
              <a:buFont typeface="Arial" charset="0"/>
              <a:buChar char="•"/>
            </a:pPr>
            <a:r>
              <a:rPr lang="en-US" sz="2000" dirty="0">
                <a:solidFill>
                  <a:prstClr val="black"/>
                </a:solidFill>
                <a:cs typeface="Arial" panose="020B0604020202020204" pitchFamily="34" charset="0"/>
              </a:rPr>
              <a:t>The CJA Service Narrative is an optional attachment, and is only a required attachment for Respondents applying for CJA funds.</a:t>
            </a:r>
          </a:p>
          <a:p>
            <a:pPr marL="342900" lvl="0" indent="-342900" eaLnBrk="0" fontAlgn="base" hangingPunct="0">
              <a:spcBef>
                <a:spcPct val="20000"/>
              </a:spcBef>
              <a:spcAft>
                <a:spcPct val="0"/>
              </a:spcAft>
              <a:buFont typeface="Arial" charset="0"/>
              <a:buChar char="•"/>
            </a:pPr>
            <a:r>
              <a:rPr lang="en-US" sz="2000" dirty="0">
                <a:solidFill>
                  <a:prstClr val="black"/>
                </a:solidFill>
                <a:cs typeface="Arial" panose="020B0604020202020204" pitchFamily="34" charset="0"/>
              </a:rPr>
              <a:t>Please follow the instructions in the CJA Service Narrative Template.</a:t>
            </a:r>
          </a:p>
          <a:p>
            <a:pPr marL="342900" lvl="0" indent="-342900" eaLnBrk="0" fontAlgn="base" hangingPunct="0">
              <a:spcBef>
                <a:spcPct val="20000"/>
              </a:spcBef>
              <a:spcAft>
                <a:spcPct val="0"/>
              </a:spcAft>
              <a:buFont typeface="Arial" charset="0"/>
              <a:buChar char="•"/>
            </a:pPr>
            <a:r>
              <a:rPr lang="en-US" sz="2000" dirty="0">
                <a:solidFill>
                  <a:prstClr val="black"/>
                </a:solidFill>
                <a:cs typeface="Arial" panose="020B0604020202020204" pitchFamily="34" charset="0"/>
              </a:rPr>
              <a:t>The CJA Start-Up Service Narrative provides an opportunity for Respondents to describe start-up activities for new CAC location(s) proposed. Note however, that information for each new CAC location proposed must also be proposed in a SSBG Service Narrative as described in RFP Section 2.3.</a:t>
            </a:r>
          </a:p>
          <a:p>
            <a:pPr marL="342900" lvl="0" indent="-342900" eaLnBrk="0" fontAlgn="base" hangingPunct="0">
              <a:spcBef>
                <a:spcPct val="20000"/>
              </a:spcBef>
              <a:spcAft>
                <a:spcPct val="0"/>
              </a:spcAft>
              <a:buFont typeface="Arial" charset="0"/>
              <a:buChar char="•"/>
            </a:pPr>
            <a:r>
              <a:rPr lang="en-US" sz="2000" dirty="0"/>
              <a:t>Respondents applying for supplemental CJA start-up funds must complete and submit </a:t>
            </a:r>
            <a:r>
              <a:rPr lang="en-US" sz="2000" b="1" dirty="0"/>
              <a:t>one CJA Start-Up Service Narrative for each new CAC location proposed. </a:t>
            </a:r>
            <a:endParaRPr lang="en-US" sz="2000" b="1" dirty="0">
              <a:solidFill>
                <a:prstClr val="black"/>
              </a:solidFill>
              <a:cs typeface="Arial" panose="020B0604020202020204" pitchFamily="34" charset="0"/>
            </a:endParaRPr>
          </a:p>
        </p:txBody>
      </p:sp>
    </p:spTree>
    <p:extLst>
      <p:ext uri="{BB962C8B-B14F-4D97-AF65-F5344CB8AC3E}">
        <p14:creationId xmlns:p14="http://schemas.microsoft.com/office/powerpoint/2010/main" val="267861575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1476" t="25893" r="1129" b="20791"/>
          <a:stretch/>
        </p:blipFill>
        <p:spPr>
          <a:xfrm>
            <a:off x="21770" y="278392"/>
            <a:ext cx="12213770" cy="4550229"/>
          </a:xfrm>
          <a:prstGeom prst="rect">
            <a:avLst/>
          </a:prstGeom>
        </p:spPr>
      </p:pic>
      <p:sp>
        <p:nvSpPr>
          <p:cNvPr id="24" name="Rectangle 23"/>
          <p:cNvSpPr/>
          <p:nvPr/>
        </p:nvSpPr>
        <p:spPr>
          <a:xfrm>
            <a:off x="0" y="5192686"/>
            <a:ext cx="12213770" cy="1665314"/>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25" name="TextBox 24"/>
          <p:cNvSpPr txBox="1"/>
          <p:nvPr/>
        </p:nvSpPr>
        <p:spPr>
          <a:xfrm>
            <a:off x="21770" y="5258800"/>
            <a:ext cx="12191999" cy="1477328"/>
          </a:xfrm>
          <a:prstGeom prst="rect">
            <a:avLst/>
          </a:prstGeom>
          <a:noFill/>
        </p:spPr>
        <p:txBody>
          <a:bodyPr wrap="square" rtlCol="0">
            <a:spAutoFit/>
          </a:bodyPr>
          <a:lstStyle/>
          <a:p>
            <a:pPr algn="ctr"/>
            <a:r>
              <a:rPr lang="en-US" sz="3000" spc="225" dirty="0">
                <a:solidFill>
                  <a:schemeClr val="tx2">
                    <a:lumMod val="75000"/>
                  </a:schemeClr>
                </a:solidFill>
                <a:latin typeface="+mj-lt"/>
                <a:ea typeface="Gungsuh" panose="02030600000101010101" pitchFamily="18" charset="-127"/>
              </a:rPr>
              <a:t>Child Advocacy Center (CAC) Services </a:t>
            </a:r>
          </a:p>
          <a:p>
            <a:pPr algn="ctr"/>
            <a:r>
              <a:rPr lang="en-US" sz="3000" spc="225" dirty="0">
                <a:solidFill>
                  <a:schemeClr val="tx2">
                    <a:lumMod val="75000"/>
                  </a:schemeClr>
                </a:solidFill>
                <a:latin typeface="+mj-lt"/>
                <a:ea typeface="Gungsuh" panose="02030600000101010101" pitchFamily="18" charset="-127"/>
              </a:rPr>
              <a:t>Request for Proposal (RFP) #10000184</a:t>
            </a:r>
            <a:endParaRPr lang="en-US" sz="3000" spc="225" dirty="0">
              <a:solidFill>
                <a:srgbClr val="FF0000"/>
              </a:solidFill>
              <a:latin typeface="+mj-lt"/>
              <a:ea typeface="Gungsuh" panose="02030600000101010101" pitchFamily="18" charset="-127"/>
            </a:endParaRPr>
          </a:p>
          <a:p>
            <a:pPr algn="ctr"/>
            <a:r>
              <a:rPr lang="en-US" sz="3000" spc="225" dirty="0">
                <a:solidFill>
                  <a:schemeClr val="tx2">
                    <a:lumMod val="75000"/>
                  </a:schemeClr>
                </a:solidFill>
                <a:latin typeface="+mj-lt"/>
                <a:ea typeface="Gungsuh" panose="02030600000101010101" pitchFamily="18" charset="-127"/>
              </a:rPr>
              <a:t>Pre-Proposal Presentation</a:t>
            </a:r>
          </a:p>
        </p:txBody>
      </p:sp>
    </p:spTree>
    <p:extLst>
      <p:ext uri="{BB962C8B-B14F-4D97-AF65-F5344CB8AC3E}">
        <p14:creationId xmlns:p14="http://schemas.microsoft.com/office/powerpoint/2010/main" val="21940317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0-#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3" name="TextBox 12"/>
          <p:cNvSpPr txBox="1"/>
          <p:nvPr/>
        </p:nvSpPr>
        <p:spPr>
          <a:xfrm>
            <a:off x="4646495" y="169957"/>
            <a:ext cx="5223218" cy="769441"/>
          </a:xfrm>
          <a:prstGeom prst="rect">
            <a:avLst/>
          </a:prstGeom>
          <a:noFill/>
        </p:spPr>
        <p:txBody>
          <a:bodyPr wrap="square" rtlCol="0">
            <a:spAutoFit/>
          </a:bodyPr>
          <a:lstStyle/>
          <a:p>
            <a:r>
              <a:rPr lang="en-US" sz="4400" dirty="0">
                <a:solidFill>
                  <a:prstClr val="black"/>
                </a:solidFill>
                <a:ea typeface="+mj-ea"/>
                <a:cs typeface="+mj-cs"/>
              </a:rPr>
              <a:t>Cost Determination</a:t>
            </a:r>
            <a:endParaRPr lang="en-US" sz="31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2" name="Picture 1"/>
          <p:cNvPicPr>
            <a:picLocks noChangeAspect="1"/>
          </p:cNvPicPr>
          <p:nvPr/>
        </p:nvPicPr>
        <p:blipFill>
          <a:blip r:embed="rId4"/>
          <a:stretch>
            <a:fillRect/>
          </a:stretch>
        </p:blipFill>
        <p:spPr>
          <a:xfrm>
            <a:off x="0" y="-1945"/>
            <a:ext cx="4365114" cy="6413548"/>
          </a:xfrm>
          <a:prstGeom prst="rect">
            <a:avLst/>
          </a:prstGeom>
        </p:spPr>
      </p:pic>
      <p:sp>
        <p:nvSpPr>
          <p:cNvPr id="10" name="TextBox 9">
            <a:extLst>
              <a:ext uri="{FF2B5EF4-FFF2-40B4-BE49-F238E27FC236}">
                <a16:creationId xmlns:a16="http://schemas.microsoft.com/office/drawing/2014/main" id="{6D498602-10EB-4915-B29B-72879E6A4538}"/>
              </a:ext>
            </a:extLst>
          </p:cNvPr>
          <p:cNvSpPr txBox="1"/>
          <p:nvPr/>
        </p:nvSpPr>
        <p:spPr>
          <a:xfrm>
            <a:off x="4713020" y="845191"/>
            <a:ext cx="6376647" cy="425758"/>
          </a:xfrm>
          <a:prstGeom prst="rect">
            <a:avLst/>
          </a:prstGeom>
          <a:noFill/>
        </p:spPr>
        <p:txBody>
          <a:bodyPr wrap="square" rtlCol="0">
            <a:spAutoFit/>
          </a:bodyPr>
          <a:lstStyle/>
          <a:p>
            <a:pPr>
              <a:lnSpc>
                <a:spcPts val="2600"/>
              </a:lnSpc>
            </a:pPr>
            <a:r>
              <a:rPr lang="en-US" sz="2400" dirty="0">
                <a:solidFill>
                  <a:prstClr val="black"/>
                </a:solidFill>
                <a:cs typeface="Arial" panose="020B0604020202020204" pitchFamily="34" charset="0"/>
              </a:rPr>
              <a:t>Attachment N – Budget Worksheet</a:t>
            </a:r>
            <a:r>
              <a:rPr lang="en-US" sz="2400" spc="225" dirty="0">
                <a:solidFill>
                  <a:schemeClr val="tx1">
                    <a:lumMod val="75000"/>
                    <a:lumOff val="25000"/>
                  </a:schemeClr>
                </a:solidFill>
              </a:rPr>
              <a:t> </a:t>
            </a:r>
          </a:p>
        </p:txBody>
      </p:sp>
      <p:sp>
        <p:nvSpPr>
          <p:cNvPr id="3" name="Rectangle 2">
            <a:extLst>
              <a:ext uri="{FF2B5EF4-FFF2-40B4-BE49-F238E27FC236}">
                <a16:creationId xmlns:a16="http://schemas.microsoft.com/office/drawing/2014/main" id="{8604DFE3-96D7-4BBF-A6C0-A225CA28BD51}"/>
              </a:ext>
            </a:extLst>
          </p:cNvPr>
          <p:cNvSpPr/>
          <p:nvPr/>
        </p:nvSpPr>
        <p:spPr>
          <a:xfrm>
            <a:off x="4718177" y="1429966"/>
            <a:ext cx="6368037" cy="4493538"/>
          </a:xfrm>
          <a:prstGeom prst="rect">
            <a:avLst/>
          </a:prstGeom>
        </p:spPr>
        <p:txBody>
          <a:bodyPr wrap="square">
            <a:spAutoFit/>
          </a:bodyPr>
          <a:lstStyle/>
          <a:p>
            <a:pPr marL="285750" indent="-285750">
              <a:buFont typeface="Arial" panose="020B0604020202020204" pitchFamily="34" charset="0"/>
              <a:buChar char="•"/>
            </a:pPr>
            <a:r>
              <a:rPr lang="en-US" sz="2200" dirty="0"/>
              <a:t>The Budget Worksheet (Attachment N) must be used. Budget Narratives may be submitted using any file format.</a:t>
            </a:r>
          </a:p>
          <a:p>
            <a:endParaRPr lang="en-US" sz="2200" dirty="0">
              <a:solidFill>
                <a:srgbClr val="000000"/>
              </a:solidFill>
              <a:latin typeface="Garamond" panose="02020404030301010803" pitchFamily="18" charset="0"/>
            </a:endParaRPr>
          </a:p>
          <a:p>
            <a:pPr marL="285750" indent="-285750">
              <a:buFont typeface="Arial" panose="020B0604020202020204" pitchFamily="34" charset="0"/>
              <a:buChar char="•"/>
            </a:pPr>
            <a:r>
              <a:rPr lang="en-US" sz="2200" dirty="0"/>
              <a:t>Respondents must submit one Budget Worksheet and one Budget Narrative for each proposed CAC location.  Respondents shall submit a budget that reflects the cost for one (1) year of service.</a:t>
            </a:r>
          </a:p>
          <a:p>
            <a:endParaRPr lang="en-US" sz="2200" dirty="0"/>
          </a:p>
          <a:p>
            <a:pPr marL="285750" indent="-285750">
              <a:buFont typeface="Arial" panose="020B0604020202020204" pitchFamily="34" charset="0"/>
              <a:buChar char="•"/>
            </a:pPr>
            <a:r>
              <a:rPr lang="en-US" sz="2200" dirty="0"/>
              <a:t>Each county will be allocated a specific amount of funding per year based on DCS assessment numbers as well as the identified need for services in the past. </a:t>
            </a:r>
          </a:p>
        </p:txBody>
      </p:sp>
    </p:spTree>
    <p:extLst>
      <p:ext uri="{BB962C8B-B14F-4D97-AF65-F5344CB8AC3E}">
        <p14:creationId xmlns:p14="http://schemas.microsoft.com/office/powerpoint/2010/main" val="2748926760"/>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3" name="TextBox 12"/>
          <p:cNvSpPr txBox="1"/>
          <p:nvPr/>
        </p:nvSpPr>
        <p:spPr>
          <a:xfrm>
            <a:off x="4646495" y="131857"/>
            <a:ext cx="5223218" cy="769441"/>
          </a:xfrm>
          <a:prstGeom prst="rect">
            <a:avLst/>
          </a:prstGeom>
          <a:noFill/>
        </p:spPr>
        <p:txBody>
          <a:bodyPr wrap="square" rtlCol="0">
            <a:spAutoFit/>
          </a:bodyPr>
          <a:lstStyle/>
          <a:p>
            <a:r>
              <a:rPr lang="en-US" sz="4400" dirty="0">
                <a:solidFill>
                  <a:prstClr val="black"/>
                </a:solidFill>
                <a:ea typeface="+mj-ea"/>
                <a:cs typeface="+mj-cs"/>
              </a:rPr>
              <a:t>Cost Determination</a:t>
            </a:r>
            <a:endParaRPr lang="en-US" sz="31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2" name="Picture 1"/>
          <p:cNvPicPr>
            <a:picLocks noChangeAspect="1"/>
          </p:cNvPicPr>
          <p:nvPr/>
        </p:nvPicPr>
        <p:blipFill>
          <a:blip r:embed="rId4"/>
          <a:stretch>
            <a:fillRect/>
          </a:stretch>
        </p:blipFill>
        <p:spPr>
          <a:xfrm>
            <a:off x="0" y="-1945"/>
            <a:ext cx="4365114" cy="6413548"/>
          </a:xfrm>
          <a:prstGeom prst="rect">
            <a:avLst/>
          </a:prstGeom>
        </p:spPr>
      </p:pic>
      <p:sp>
        <p:nvSpPr>
          <p:cNvPr id="10" name="TextBox 9">
            <a:extLst>
              <a:ext uri="{FF2B5EF4-FFF2-40B4-BE49-F238E27FC236}">
                <a16:creationId xmlns:a16="http://schemas.microsoft.com/office/drawing/2014/main" id="{6D498602-10EB-4915-B29B-72879E6A4538}"/>
              </a:ext>
            </a:extLst>
          </p:cNvPr>
          <p:cNvSpPr txBox="1"/>
          <p:nvPr/>
        </p:nvSpPr>
        <p:spPr>
          <a:xfrm>
            <a:off x="4713020" y="749941"/>
            <a:ext cx="6376647" cy="425758"/>
          </a:xfrm>
          <a:prstGeom prst="rect">
            <a:avLst/>
          </a:prstGeom>
          <a:noFill/>
        </p:spPr>
        <p:txBody>
          <a:bodyPr wrap="square" rtlCol="0">
            <a:spAutoFit/>
          </a:bodyPr>
          <a:lstStyle/>
          <a:p>
            <a:pPr>
              <a:lnSpc>
                <a:spcPts val="2600"/>
              </a:lnSpc>
            </a:pPr>
            <a:r>
              <a:rPr lang="en-US" sz="2400" dirty="0">
                <a:solidFill>
                  <a:prstClr val="black"/>
                </a:solidFill>
                <a:cs typeface="Arial" panose="020B0604020202020204" pitchFamily="34" charset="0"/>
              </a:rPr>
              <a:t>Attachment P – CJA Budget &amp; Budget Narrative</a:t>
            </a:r>
            <a:endParaRPr lang="en-US" sz="2400" spc="225" dirty="0">
              <a:solidFill>
                <a:schemeClr val="tx1">
                  <a:lumMod val="75000"/>
                  <a:lumOff val="25000"/>
                </a:schemeClr>
              </a:solidFill>
            </a:endParaRPr>
          </a:p>
        </p:txBody>
      </p:sp>
      <p:sp>
        <p:nvSpPr>
          <p:cNvPr id="4" name="Rectangle 3">
            <a:extLst>
              <a:ext uri="{FF2B5EF4-FFF2-40B4-BE49-F238E27FC236}">
                <a16:creationId xmlns:a16="http://schemas.microsoft.com/office/drawing/2014/main" id="{93E39A46-1ADB-426D-BFFF-BCFC1AF1D3CE}"/>
              </a:ext>
            </a:extLst>
          </p:cNvPr>
          <p:cNvSpPr/>
          <p:nvPr/>
        </p:nvSpPr>
        <p:spPr>
          <a:xfrm>
            <a:off x="4713019" y="1181131"/>
            <a:ext cx="6431231" cy="5632311"/>
          </a:xfrm>
          <a:prstGeom prst="rect">
            <a:avLst/>
          </a:prstGeom>
        </p:spPr>
        <p:txBody>
          <a:bodyPr wrap="square">
            <a:spAutoFit/>
          </a:bodyPr>
          <a:lstStyle/>
          <a:p>
            <a:pPr marL="285750" indent="-285750">
              <a:buFont typeface="Arial" panose="020B0604020202020204" pitchFamily="34" charset="0"/>
              <a:buChar char="•"/>
            </a:pPr>
            <a:r>
              <a:rPr lang="en-US" sz="1900" dirty="0">
                <a:solidFill>
                  <a:prstClr val="black"/>
                </a:solidFill>
                <a:cs typeface="Arial" panose="020B0604020202020204" pitchFamily="34" charset="0"/>
              </a:rPr>
              <a:t>The CJA Service Narrative is an optional attachment, and is only a required attachment for Respondents applying for CJA funds.</a:t>
            </a:r>
            <a:endParaRPr lang="en-US" sz="1900" dirty="0"/>
          </a:p>
          <a:p>
            <a:pPr marL="285750" indent="-285750">
              <a:buFont typeface="Arial" panose="020B0604020202020204" pitchFamily="34" charset="0"/>
              <a:buChar char="•"/>
            </a:pPr>
            <a:r>
              <a:rPr lang="en-US" sz="1900" dirty="0"/>
              <a:t>The CJA Start-Up Budget and Budget Narrative Template (Attachment P) must be used. </a:t>
            </a:r>
            <a:endParaRPr lang="en-US" sz="1900" dirty="0">
              <a:solidFill>
                <a:srgbClr val="000000"/>
              </a:solidFill>
            </a:endParaRPr>
          </a:p>
          <a:p>
            <a:pPr marL="285750" indent="-285750">
              <a:buFont typeface="Arial" panose="020B0604020202020204" pitchFamily="34" charset="0"/>
              <a:buChar char="•"/>
            </a:pPr>
            <a:r>
              <a:rPr lang="en-US" sz="1900" dirty="0">
                <a:solidFill>
                  <a:srgbClr val="000000"/>
                </a:solidFill>
              </a:rPr>
              <a:t>All costs proposed in the CJA Start-Up Budget and Budget Narrative must be separate from the costs detailed in the SSBG Budget and Budget Narrative as described in RFP Section 2.4.</a:t>
            </a:r>
          </a:p>
          <a:p>
            <a:pPr marL="285750" indent="-285750">
              <a:buFont typeface="Arial" panose="020B0604020202020204" pitchFamily="34" charset="0"/>
              <a:buChar char="•"/>
            </a:pPr>
            <a:r>
              <a:rPr lang="en-US" sz="1900" dirty="0">
                <a:solidFill>
                  <a:srgbClr val="000000"/>
                </a:solidFill>
              </a:rPr>
              <a:t>Only eligible start-up costs associated with a new CAC location as described in RFP Section 2.5.1 may be proposed in the CJA Start-Up Budget. No costs associated with an existing CAC location may be proposed. Please note that any CJA funding is intended to be supplemental, and that all CJA recipients will be expected to secure other funding sources.</a:t>
            </a:r>
            <a:endParaRPr lang="en-US" sz="1900" dirty="0">
              <a:solidFill>
                <a:srgbClr val="000000"/>
              </a:solidFill>
              <a:latin typeface="Garamond" panose="02020404030301010803" pitchFamily="18" charset="0"/>
            </a:endParaRPr>
          </a:p>
          <a:p>
            <a:pPr marL="285750" indent="-285750">
              <a:buFont typeface="Arial" panose="020B0604020202020204" pitchFamily="34" charset="0"/>
              <a:buChar char="•"/>
            </a:pPr>
            <a:r>
              <a:rPr lang="en-US" sz="1900" dirty="0"/>
              <a:t>A separate CJA Start-Up Budget and Budget Narrative Template must be completed for each new CAC location proposed. </a:t>
            </a:r>
            <a:endParaRPr lang="en-US" sz="1900" dirty="0">
              <a:solidFill>
                <a:srgbClr val="000000"/>
              </a:solidFill>
              <a:latin typeface="Garamond" panose="02020404030301010803" pitchFamily="18" charset="0"/>
            </a:endParaRPr>
          </a:p>
          <a:p>
            <a:pPr marL="285750" indent="-285750">
              <a:buFont typeface="Arial" panose="020B0604020202020204" pitchFamily="34" charset="0"/>
              <a:buChar char="•"/>
            </a:pPr>
            <a:endParaRPr lang="en-US"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2053008082"/>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709568" y="972755"/>
            <a:ext cx="6376647" cy="5473037"/>
          </a:xfrm>
          <a:prstGeom prst="rect">
            <a:avLst/>
          </a:prstGeom>
          <a:noFill/>
        </p:spPr>
        <p:txBody>
          <a:bodyPr wrap="square" rtlCol="0">
            <a:spAutoFit/>
          </a:bodyPr>
          <a:lstStyle/>
          <a:p>
            <a:pPr marL="342900" indent="-342900" eaLnBrk="0" fontAlgn="base" hangingPunct="0">
              <a:spcBef>
                <a:spcPct val="20000"/>
              </a:spcBef>
              <a:spcAft>
                <a:spcPct val="0"/>
              </a:spcAft>
              <a:buFont typeface="Arial" charset="0"/>
              <a:buChar char="•"/>
            </a:pPr>
            <a:r>
              <a:rPr lang="en-US" sz="2200" dirty="0">
                <a:solidFill>
                  <a:prstClr val="black"/>
                </a:solidFill>
                <a:cs typeface="Arial" panose="020B0604020202020204" pitchFamily="34" charset="0"/>
              </a:rPr>
              <a:t>Attachment B - KidTraks RFP User Guide contains detailed instructions on how to submit proposals online, and describes a number of required attachments to the Provider and Service Narratives.</a:t>
            </a:r>
          </a:p>
          <a:p>
            <a:pPr lvl="0" eaLnBrk="0" fontAlgn="base" hangingPunct="0">
              <a:spcBef>
                <a:spcPct val="20000"/>
              </a:spcBef>
              <a:spcAft>
                <a:spcPct val="0"/>
              </a:spcAft>
            </a:pPr>
            <a:endParaRPr lang="en-US" sz="2200" dirty="0">
              <a:solidFill>
                <a:prstClr val="black"/>
              </a:solidFill>
              <a:cs typeface="Arial" panose="020B0604020202020204" pitchFamily="34" charset="0"/>
            </a:endParaRPr>
          </a:p>
          <a:p>
            <a:pPr marL="342900" lvl="0" indent="-342900" eaLnBrk="0" fontAlgn="base" hangingPunct="0">
              <a:spcBef>
                <a:spcPct val="20000"/>
              </a:spcBef>
              <a:spcAft>
                <a:spcPct val="0"/>
              </a:spcAft>
              <a:buFont typeface="Arial" charset="0"/>
              <a:buChar char="•"/>
            </a:pPr>
            <a:r>
              <a:rPr lang="en-US" sz="2200" dirty="0">
                <a:solidFill>
                  <a:prstClr val="black"/>
                </a:solidFill>
                <a:cs typeface="Arial" panose="020B0604020202020204" pitchFamily="34" charset="0"/>
              </a:rPr>
              <a:t>All relevant attachments must be completed and included before you submit your proposal.</a:t>
            </a:r>
          </a:p>
          <a:p>
            <a:pPr lvl="0" eaLnBrk="0" fontAlgn="base" hangingPunct="0">
              <a:spcBef>
                <a:spcPct val="20000"/>
              </a:spcBef>
              <a:spcAft>
                <a:spcPct val="0"/>
              </a:spcAft>
            </a:pPr>
            <a:endParaRPr lang="en-US" sz="2200" dirty="0">
              <a:solidFill>
                <a:prstClr val="black"/>
              </a:solidFill>
              <a:cs typeface="Arial" panose="020B0604020202020204" pitchFamily="34" charset="0"/>
            </a:endParaRPr>
          </a:p>
          <a:p>
            <a:pPr marL="342900" lvl="0" indent="-342900" eaLnBrk="0" fontAlgn="base" hangingPunct="0">
              <a:spcBef>
                <a:spcPct val="20000"/>
              </a:spcBef>
              <a:spcAft>
                <a:spcPct val="0"/>
              </a:spcAft>
              <a:buFont typeface="Arial" charset="0"/>
              <a:buChar char="•"/>
            </a:pPr>
            <a:r>
              <a:rPr lang="en-US" sz="2200" dirty="0">
                <a:solidFill>
                  <a:prstClr val="black"/>
                </a:solidFill>
                <a:cs typeface="Arial" panose="020B0604020202020204" pitchFamily="34" charset="0"/>
              </a:rPr>
              <a:t>Proposals MUST be submitted through KidTraks </a:t>
            </a:r>
            <a:r>
              <a:rPr lang="en-US" sz="2200" b="1" i="1" dirty="0">
                <a:solidFill>
                  <a:prstClr val="black"/>
                </a:solidFill>
                <a:cs typeface="Arial" panose="020B0604020202020204" pitchFamily="34" charset="0"/>
              </a:rPr>
              <a:t>by May 1, 2020, by 3 p.m. Eastern Time </a:t>
            </a:r>
            <a:r>
              <a:rPr lang="en-US" sz="2200" dirty="0">
                <a:solidFill>
                  <a:prstClr val="black"/>
                </a:solidFill>
                <a:cs typeface="Arial" panose="020B0604020202020204" pitchFamily="34" charset="0"/>
              </a:rPr>
              <a:t>to be considered.</a:t>
            </a:r>
          </a:p>
          <a:p>
            <a:pPr>
              <a:lnSpc>
                <a:spcPts val="2600"/>
              </a:lnSpc>
            </a:pPr>
            <a:endParaRPr lang="en-US" spc="225" dirty="0">
              <a:solidFill>
                <a:schemeClr val="tx1">
                  <a:lumMod val="75000"/>
                  <a:lumOff val="25000"/>
                </a:schemeClr>
              </a:solidFill>
            </a:endParaRPr>
          </a:p>
          <a:p>
            <a:pPr marL="257175" indent="-257175">
              <a:lnSpc>
                <a:spcPts val="2600"/>
              </a:lnSpc>
              <a:buFont typeface="Arial" panose="020B0604020202020204" pitchFamily="34" charset="0"/>
              <a:buChar char="•"/>
            </a:pPr>
            <a:endParaRPr lang="en-US" spc="225" dirty="0">
              <a:solidFill>
                <a:schemeClr val="tx1">
                  <a:lumMod val="75000"/>
                  <a:lumOff val="25000"/>
                </a:schemeClr>
              </a:solidFill>
            </a:endParaRPr>
          </a:p>
          <a:p>
            <a:pPr marL="257175" indent="-257175">
              <a:lnSpc>
                <a:spcPts val="2600"/>
              </a:lnSpc>
              <a:buFont typeface="Arial" panose="020B0604020202020204" pitchFamily="34" charset="0"/>
              <a:buChar char="•"/>
            </a:pPr>
            <a:endParaRPr lang="en-US" spc="225" dirty="0">
              <a:solidFill>
                <a:schemeClr val="tx1">
                  <a:lumMod val="75000"/>
                  <a:lumOff val="25000"/>
                </a:schemeClr>
              </a:solidFill>
            </a:endParaRPr>
          </a:p>
          <a:p>
            <a:pPr algn="ctr">
              <a:lnSpc>
                <a:spcPts val="2600"/>
              </a:lnSpc>
            </a:pPr>
            <a:r>
              <a:rPr lang="en-US" sz="4000" spc="225" dirty="0">
                <a:solidFill>
                  <a:schemeClr val="tx1">
                    <a:lumMod val="75000"/>
                    <a:lumOff val="25000"/>
                  </a:schemeClr>
                </a:solidFill>
              </a:rPr>
              <a:t> </a:t>
            </a:r>
          </a:p>
        </p:txBody>
      </p:sp>
      <p:sp>
        <p:nvSpPr>
          <p:cNvPr id="13" name="TextBox 12"/>
          <p:cNvSpPr txBox="1"/>
          <p:nvPr/>
        </p:nvSpPr>
        <p:spPr>
          <a:xfrm>
            <a:off x="4709568" y="104620"/>
            <a:ext cx="6376647" cy="707886"/>
          </a:xfrm>
          <a:prstGeom prst="rect">
            <a:avLst/>
          </a:prstGeom>
          <a:noFill/>
        </p:spPr>
        <p:txBody>
          <a:bodyPr wrap="square" rtlCol="0">
            <a:spAutoFit/>
          </a:bodyPr>
          <a:lstStyle/>
          <a:p>
            <a:r>
              <a:rPr lang="en-US" sz="4000" dirty="0">
                <a:solidFill>
                  <a:prstClr val="black"/>
                </a:solidFill>
                <a:ea typeface="+mj-ea"/>
                <a:cs typeface="+mj-cs"/>
              </a:rPr>
              <a:t>Proposal Preparation</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2" name="Picture 1"/>
          <p:cNvPicPr>
            <a:picLocks noChangeAspect="1"/>
          </p:cNvPicPr>
          <p:nvPr/>
        </p:nvPicPr>
        <p:blipFill>
          <a:blip r:embed="rId4"/>
          <a:stretch>
            <a:fillRect/>
          </a:stretch>
        </p:blipFill>
        <p:spPr>
          <a:xfrm>
            <a:off x="0" y="-14138"/>
            <a:ext cx="4450466" cy="6425741"/>
          </a:xfrm>
          <a:prstGeom prst="rect">
            <a:avLst/>
          </a:prstGeom>
        </p:spPr>
      </p:pic>
    </p:spTree>
    <p:extLst>
      <p:ext uri="{BB962C8B-B14F-4D97-AF65-F5344CB8AC3E}">
        <p14:creationId xmlns:p14="http://schemas.microsoft.com/office/powerpoint/2010/main" val="2926461026"/>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5452724" y="1849866"/>
            <a:ext cx="5414880" cy="1426031"/>
          </a:xfrm>
          <a:prstGeom prst="rect">
            <a:avLst/>
          </a:prstGeom>
          <a:noFill/>
        </p:spPr>
        <p:txBody>
          <a:bodyPr wrap="square" rtlCol="0">
            <a:spAutoFit/>
          </a:bodyPr>
          <a:lstStyle/>
          <a:p>
            <a:pPr marL="257175" indent="-257175">
              <a:lnSpc>
                <a:spcPts val="2600"/>
              </a:lnSpc>
              <a:buFont typeface="Arial" panose="020B0604020202020204" pitchFamily="34" charset="0"/>
              <a:buChar char="•"/>
            </a:pPr>
            <a:endParaRPr lang="en-US" spc="225" dirty="0">
              <a:solidFill>
                <a:schemeClr val="tx1">
                  <a:lumMod val="75000"/>
                  <a:lumOff val="25000"/>
                </a:schemeClr>
              </a:solidFill>
            </a:endParaRPr>
          </a:p>
          <a:p>
            <a:pPr marL="257175" indent="-257175">
              <a:lnSpc>
                <a:spcPts val="2600"/>
              </a:lnSpc>
              <a:buFont typeface="Arial" panose="020B0604020202020204" pitchFamily="34" charset="0"/>
              <a:buChar char="•"/>
            </a:pPr>
            <a:endParaRPr lang="en-US" spc="225" dirty="0">
              <a:solidFill>
                <a:schemeClr val="tx1">
                  <a:lumMod val="75000"/>
                  <a:lumOff val="25000"/>
                </a:schemeClr>
              </a:solidFill>
            </a:endParaRPr>
          </a:p>
          <a:p>
            <a:pPr marL="257175" indent="-257175">
              <a:lnSpc>
                <a:spcPts val="2600"/>
              </a:lnSpc>
              <a:buFont typeface="Arial" panose="020B0604020202020204" pitchFamily="34" charset="0"/>
              <a:buChar char="•"/>
            </a:pPr>
            <a:endParaRPr lang="en-US" spc="225" dirty="0">
              <a:solidFill>
                <a:schemeClr val="tx1">
                  <a:lumMod val="75000"/>
                  <a:lumOff val="25000"/>
                </a:schemeClr>
              </a:solidFill>
            </a:endParaRPr>
          </a:p>
          <a:p>
            <a:pPr algn="ctr">
              <a:lnSpc>
                <a:spcPts val="2600"/>
              </a:lnSpc>
            </a:pPr>
            <a:r>
              <a:rPr lang="en-US" sz="4000" spc="225" dirty="0">
                <a:solidFill>
                  <a:schemeClr val="tx1">
                    <a:lumMod val="75000"/>
                    <a:lumOff val="25000"/>
                  </a:schemeClr>
                </a:solidFill>
              </a:rPr>
              <a:t> </a:t>
            </a:r>
          </a:p>
        </p:txBody>
      </p:sp>
      <p:sp>
        <p:nvSpPr>
          <p:cNvPr id="13" name="TextBox 12"/>
          <p:cNvSpPr txBox="1"/>
          <p:nvPr/>
        </p:nvSpPr>
        <p:spPr>
          <a:xfrm>
            <a:off x="4490957" y="125451"/>
            <a:ext cx="7592061" cy="769441"/>
          </a:xfrm>
          <a:prstGeom prst="rect">
            <a:avLst/>
          </a:prstGeom>
          <a:noFill/>
        </p:spPr>
        <p:txBody>
          <a:bodyPr wrap="square" rtlCol="0">
            <a:spAutoFit/>
          </a:bodyPr>
          <a:lstStyle/>
          <a:p>
            <a:pPr algn="ctr"/>
            <a:r>
              <a:rPr lang="en-US" sz="4400" dirty="0">
                <a:solidFill>
                  <a:prstClr val="black"/>
                </a:solidFill>
                <a:ea typeface="+mj-ea"/>
                <a:cs typeface="+mj-cs"/>
              </a:rPr>
              <a:t>SSBG Evaluation Criteria</a:t>
            </a:r>
            <a:endParaRPr lang="en-US" sz="31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3" name="Picture 2"/>
          <p:cNvPicPr>
            <a:picLocks noChangeAspect="1"/>
          </p:cNvPicPr>
          <p:nvPr/>
        </p:nvPicPr>
        <p:blipFill>
          <a:blip r:embed="rId4"/>
          <a:stretch>
            <a:fillRect/>
          </a:stretch>
        </p:blipFill>
        <p:spPr>
          <a:xfrm>
            <a:off x="9152" y="0"/>
            <a:ext cx="4365114" cy="6413548"/>
          </a:xfrm>
          <a:prstGeom prst="rect">
            <a:avLst/>
          </a:prstGeom>
        </p:spPr>
      </p:pic>
      <p:graphicFrame>
        <p:nvGraphicFramePr>
          <p:cNvPr id="5" name="Table 4">
            <a:extLst>
              <a:ext uri="{FF2B5EF4-FFF2-40B4-BE49-F238E27FC236}">
                <a16:creationId xmlns:a16="http://schemas.microsoft.com/office/drawing/2014/main" id="{857B9371-C5DD-481A-8E0B-FFA20FE36FD2}"/>
              </a:ext>
            </a:extLst>
          </p:cNvPr>
          <p:cNvGraphicFramePr>
            <a:graphicFrameLocks noGrp="1"/>
          </p:cNvGraphicFramePr>
          <p:nvPr>
            <p:extLst>
              <p:ext uri="{D42A27DB-BD31-4B8C-83A1-F6EECF244321}">
                <p14:modId xmlns:p14="http://schemas.microsoft.com/office/powerpoint/2010/main" val="2672449847"/>
              </p:ext>
            </p:extLst>
          </p:nvPr>
        </p:nvGraphicFramePr>
        <p:xfrm>
          <a:off x="5207969" y="1256141"/>
          <a:ext cx="6376647" cy="2774457"/>
        </p:xfrm>
        <a:graphic>
          <a:graphicData uri="http://schemas.openxmlformats.org/drawingml/2006/table">
            <a:tbl>
              <a:tblPr>
                <a:tableStyleId>{5C22544A-7EE6-4342-B048-85BDC9FD1C3A}</a:tableStyleId>
              </a:tblPr>
              <a:tblGrid>
                <a:gridCol w="3351827">
                  <a:extLst>
                    <a:ext uri="{9D8B030D-6E8A-4147-A177-3AD203B41FA5}">
                      <a16:colId xmlns:a16="http://schemas.microsoft.com/office/drawing/2014/main" val="4171673089"/>
                    </a:ext>
                  </a:extLst>
                </a:gridCol>
                <a:gridCol w="3024820">
                  <a:extLst>
                    <a:ext uri="{9D8B030D-6E8A-4147-A177-3AD203B41FA5}">
                      <a16:colId xmlns:a16="http://schemas.microsoft.com/office/drawing/2014/main" val="3607835683"/>
                    </a:ext>
                  </a:extLst>
                </a:gridCol>
              </a:tblGrid>
              <a:tr h="484429">
                <a:tc>
                  <a:txBody>
                    <a:bodyPr/>
                    <a:lstStyle/>
                    <a:p>
                      <a:pPr marL="0" marR="0" algn="ctr" defTabSz="914400" rtl="0" eaLnBrk="1" latinLnBrk="0" hangingPunct="1">
                        <a:spcBef>
                          <a:spcPts val="0"/>
                        </a:spcBef>
                        <a:spcAft>
                          <a:spcPts val="0"/>
                        </a:spcAft>
                      </a:pPr>
                      <a:r>
                        <a:rPr lang="en-US" sz="2000" b="1" kern="1200" dirty="0">
                          <a:solidFill>
                            <a:schemeClr val="dk1"/>
                          </a:solidFill>
                          <a:effectLst/>
                          <a:latin typeface="+mn-lt"/>
                          <a:ea typeface="+mn-ea"/>
                          <a:cs typeface="Arial" panose="020B0604020202020204" pitchFamily="34" charset="0"/>
                        </a:rPr>
                        <a:t>Criteria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2000" b="1" kern="1200" dirty="0">
                          <a:solidFill>
                            <a:schemeClr val="dk1"/>
                          </a:solidFill>
                          <a:effectLst/>
                          <a:latin typeface="+mn-lt"/>
                          <a:ea typeface="+mn-ea"/>
                          <a:cs typeface="Arial" panose="020B0604020202020204" pitchFamily="34" charset="0"/>
                        </a:rPr>
                        <a:t>Points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9234751"/>
                  </a:ext>
                </a:extLst>
              </a:tr>
              <a:tr h="836741">
                <a:tc>
                  <a:txBody>
                    <a:bodyPr/>
                    <a:lstStyle/>
                    <a:p>
                      <a:pPr marL="342900" marR="0" lvl="0" indent="-342900">
                        <a:spcBef>
                          <a:spcPts val="0"/>
                        </a:spcBef>
                        <a:spcAft>
                          <a:spcPts val="0"/>
                        </a:spcAft>
                        <a:buFont typeface="+mj-lt"/>
                        <a:buAutoNum type="arabicPeriod"/>
                      </a:pPr>
                      <a:r>
                        <a:rPr lang="en-US" sz="2000" spc="-10" dirty="0">
                          <a:effectLst/>
                          <a:latin typeface="+mn-lt"/>
                        </a:rPr>
                        <a:t>Adherence to Mandatory Requirements</a:t>
                      </a:r>
                      <a:endParaRPr lang="en-US" sz="2000" dirty="0">
                        <a:effectLst/>
                        <a:latin typeface="+mn-lt"/>
                        <a:ea typeface="+mn-ea"/>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dirty="0">
                          <a:effectLst/>
                          <a:latin typeface="+mn-lt"/>
                        </a:rPr>
                        <a:t>Pass/Fail</a:t>
                      </a:r>
                      <a:endParaRPr lang="en-US" sz="2000" dirty="0">
                        <a:effectLst/>
                        <a:latin typeface="+mn-lt"/>
                        <a:ea typeface="+mn-ea"/>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2145980"/>
                  </a:ext>
                </a:extLst>
              </a:tr>
              <a:tr h="484429">
                <a:tc>
                  <a:txBody>
                    <a:bodyPr/>
                    <a:lstStyle/>
                    <a:p>
                      <a:pPr marL="0" marR="0" lvl="0" indent="0">
                        <a:spcBef>
                          <a:spcPts val="0"/>
                        </a:spcBef>
                        <a:spcAft>
                          <a:spcPts val="0"/>
                        </a:spcAft>
                        <a:buFont typeface="+mj-lt"/>
                        <a:buNone/>
                      </a:pPr>
                      <a:r>
                        <a:rPr lang="en-US" sz="2000" spc="-10" dirty="0">
                          <a:effectLst/>
                          <a:latin typeface="+mn-lt"/>
                        </a:rPr>
                        <a:t>2.   Provider Narrative Review</a:t>
                      </a:r>
                      <a:endParaRPr lang="en-US" sz="2000" dirty="0">
                        <a:effectLst/>
                        <a:latin typeface="+mn-lt"/>
                        <a:ea typeface="+mn-ea"/>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dirty="0">
                          <a:effectLst/>
                          <a:latin typeface="+mn-lt"/>
                        </a:rPr>
                        <a:t>35 available points</a:t>
                      </a:r>
                      <a:endParaRPr lang="en-US" sz="2000" dirty="0">
                        <a:effectLst/>
                        <a:latin typeface="+mn-lt"/>
                        <a:ea typeface="+mn-ea"/>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2004766"/>
                  </a:ext>
                </a:extLst>
              </a:tr>
              <a:tr h="484429">
                <a:tc>
                  <a:txBody>
                    <a:bodyPr/>
                    <a:lstStyle/>
                    <a:p>
                      <a:pPr marL="0" marR="0" lvl="0" indent="0">
                        <a:spcBef>
                          <a:spcPts val="0"/>
                        </a:spcBef>
                        <a:spcAft>
                          <a:spcPts val="0"/>
                        </a:spcAft>
                        <a:buFont typeface="+mj-lt"/>
                        <a:buNone/>
                      </a:pPr>
                      <a:r>
                        <a:rPr lang="en-US" sz="2000" dirty="0">
                          <a:effectLst/>
                          <a:latin typeface="+mn-lt"/>
                        </a:rPr>
                        <a:t>3.   Service </a:t>
                      </a:r>
                      <a:r>
                        <a:rPr lang="en-US" sz="2000" spc="-10" dirty="0">
                          <a:effectLst/>
                          <a:latin typeface="+mn-lt"/>
                        </a:rPr>
                        <a:t>Narrative </a:t>
                      </a:r>
                      <a:r>
                        <a:rPr lang="en-US" sz="2000" dirty="0">
                          <a:effectLst/>
                          <a:latin typeface="+mn-lt"/>
                        </a:rPr>
                        <a:t>Review</a:t>
                      </a:r>
                      <a:endParaRPr lang="en-US" sz="2000" dirty="0">
                        <a:effectLst/>
                        <a:latin typeface="+mn-lt"/>
                        <a:ea typeface="+mn-ea"/>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dirty="0">
                          <a:effectLst/>
                          <a:latin typeface="+mn-lt"/>
                        </a:rPr>
                        <a:t>35 available points </a:t>
                      </a:r>
                      <a:endParaRPr lang="en-US" sz="2000" dirty="0">
                        <a:effectLst/>
                        <a:latin typeface="+mn-lt"/>
                        <a:ea typeface="+mn-ea"/>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8254444"/>
                  </a:ext>
                </a:extLst>
              </a:tr>
              <a:tr h="484429">
                <a:tc>
                  <a:txBody>
                    <a:bodyPr/>
                    <a:lstStyle/>
                    <a:p>
                      <a:pPr marL="0" marR="0" algn="ctr">
                        <a:spcBef>
                          <a:spcPts val="0"/>
                        </a:spcBef>
                        <a:spcAft>
                          <a:spcPts val="0"/>
                        </a:spcAft>
                      </a:pPr>
                      <a:r>
                        <a:rPr lang="en-US" sz="2000" b="1" dirty="0">
                          <a:effectLst/>
                          <a:latin typeface="+mn-lt"/>
                        </a:rPr>
                        <a:t>Total</a:t>
                      </a:r>
                      <a:endParaRPr lang="en-US" sz="2000" b="1" dirty="0">
                        <a:effectLst/>
                        <a:latin typeface="+mn-lt"/>
                        <a:ea typeface="+mn-ea"/>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mn-ea"/>
                          <a:cs typeface="Times New Roman" panose="02020603050405020304" pitchFamily="18" charset="0"/>
                        </a:rPr>
                        <a:t>70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3770578"/>
                  </a:ext>
                </a:extLst>
              </a:tr>
            </a:tbl>
          </a:graphicData>
        </a:graphic>
      </p:graphicFrame>
    </p:spTree>
    <p:extLst>
      <p:ext uri="{BB962C8B-B14F-4D97-AF65-F5344CB8AC3E}">
        <p14:creationId xmlns:p14="http://schemas.microsoft.com/office/powerpoint/2010/main" val="4067058235"/>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5452724" y="1849866"/>
            <a:ext cx="5414880" cy="1426031"/>
          </a:xfrm>
          <a:prstGeom prst="rect">
            <a:avLst/>
          </a:prstGeom>
          <a:noFill/>
        </p:spPr>
        <p:txBody>
          <a:bodyPr wrap="square" rtlCol="0">
            <a:spAutoFit/>
          </a:bodyPr>
          <a:lstStyle/>
          <a:p>
            <a:pPr marL="257175" indent="-257175">
              <a:lnSpc>
                <a:spcPts val="2600"/>
              </a:lnSpc>
              <a:buFont typeface="Arial" panose="020B0604020202020204" pitchFamily="34" charset="0"/>
              <a:buChar char="•"/>
            </a:pPr>
            <a:endParaRPr lang="en-US" spc="225" dirty="0">
              <a:solidFill>
                <a:schemeClr val="tx1">
                  <a:lumMod val="75000"/>
                  <a:lumOff val="25000"/>
                </a:schemeClr>
              </a:solidFill>
            </a:endParaRPr>
          </a:p>
          <a:p>
            <a:pPr marL="257175" indent="-257175">
              <a:lnSpc>
                <a:spcPts val="2600"/>
              </a:lnSpc>
              <a:buFont typeface="Arial" panose="020B0604020202020204" pitchFamily="34" charset="0"/>
              <a:buChar char="•"/>
            </a:pPr>
            <a:endParaRPr lang="en-US" spc="225" dirty="0">
              <a:solidFill>
                <a:schemeClr val="tx1">
                  <a:lumMod val="75000"/>
                  <a:lumOff val="25000"/>
                </a:schemeClr>
              </a:solidFill>
            </a:endParaRPr>
          </a:p>
          <a:p>
            <a:pPr marL="257175" indent="-257175">
              <a:lnSpc>
                <a:spcPts val="2600"/>
              </a:lnSpc>
              <a:buFont typeface="Arial" panose="020B0604020202020204" pitchFamily="34" charset="0"/>
              <a:buChar char="•"/>
            </a:pPr>
            <a:endParaRPr lang="en-US" spc="225" dirty="0">
              <a:solidFill>
                <a:schemeClr val="tx1">
                  <a:lumMod val="75000"/>
                  <a:lumOff val="25000"/>
                </a:schemeClr>
              </a:solidFill>
            </a:endParaRPr>
          </a:p>
          <a:p>
            <a:pPr algn="ctr">
              <a:lnSpc>
                <a:spcPts val="2600"/>
              </a:lnSpc>
            </a:pPr>
            <a:r>
              <a:rPr lang="en-US" sz="4000" spc="225" dirty="0">
                <a:solidFill>
                  <a:schemeClr val="tx1">
                    <a:lumMod val="75000"/>
                    <a:lumOff val="25000"/>
                  </a:schemeClr>
                </a:solidFill>
              </a:rPr>
              <a:t> </a:t>
            </a:r>
          </a:p>
        </p:txBody>
      </p:sp>
      <p:sp>
        <p:nvSpPr>
          <p:cNvPr id="13" name="TextBox 12"/>
          <p:cNvSpPr txBox="1"/>
          <p:nvPr/>
        </p:nvSpPr>
        <p:spPr>
          <a:xfrm>
            <a:off x="4490957" y="125451"/>
            <a:ext cx="7592061" cy="769441"/>
          </a:xfrm>
          <a:prstGeom prst="rect">
            <a:avLst/>
          </a:prstGeom>
          <a:noFill/>
        </p:spPr>
        <p:txBody>
          <a:bodyPr wrap="square" rtlCol="0">
            <a:spAutoFit/>
          </a:bodyPr>
          <a:lstStyle/>
          <a:p>
            <a:pPr algn="ctr"/>
            <a:r>
              <a:rPr lang="en-US" sz="4400" dirty="0">
                <a:solidFill>
                  <a:prstClr val="black"/>
                </a:solidFill>
                <a:ea typeface="+mj-ea"/>
                <a:cs typeface="+mj-cs"/>
              </a:rPr>
              <a:t>CJA Evaluation Criteria</a:t>
            </a:r>
            <a:endParaRPr lang="en-US" sz="31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3" name="Picture 2"/>
          <p:cNvPicPr>
            <a:picLocks noChangeAspect="1"/>
          </p:cNvPicPr>
          <p:nvPr/>
        </p:nvPicPr>
        <p:blipFill>
          <a:blip r:embed="rId4"/>
          <a:stretch>
            <a:fillRect/>
          </a:stretch>
        </p:blipFill>
        <p:spPr>
          <a:xfrm>
            <a:off x="9152" y="0"/>
            <a:ext cx="4365114" cy="6413548"/>
          </a:xfrm>
          <a:prstGeom prst="rect">
            <a:avLst/>
          </a:prstGeom>
        </p:spPr>
      </p:pic>
      <p:graphicFrame>
        <p:nvGraphicFramePr>
          <p:cNvPr id="5" name="Table 4">
            <a:extLst>
              <a:ext uri="{FF2B5EF4-FFF2-40B4-BE49-F238E27FC236}">
                <a16:creationId xmlns:a16="http://schemas.microsoft.com/office/drawing/2014/main" id="{857B9371-C5DD-481A-8E0B-FFA20FE36FD2}"/>
              </a:ext>
            </a:extLst>
          </p:cNvPr>
          <p:cNvGraphicFramePr>
            <a:graphicFrameLocks noGrp="1"/>
          </p:cNvGraphicFramePr>
          <p:nvPr>
            <p:extLst>
              <p:ext uri="{D42A27DB-BD31-4B8C-83A1-F6EECF244321}">
                <p14:modId xmlns:p14="http://schemas.microsoft.com/office/powerpoint/2010/main" val="130825445"/>
              </p:ext>
            </p:extLst>
          </p:nvPr>
        </p:nvGraphicFramePr>
        <p:xfrm>
          <a:off x="5207498" y="3759602"/>
          <a:ext cx="6483737" cy="1005840"/>
        </p:xfrm>
        <a:graphic>
          <a:graphicData uri="http://schemas.openxmlformats.org/drawingml/2006/table">
            <a:tbl>
              <a:tblPr>
                <a:tableStyleId>{5C22544A-7EE6-4342-B048-85BDC9FD1C3A}</a:tableStyleId>
              </a:tblPr>
              <a:tblGrid>
                <a:gridCol w="3408118">
                  <a:extLst>
                    <a:ext uri="{9D8B030D-6E8A-4147-A177-3AD203B41FA5}">
                      <a16:colId xmlns:a16="http://schemas.microsoft.com/office/drawing/2014/main" val="4171673089"/>
                    </a:ext>
                  </a:extLst>
                </a:gridCol>
                <a:gridCol w="3075619">
                  <a:extLst>
                    <a:ext uri="{9D8B030D-6E8A-4147-A177-3AD203B41FA5}">
                      <a16:colId xmlns:a16="http://schemas.microsoft.com/office/drawing/2014/main" val="3607835683"/>
                    </a:ext>
                  </a:extLst>
                </a:gridCol>
              </a:tblGrid>
              <a:tr h="268801">
                <a:tc>
                  <a:txBody>
                    <a:bodyPr/>
                    <a:lstStyle/>
                    <a:p>
                      <a:pPr marL="0" marR="0" algn="ctr" defTabSz="914400" rtl="0" eaLnBrk="1" latinLnBrk="0" hangingPunct="1">
                        <a:spcBef>
                          <a:spcPts val="0"/>
                        </a:spcBef>
                        <a:spcAft>
                          <a:spcPts val="0"/>
                        </a:spcAft>
                      </a:pPr>
                      <a:r>
                        <a:rPr lang="en-US" sz="2000" b="1" kern="1200" dirty="0">
                          <a:solidFill>
                            <a:schemeClr val="dk1"/>
                          </a:solidFill>
                          <a:effectLst/>
                          <a:latin typeface="+mn-lt"/>
                          <a:ea typeface="+mn-ea"/>
                          <a:cs typeface="Arial" panose="020B0604020202020204" pitchFamily="34" charset="0"/>
                        </a:rPr>
                        <a:t>Criteria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2000" b="1" kern="1200" dirty="0">
                          <a:solidFill>
                            <a:schemeClr val="dk1"/>
                          </a:solidFill>
                          <a:effectLst/>
                          <a:latin typeface="+mn-lt"/>
                          <a:ea typeface="+mn-ea"/>
                          <a:cs typeface="Arial" panose="020B0604020202020204" pitchFamily="34" charset="0"/>
                        </a:rPr>
                        <a:t>Points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9234751"/>
                  </a:ext>
                </a:extLst>
              </a:tr>
              <a:tr h="268801">
                <a:tc>
                  <a:txBody>
                    <a:bodyPr/>
                    <a:lstStyle/>
                    <a:p>
                      <a:pPr marL="0" marR="0" lvl="0" indent="0">
                        <a:spcBef>
                          <a:spcPts val="0"/>
                        </a:spcBef>
                        <a:spcAft>
                          <a:spcPts val="0"/>
                        </a:spcAft>
                        <a:buFont typeface="+mj-lt"/>
                        <a:buNone/>
                      </a:pPr>
                      <a:r>
                        <a:rPr lang="en-US" sz="2000" spc="-10" dirty="0">
                          <a:effectLst/>
                          <a:latin typeface="+mn-lt"/>
                          <a:ea typeface="+mn-ea"/>
                          <a:cs typeface="Times New Roman" panose="02020603050405020304" pitchFamily="18" charset="0"/>
                        </a:rPr>
                        <a:t>4.   CJA Service Narrative Review</a:t>
                      </a:r>
                      <a:endParaRPr lang="en-US" sz="2000" dirty="0">
                        <a:effectLst/>
                        <a:latin typeface="+mn-lt"/>
                        <a:ea typeface="+mn-ea"/>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dirty="0">
                          <a:effectLst/>
                          <a:latin typeface="+mn-lt"/>
                        </a:rPr>
                        <a:t>30 available points</a:t>
                      </a:r>
                      <a:endParaRPr lang="en-US" sz="2000" dirty="0">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2145980"/>
                  </a:ext>
                </a:extLst>
              </a:tr>
              <a:tr h="268801">
                <a:tc>
                  <a:txBody>
                    <a:bodyPr/>
                    <a:lstStyle/>
                    <a:p>
                      <a:pPr marL="0" marR="0" algn="ctr">
                        <a:spcBef>
                          <a:spcPts val="0"/>
                        </a:spcBef>
                        <a:spcAft>
                          <a:spcPts val="0"/>
                        </a:spcAft>
                      </a:pPr>
                      <a:r>
                        <a:rPr lang="en-US" sz="2000" b="1" dirty="0">
                          <a:effectLst/>
                          <a:latin typeface="+mn-lt"/>
                        </a:rPr>
                        <a:t>Total</a:t>
                      </a:r>
                      <a:endParaRPr lang="en-US" sz="2000" b="1" dirty="0">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mn-ea"/>
                          <a:cs typeface="Times New Roman" panose="02020603050405020304" pitchFamily="18" charset="0"/>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3770578"/>
                  </a:ext>
                </a:extLst>
              </a:tr>
            </a:tbl>
          </a:graphicData>
        </a:graphic>
      </p:graphicFrame>
      <p:sp>
        <p:nvSpPr>
          <p:cNvPr id="2" name="Rectangle 1">
            <a:extLst>
              <a:ext uri="{FF2B5EF4-FFF2-40B4-BE49-F238E27FC236}">
                <a16:creationId xmlns:a16="http://schemas.microsoft.com/office/drawing/2014/main" id="{A025AA1A-1863-4BAC-882A-72FD558240BB}"/>
              </a:ext>
            </a:extLst>
          </p:cNvPr>
          <p:cNvSpPr/>
          <p:nvPr/>
        </p:nvSpPr>
        <p:spPr>
          <a:xfrm>
            <a:off x="4457396" y="808302"/>
            <a:ext cx="7596062" cy="2917722"/>
          </a:xfrm>
          <a:prstGeom prst="rect">
            <a:avLst/>
          </a:prstGeom>
        </p:spPr>
        <p:txBody>
          <a:bodyPr wrap="square">
            <a:spAutoFit/>
          </a:bodyPr>
          <a:lstStyle/>
          <a:p>
            <a:pPr marL="285750" indent="-285750" eaLnBrk="0" fontAlgn="base" hangingPunct="0">
              <a:spcBef>
                <a:spcPct val="20000"/>
              </a:spcBef>
              <a:spcAft>
                <a:spcPct val="0"/>
              </a:spcAft>
              <a:buFont typeface="Arial" panose="020B0604020202020204" pitchFamily="34" charset="0"/>
              <a:buChar char="•"/>
            </a:pPr>
            <a:r>
              <a:rPr lang="en-US" dirty="0"/>
              <a:t>For proposals where CJA Start-Up Funding is requested, only proposals selected to move forward in the contracting process based on the SSBG evaluation criteria in RFP Section 3.2.1 and slide 23 will be scored based on Criteria 4 in Section 3.2.2 and in the below table for the additional CJA Start-Up Funding. </a:t>
            </a:r>
          </a:p>
          <a:p>
            <a:pPr marL="285750" indent="-285750" eaLnBrk="0" fontAlgn="base" hangingPunct="0">
              <a:spcBef>
                <a:spcPct val="20000"/>
              </a:spcBef>
              <a:spcAft>
                <a:spcPct val="0"/>
              </a:spcAft>
              <a:buFont typeface="Arial" panose="020B0604020202020204" pitchFamily="34" charset="0"/>
              <a:buChar char="•"/>
            </a:pPr>
            <a:r>
              <a:rPr lang="en-US" dirty="0"/>
              <a:t>This scoring will have a maximum possible score of 30 points. Independently of all other rounds of evaluations, each eligible proposal’s CJA attachments will be ranked, on the basis of their scores for Criteria 4 in Section 3.2.2 and in the below table. This ranking may be used to inform CJA funding decisions.</a:t>
            </a:r>
            <a:endParaRPr lang="en-US" dirty="0">
              <a:solidFill>
                <a:prstClr val="black"/>
              </a:solidFill>
              <a:cs typeface="Arial" panose="020B0604020202020204" pitchFamily="34" charset="0"/>
            </a:endParaRPr>
          </a:p>
        </p:txBody>
      </p:sp>
    </p:spTree>
    <p:extLst>
      <p:ext uri="{BB962C8B-B14F-4D97-AF65-F5344CB8AC3E}">
        <p14:creationId xmlns:p14="http://schemas.microsoft.com/office/powerpoint/2010/main" val="513038698"/>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751753" y="1091473"/>
            <a:ext cx="6334462" cy="6350456"/>
          </a:xfrm>
          <a:prstGeom prst="rect">
            <a:avLst/>
          </a:prstGeom>
          <a:noFill/>
        </p:spPr>
        <p:txBody>
          <a:bodyPr wrap="square" rtlCol="0">
            <a:spAutoFit/>
          </a:bodyPr>
          <a:lstStyle/>
          <a:p>
            <a:pPr marL="342900" lvl="0" indent="-342900" eaLnBrk="0" fontAlgn="base" hangingPunct="0">
              <a:spcBef>
                <a:spcPct val="20000"/>
              </a:spcBef>
              <a:spcAft>
                <a:spcPct val="0"/>
              </a:spcAft>
              <a:buFont typeface="Arial" charset="0"/>
              <a:buChar char="•"/>
            </a:pPr>
            <a:r>
              <a:rPr lang="en-US" sz="1600" dirty="0">
                <a:solidFill>
                  <a:prstClr val="black"/>
                </a:solidFill>
              </a:rPr>
              <a:t>All questions/inquiries regarding this RFP must be submitted by 3:00 PM Eastern Time on April 8, 2020</a:t>
            </a:r>
          </a:p>
          <a:p>
            <a:pPr marL="342900" lvl="0" indent="-342900" eaLnBrk="0" fontAlgn="base" hangingPunct="0">
              <a:spcBef>
                <a:spcPct val="20000"/>
              </a:spcBef>
              <a:spcAft>
                <a:spcPct val="0"/>
              </a:spcAft>
              <a:buFont typeface="Arial" charset="0"/>
              <a:buChar char="•"/>
            </a:pPr>
            <a:r>
              <a:rPr lang="en-US" sz="1600" dirty="0">
                <a:solidFill>
                  <a:prstClr val="black"/>
                </a:solidFill>
              </a:rPr>
              <a:t>Questions/Inquiries should be submitted in Attachment H, Q&amp;A Template, via email to </a:t>
            </a:r>
            <a:r>
              <a:rPr lang="en-US" sz="1600" dirty="0">
                <a:solidFill>
                  <a:prstClr val="black"/>
                </a:solidFill>
                <a:hlinkClick r:id="rId4"/>
              </a:rPr>
              <a:t>ChildWelfarePlan@dcs.in.gov</a:t>
            </a:r>
            <a:r>
              <a:rPr lang="en-US" sz="1600" dirty="0">
                <a:solidFill>
                  <a:prstClr val="black"/>
                </a:solidFill>
              </a:rPr>
              <a:t> and must be received by the time and date indicated above. </a:t>
            </a:r>
          </a:p>
          <a:p>
            <a:pPr marL="342900" lvl="0" indent="-342900" eaLnBrk="0" fontAlgn="base" hangingPunct="0">
              <a:spcBef>
                <a:spcPct val="20000"/>
              </a:spcBef>
              <a:spcAft>
                <a:spcPct val="0"/>
              </a:spcAft>
              <a:buFont typeface="Arial" charset="0"/>
              <a:buChar char="•"/>
            </a:pPr>
            <a:r>
              <a:rPr lang="en-US" sz="1600" dirty="0">
                <a:solidFill>
                  <a:prstClr val="black"/>
                </a:solidFill>
              </a:rPr>
              <a:t>The subject line of the email submissions must clearly state the following: “</a:t>
            </a:r>
            <a:r>
              <a:rPr lang="en-US" sz="1600" b="1" dirty="0">
                <a:solidFill>
                  <a:prstClr val="black"/>
                </a:solidFill>
              </a:rPr>
              <a:t>RFP 10000184 Questions/Inquiries – [</a:t>
            </a:r>
            <a:r>
              <a:rPr lang="en-US" sz="1600" b="1" i="1" dirty="0">
                <a:solidFill>
                  <a:prstClr val="black"/>
                </a:solidFill>
              </a:rPr>
              <a:t>INSERT PROVIDER NAME</a:t>
            </a:r>
            <a:r>
              <a:rPr lang="en-US" sz="1600" b="1" dirty="0">
                <a:solidFill>
                  <a:prstClr val="black"/>
                </a:solidFill>
              </a:rPr>
              <a:t>]</a:t>
            </a:r>
            <a:r>
              <a:rPr lang="en-US" sz="1600" dirty="0">
                <a:solidFill>
                  <a:prstClr val="black"/>
                </a:solidFill>
              </a:rPr>
              <a:t>”. </a:t>
            </a:r>
          </a:p>
          <a:p>
            <a:pPr marL="342900" lvl="0" indent="-342900" eaLnBrk="0" fontAlgn="base" hangingPunct="0">
              <a:spcBef>
                <a:spcPct val="20000"/>
              </a:spcBef>
              <a:spcAft>
                <a:spcPct val="0"/>
              </a:spcAft>
              <a:buFont typeface="Arial" charset="0"/>
              <a:buChar char="•"/>
            </a:pPr>
            <a:r>
              <a:rPr lang="en-US" sz="1600" dirty="0">
                <a:solidFill>
                  <a:prstClr val="black"/>
                </a:solidFill>
              </a:rPr>
              <a:t>Following the question/inquiry due date, DCS personnel will compile a list of the questions/inquiries submitted by all Respondents.  The responses will be posted to the DCS website according to the RFP timetable. </a:t>
            </a:r>
          </a:p>
          <a:p>
            <a:pPr marL="342900" lvl="0" indent="-342900" eaLnBrk="0" fontAlgn="base" hangingPunct="0">
              <a:spcBef>
                <a:spcPct val="20000"/>
              </a:spcBef>
              <a:spcAft>
                <a:spcPct val="0"/>
              </a:spcAft>
              <a:buFont typeface="Arial" charset="0"/>
              <a:buChar char="•"/>
            </a:pPr>
            <a:r>
              <a:rPr lang="en-US" sz="1600" dirty="0">
                <a:solidFill>
                  <a:prstClr val="black"/>
                </a:solidFill>
              </a:rPr>
              <a:t>Only answers posted on the DCS website will be considered official and valid by the State. No Respondent shall rely upon, take any action, or make any decision based upon any verbal communication with any State employee. </a:t>
            </a:r>
          </a:p>
          <a:p>
            <a:pPr marL="342900" lvl="0" indent="-342900" eaLnBrk="0" fontAlgn="base" hangingPunct="0">
              <a:spcBef>
                <a:spcPct val="20000"/>
              </a:spcBef>
              <a:spcAft>
                <a:spcPct val="0"/>
              </a:spcAft>
              <a:buFont typeface="Arial" charset="0"/>
              <a:buChar char="•"/>
            </a:pPr>
            <a:r>
              <a:rPr lang="en-US" sz="1600" dirty="0">
                <a:solidFill>
                  <a:prstClr val="black"/>
                </a:solidFill>
              </a:rPr>
              <a:t>Inquiries are not to be directed to any staff member of DCS or any other participating agency. Such action may disqualify Respondent(s) from further consideration for a contract resulting from this RFP.</a:t>
            </a:r>
          </a:p>
          <a:p>
            <a:pPr marL="257175" indent="-257175">
              <a:lnSpc>
                <a:spcPts val="2600"/>
              </a:lnSpc>
              <a:buFont typeface="Arial" panose="020B0604020202020204" pitchFamily="34" charset="0"/>
              <a:buChar char="•"/>
            </a:pPr>
            <a:endParaRPr lang="en-US" spc="225" dirty="0">
              <a:solidFill>
                <a:schemeClr val="tx1">
                  <a:lumMod val="75000"/>
                  <a:lumOff val="25000"/>
                </a:schemeClr>
              </a:solidFill>
            </a:endParaRPr>
          </a:p>
          <a:p>
            <a:pPr marL="257175" indent="-257175">
              <a:lnSpc>
                <a:spcPts val="2600"/>
              </a:lnSpc>
              <a:buFont typeface="Arial" panose="020B0604020202020204" pitchFamily="34" charset="0"/>
              <a:buChar char="•"/>
            </a:pPr>
            <a:endParaRPr lang="en-US" spc="225" dirty="0">
              <a:solidFill>
                <a:schemeClr val="tx1">
                  <a:lumMod val="75000"/>
                  <a:lumOff val="25000"/>
                </a:schemeClr>
              </a:solidFill>
            </a:endParaRPr>
          </a:p>
          <a:p>
            <a:pPr marL="257175" indent="-257175">
              <a:lnSpc>
                <a:spcPts val="2600"/>
              </a:lnSpc>
              <a:buFont typeface="Arial" panose="020B0604020202020204" pitchFamily="34" charset="0"/>
              <a:buChar char="•"/>
            </a:pPr>
            <a:endParaRPr lang="en-US" spc="225" dirty="0">
              <a:solidFill>
                <a:schemeClr val="tx1">
                  <a:lumMod val="75000"/>
                  <a:lumOff val="25000"/>
                </a:schemeClr>
              </a:solidFill>
            </a:endParaRPr>
          </a:p>
          <a:p>
            <a:pPr algn="ctr">
              <a:lnSpc>
                <a:spcPts val="2600"/>
              </a:lnSpc>
            </a:pPr>
            <a:r>
              <a:rPr lang="en-US" sz="4000" spc="225" dirty="0">
                <a:solidFill>
                  <a:schemeClr val="tx1">
                    <a:lumMod val="75000"/>
                    <a:lumOff val="25000"/>
                  </a:schemeClr>
                </a:solidFill>
              </a:rPr>
              <a:t> </a:t>
            </a:r>
          </a:p>
        </p:txBody>
      </p:sp>
      <p:sp>
        <p:nvSpPr>
          <p:cNvPr id="13" name="TextBox 12"/>
          <p:cNvSpPr txBox="1"/>
          <p:nvPr/>
        </p:nvSpPr>
        <p:spPr>
          <a:xfrm>
            <a:off x="4730660" y="160593"/>
            <a:ext cx="7011397" cy="769441"/>
          </a:xfrm>
          <a:prstGeom prst="rect">
            <a:avLst/>
          </a:prstGeom>
          <a:noFill/>
        </p:spPr>
        <p:txBody>
          <a:bodyPr wrap="square" rtlCol="0">
            <a:spAutoFit/>
          </a:bodyPr>
          <a:lstStyle/>
          <a:p>
            <a:r>
              <a:rPr lang="en-US" sz="4400" dirty="0">
                <a:solidFill>
                  <a:prstClr val="black"/>
                </a:solidFill>
                <a:ea typeface="+mj-ea"/>
                <a:cs typeface="+mj-cs"/>
              </a:rPr>
              <a:t>Question/Inquiry Process</a:t>
            </a:r>
            <a:endParaRPr lang="en-US" sz="31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2" name="Picture 1"/>
          <p:cNvPicPr>
            <a:picLocks noChangeAspect="1"/>
          </p:cNvPicPr>
          <p:nvPr/>
        </p:nvPicPr>
        <p:blipFill>
          <a:blip r:embed="rId5"/>
          <a:stretch>
            <a:fillRect/>
          </a:stretch>
        </p:blipFill>
        <p:spPr>
          <a:xfrm>
            <a:off x="0" y="-14138"/>
            <a:ext cx="4450466" cy="6425741"/>
          </a:xfrm>
          <a:prstGeom prst="rect">
            <a:avLst/>
          </a:prstGeom>
        </p:spPr>
      </p:pic>
    </p:spTree>
    <p:extLst>
      <p:ext uri="{BB962C8B-B14F-4D97-AF65-F5344CB8AC3E}">
        <p14:creationId xmlns:p14="http://schemas.microsoft.com/office/powerpoint/2010/main" val="2501711565"/>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5452724" y="1849866"/>
            <a:ext cx="5414880" cy="1426031"/>
          </a:xfrm>
          <a:prstGeom prst="rect">
            <a:avLst/>
          </a:prstGeom>
          <a:noFill/>
        </p:spPr>
        <p:txBody>
          <a:bodyPr wrap="square" rtlCol="0">
            <a:spAutoFit/>
          </a:bodyPr>
          <a:lstStyle/>
          <a:p>
            <a:pPr marL="257175" indent="-257175">
              <a:lnSpc>
                <a:spcPts val="2600"/>
              </a:lnSpc>
              <a:buFont typeface="Arial" panose="020B0604020202020204" pitchFamily="34" charset="0"/>
              <a:buChar char="•"/>
            </a:pPr>
            <a:endParaRPr lang="en-US" spc="225" dirty="0">
              <a:solidFill>
                <a:schemeClr val="tx1">
                  <a:lumMod val="75000"/>
                  <a:lumOff val="25000"/>
                </a:schemeClr>
              </a:solidFill>
            </a:endParaRPr>
          </a:p>
          <a:p>
            <a:pPr marL="257175" indent="-257175">
              <a:lnSpc>
                <a:spcPts val="2600"/>
              </a:lnSpc>
              <a:buFont typeface="Arial" panose="020B0604020202020204" pitchFamily="34" charset="0"/>
              <a:buChar char="•"/>
            </a:pPr>
            <a:endParaRPr lang="en-US" spc="225" dirty="0">
              <a:solidFill>
                <a:schemeClr val="tx1">
                  <a:lumMod val="75000"/>
                  <a:lumOff val="25000"/>
                </a:schemeClr>
              </a:solidFill>
            </a:endParaRPr>
          </a:p>
          <a:p>
            <a:pPr marL="257175" indent="-257175">
              <a:lnSpc>
                <a:spcPts val="2600"/>
              </a:lnSpc>
              <a:buFont typeface="Arial" panose="020B0604020202020204" pitchFamily="34" charset="0"/>
              <a:buChar char="•"/>
            </a:pPr>
            <a:endParaRPr lang="en-US" spc="225" dirty="0">
              <a:solidFill>
                <a:schemeClr val="tx1">
                  <a:lumMod val="75000"/>
                  <a:lumOff val="25000"/>
                </a:schemeClr>
              </a:solidFill>
            </a:endParaRPr>
          </a:p>
          <a:p>
            <a:pPr algn="ctr">
              <a:lnSpc>
                <a:spcPts val="2600"/>
              </a:lnSpc>
            </a:pPr>
            <a:r>
              <a:rPr lang="en-US" sz="4000" spc="225" dirty="0">
                <a:solidFill>
                  <a:schemeClr val="tx1">
                    <a:lumMod val="75000"/>
                    <a:lumOff val="25000"/>
                  </a:schemeClr>
                </a:solidFill>
              </a:rPr>
              <a:t> </a:t>
            </a:r>
          </a:p>
        </p:txBody>
      </p:sp>
      <p:sp>
        <p:nvSpPr>
          <p:cNvPr id="13" name="TextBox 12"/>
          <p:cNvSpPr txBox="1"/>
          <p:nvPr/>
        </p:nvSpPr>
        <p:spPr>
          <a:xfrm>
            <a:off x="4767625" y="82994"/>
            <a:ext cx="6376647" cy="769441"/>
          </a:xfrm>
          <a:prstGeom prst="rect">
            <a:avLst/>
          </a:prstGeom>
          <a:noFill/>
        </p:spPr>
        <p:txBody>
          <a:bodyPr wrap="square" rtlCol="0">
            <a:spAutoFit/>
          </a:bodyPr>
          <a:lstStyle/>
          <a:p>
            <a:r>
              <a:rPr lang="en-US" sz="4400" dirty="0">
                <a:solidFill>
                  <a:prstClr val="black"/>
                </a:solidFill>
                <a:ea typeface="+mj-ea"/>
                <a:cs typeface="+mj-cs"/>
              </a:rPr>
              <a:t>Question/Inquiry Process</a:t>
            </a:r>
            <a:endParaRPr lang="en-US" sz="31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10" name="Picture 9"/>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39463" r="5500"/>
          <a:stretch/>
        </p:blipFill>
        <p:spPr>
          <a:xfrm>
            <a:off x="0" y="-1300"/>
            <a:ext cx="4463409" cy="6412904"/>
          </a:xfrm>
          <a:prstGeom prst="rect">
            <a:avLst/>
          </a:prstGeom>
        </p:spPr>
      </p:pic>
      <p:pic>
        <p:nvPicPr>
          <p:cNvPr id="5" name="Picture 4">
            <a:extLst>
              <a:ext uri="{FF2B5EF4-FFF2-40B4-BE49-F238E27FC236}">
                <a16:creationId xmlns:a16="http://schemas.microsoft.com/office/drawing/2014/main" id="{DE843B36-73D9-40F4-A578-C44DCA90E48C}"/>
              </a:ext>
            </a:extLst>
          </p:cNvPr>
          <p:cNvPicPr>
            <a:picLocks noChangeAspect="1"/>
          </p:cNvPicPr>
          <p:nvPr/>
        </p:nvPicPr>
        <p:blipFill rotWithShape="1">
          <a:blip r:embed="rId5"/>
          <a:srcRect t="1267"/>
          <a:stretch/>
        </p:blipFill>
        <p:spPr>
          <a:xfrm>
            <a:off x="4584700" y="825131"/>
            <a:ext cx="7498317" cy="3489007"/>
          </a:xfrm>
          <a:prstGeom prst="rect">
            <a:avLst/>
          </a:prstGeom>
        </p:spPr>
      </p:pic>
      <p:sp>
        <p:nvSpPr>
          <p:cNvPr id="3" name="Rectangle 2">
            <a:extLst>
              <a:ext uri="{FF2B5EF4-FFF2-40B4-BE49-F238E27FC236}">
                <a16:creationId xmlns:a16="http://schemas.microsoft.com/office/drawing/2014/main" id="{11F66EF3-60F7-40D1-9356-457A132B72EE}"/>
              </a:ext>
            </a:extLst>
          </p:cNvPr>
          <p:cNvSpPr/>
          <p:nvPr/>
        </p:nvSpPr>
        <p:spPr>
          <a:xfrm>
            <a:off x="4584700" y="4456949"/>
            <a:ext cx="6370812" cy="1754326"/>
          </a:xfrm>
          <a:prstGeom prst="rect">
            <a:avLst/>
          </a:prstGeom>
        </p:spPr>
        <p:txBody>
          <a:bodyPr wrap="square">
            <a:spAutoFit/>
          </a:bodyPr>
          <a:lstStyle/>
          <a:p>
            <a:pPr marL="285750" indent="-285750">
              <a:buFont typeface="Arial" panose="020B0604020202020204" pitchFamily="34" charset="0"/>
              <a:buChar char="•"/>
            </a:pPr>
            <a:r>
              <a:rPr lang="en-US" dirty="0">
                <a:solidFill>
                  <a:prstClr val="black"/>
                </a:solidFill>
              </a:rPr>
              <a:t>A screenshot of Attachment H, Q&amp;A Template is shown above. </a:t>
            </a:r>
          </a:p>
          <a:p>
            <a:pPr marL="285750" indent="-285750">
              <a:buFont typeface="Arial" panose="020B0604020202020204" pitchFamily="34" charset="0"/>
              <a:buChar char="•"/>
            </a:pPr>
            <a:r>
              <a:rPr lang="en-US" dirty="0">
                <a:solidFill>
                  <a:prstClr val="black"/>
                </a:solidFill>
              </a:rPr>
              <a:t>Respondents may submit questions by selecting the relevant RFP section or attachment from the drop-down menu in the “RFP Document” column, indicating the Section Number, Page, and Topic, and then writing their specific question in the “Specific Question/Inquiry” column.</a:t>
            </a:r>
            <a:endParaRPr lang="en-US" dirty="0"/>
          </a:p>
        </p:txBody>
      </p:sp>
    </p:spTree>
    <p:extLst>
      <p:ext uri="{BB962C8B-B14F-4D97-AF65-F5344CB8AC3E}">
        <p14:creationId xmlns:p14="http://schemas.microsoft.com/office/powerpoint/2010/main" val="1024919597"/>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717060" y="1157648"/>
            <a:ext cx="6139625" cy="3970318"/>
          </a:xfrm>
          <a:prstGeom prst="rect">
            <a:avLst/>
          </a:prstGeom>
          <a:noFill/>
        </p:spPr>
        <p:txBody>
          <a:bodyPr wrap="square" rtlCol="0">
            <a:spAutoFit/>
          </a:bodyPr>
          <a:lstStyle/>
          <a:p>
            <a:pPr marL="342900" lvl="0" indent="-342900" algn="ctr">
              <a:lnSpc>
                <a:spcPct val="80000"/>
              </a:lnSpc>
              <a:spcBef>
                <a:spcPct val="20000"/>
              </a:spcBef>
            </a:pPr>
            <a:r>
              <a:rPr lang="en-US" sz="2000" dirty="0">
                <a:solidFill>
                  <a:prstClr val="black"/>
                </a:solidFill>
                <a:cs typeface="Arial" panose="020B0604020202020204" pitchFamily="34" charset="0"/>
              </a:rPr>
              <a:t>IDOA PROCUREMENT LINKS AND NUMBERS</a:t>
            </a:r>
            <a:endParaRPr lang="en-US" sz="2000" dirty="0">
              <a:solidFill>
                <a:prstClr val="black"/>
              </a:solidFill>
              <a:cs typeface="Arial" panose="020B0604020202020204" pitchFamily="34" charset="0"/>
              <a:hlinkClick r:id="rId4"/>
            </a:endParaRPr>
          </a:p>
          <a:p>
            <a:pPr marL="342900" lvl="0" indent="-342900" algn="ctr">
              <a:lnSpc>
                <a:spcPct val="80000"/>
              </a:lnSpc>
              <a:spcBef>
                <a:spcPct val="20000"/>
              </a:spcBef>
            </a:pPr>
            <a:r>
              <a:rPr lang="en-US" sz="2000" dirty="0">
                <a:solidFill>
                  <a:prstClr val="black"/>
                </a:solidFill>
                <a:cs typeface="Arial" panose="020B0604020202020204" pitchFamily="34" charset="0"/>
                <a:hlinkClick r:id="rId5"/>
              </a:rPr>
              <a:t>http://www.in.gov/idoa/2354.htm</a:t>
            </a:r>
            <a:endParaRPr lang="en-US" sz="2000" dirty="0">
              <a:solidFill>
                <a:prstClr val="black"/>
              </a:solidFill>
              <a:cs typeface="Arial" panose="020B0604020202020204" pitchFamily="34" charset="0"/>
            </a:endParaRPr>
          </a:p>
          <a:p>
            <a:pPr marL="342900" lvl="0" indent="-342900" algn="ctr">
              <a:lnSpc>
                <a:spcPct val="80000"/>
              </a:lnSpc>
              <a:spcBef>
                <a:spcPct val="20000"/>
              </a:spcBef>
            </a:pPr>
            <a:endParaRPr lang="en-US" sz="2000" dirty="0">
              <a:solidFill>
                <a:prstClr val="black"/>
              </a:solidFill>
              <a:cs typeface="Arial" panose="020B0604020202020204" pitchFamily="34" charset="0"/>
            </a:endParaRPr>
          </a:p>
          <a:p>
            <a:pPr marL="342900" lvl="0" indent="-342900" algn="ctr">
              <a:lnSpc>
                <a:spcPct val="80000"/>
              </a:lnSpc>
              <a:spcBef>
                <a:spcPct val="20000"/>
              </a:spcBef>
            </a:pPr>
            <a:r>
              <a:rPr lang="en-US" sz="2000" dirty="0">
                <a:solidFill>
                  <a:prstClr val="black"/>
                </a:solidFill>
                <a:cs typeface="Arial" panose="020B0604020202020204" pitchFamily="34" charset="0"/>
              </a:rPr>
              <a:t>1-877-77BUYIN (8946) For Vendor Registration Questions</a:t>
            </a:r>
            <a:endParaRPr lang="en-US" sz="2000" dirty="0">
              <a:solidFill>
                <a:prstClr val="black"/>
              </a:solidFill>
              <a:cs typeface="Arial" panose="020B0604020202020204" pitchFamily="34" charset="0"/>
              <a:hlinkClick r:id="rId6"/>
            </a:endParaRPr>
          </a:p>
          <a:p>
            <a:pPr marL="342900" lvl="0" indent="-342900" algn="ctr">
              <a:lnSpc>
                <a:spcPct val="80000"/>
              </a:lnSpc>
              <a:spcBef>
                <a:spcPct val="20000"/>
              </a:spcBef>
            </a:pPr>
            <a:r>
              <a:rPr lang="en-US" sz="2000" dirty="0">
                <a:solidFill>
                  <a:prstClr val="black"/>
                </a:solidFill>
                <a:cs typeface="Arial" panose="020B0604020202020204" pitchFamily="34" charset="0"/>
                <a:hlinkClick r:id="rId7"/>
              </a:rPr>
              <a:t>http://www.in.gov/idoa/2464.htm</a:t>
            </a:r>
            <a:endParaRPr lang="en-US" sz="2000" dirty="0">
              <a:solidFill>
                <a:prstClr val="black"/>
              </a:solidFill>
              <a:cs typeface="Arial" panose="020B0604020202020204" pitchFamily="34" charset="0"/>
            </a:endParaRPr>
          </a:p>
          <a:p>
            <a:pPr marL="342900" lvl="0" indent="-342900" algn="ctr">
              <a:lnSpc>
                <a:spcPct val="80000"/>
              </a:lnSpc>
              <a:spcBef>
                <a:spcPct val="20000"/>
              </a:spcBef>
            </a:pPr>
            <a:endParaRPr lang="en-US" sz="2000" dirty="0">
              <a:solidFill>
                <a:prstClr val="black"/>
              </a:solidFill>
              <a:cs typeface="Arial" panose="020B0604020202020204" pitchFamily="34" charset="0"/>
            </a:endParaRPr>
          </a:p>
          <a:p>
            <a:pPr marL="342900" lvl="0" indent="-342900">
              <a:lnSpc>
                <a:spcPct val="80000"/>
              </a:lnSpc>
              <a:spcBef>
                <a:spcPct val="20000"/>
              </a:spcBef>
            </a:pPr>
            <a:r>
              <a:rPr lang="en-US" sz="2000" dirty="0">
                <a:solidFill>
                  <a:prstClr val="black"/>
                </a:solidFill>
                <a:cs typeface="Arial" panose="020B0604020202020204" pitchFamily="34" charset="0"/>
              </a:rPr>
              <a:t>A.	Secretary of State of Indiana:</a:t>
            </a:r>
          </a:p>
          <a:p>
            <a:pPr marL="342900" lvl="0" indent="-342900">
              <a:lnSpc>
                <a:spcPct val="80000"/>
              </a:lnSpc>
              <a:spcBef>
                <a:spcPct val="20000"/>
              </a:spcBef>
            </a:pPr>
            <a:r>
              <a:rPr lang="en-US" sz="2000" dirty="0">
                <a:solidFill>
                  <a:prstClr val="black"/>
                </a:solidFill>
                <a:cs typeface="Arial" panose="020B0604020202020204" pitchFamily="34" charset="0"/>
              </a:rPr>
              <a:t>	Can be reached at (317) 232-6576 for registration assistance.  </a:t>
            </a:r>
            <a:r>
              <a:rPr lang="en-US" sz="2000" dirty="0">
                <a:solidFill>
                  <a:prstClr val="black"/>
                </a:solidFill>
                <a:cs typeface="Arial" panose="020B0604020202020204" pitchFamily="34" charset="0"/>
                <a:hlinkClick r:id="rId8"/>
              </a:rPr>
              <a:t>www.in.gov/sos</a:t>
            </a:r>
            <a:endParaRPr lang="en-US" sz="2000" dirty="0">
              <a:solidFill>
                <a:prstClr val="black"/>
              </a:solidFill>
              <a:cs typeface="Arial" panose="020B0604020202020204" pitchFamily="34" charset="0"/>
            </a:endParaRPr>
          </a:p>
          <a:p>
            <a:pPr marL="342900" lvl="0" indent="-342900">
              <a:lnSpc>
                <a:spcPct val="80000"/>
              </a:lnSpc>
              <a:spcBef>
                <a:spcPct val="20000"/>
              </a:spcBef>
            </a:pPr>
            <a:r>
              <a:rPr lang="en-US" sz="2000" dirty="0">
                <a:solidFill>
                  <a:prstClr val="black"/>
                </a:solidFill>
                <a:cs typeface="Arial" panose="020B0604020202020204" pitchFamily="34" charset="0"/>
              </a:rPr>
              <a:t>B.	See Vendor Handbook:</a:t>
            </a:r>
          </a:p>
          <a:p>
            <a:pPr marL="342900" lvl="0" indent="-342900">
              <a:lnSpc>
                <a:spcPct val="80000"/>
              </a:lnSpc>
              <a:spcBef>
                <a:spcPct val="20000"/>
              </a:spcBef>
            </a:pPr>
            <a:r>
              <a:rPr lang="en-US" sz="2000" dirty="0">
                <a:solidFill>
                  <a:prstClr val="black"/>
                </a:solidFill>
                <a:cs typeface="Arial" panose="020B0604020202020204" pitchFamily="34" charset="0"/>
              </a:rPr>
              <a:t>	Online version available at </a:t>
            </a:r>
            <a:r>
              <a:rPr lang="en-US" sz="2000" dirty="0">
                <a:solidFill>
                  <a:prstClr val="black"/>
                </a:solidFill>
                <a:cs typeface="Arial" panose="020B0604020202020204" pitchFamily="34" charset="0"/>
                <a:hlinkClick r:id="rId9"/>
              </a:rPr>
              <a:t>http://www.in.gov/idoa/files/vendor_handbook.doc</a:t>
            </a:r>
            <a:endParaRPr lang="en-US" sz="2000" dirty="0">
              <a:solidFill>
                <a:prstClr val="black"/>
              </a:solidFill>
              <a:cs typeface="Arial" panose="020B0604020202020204" pitchFamily="34" charset="0"/>
            </a:endParaRPr>
          </a:p>
          <a:p>
            <a:pPr marL="342900" lvl="0" indent="-342900" algn="ctr" eaLnBrk="0" fontAlgn="base" hangingPunct="0">
              <a:spcBef>
                <a:spcPct val="20000"/>
              </a:spcBef>
              <a:spcAft>
                <a:spcPct val="0"/>
              </a:spcAft>
            </a:pPr>
            <a:r>
              <a:rPr lang="en-US" sz="2000" spc="225" dirty="0">
                <a:solidFill>
                  <a:schemeClr val="tx1">
                    <a:lumMod val="75000"/>
                    <a:lumOff val="25000"/>
                  </a:schemeClr>
                </a:solidFill>
              </a:rPr>
              <a:t> </a:t>
            </a:r>
          </a:p>
        </p:txBody>
      </p:sp>
      <p:sp>
        <p:nvSpPr>
          <p:cNvPr id="13" name="TextBox 12"/>
          <p:cNvSpPr txBox="1"/>
          <p:nvPr/>
        </p:nvSpPr>
        <p:spPr>
          <a:xfrm>
            <a:off x="4412345" y="215156"/>
            <a:ext cx="7508633" cy="769441"/>
          </a:xfrm>
          <a:prstGeom prst="rect">
            <a:avLst/>
          </a:prstGeom>
          <a:noFill/>
        </p:spPr>
        <p:txBody>
          <a:bodyPr wrap="square" rtlCol="0">
            <a:spAutoFit/>
          </a:bodyPr>
          <a:lstStyle/>
          <a:p>
            <a:r>
              <a:rPr lang="en-US" sz="4400" dirty="0">
                <a:solidFill>
                  <a:prstClr val="black"/>
                </a:solidFill>
                <a:ea typeface="+mj-ea"/>
                <a:cs typeface="+mj-cs"/>
              </a:rPr>
              <a:t>IDOA Procurement Information</a:t>
            </a:r>
            <a:endParaRPr lang="en-US" sz="44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2" name="Picture 1"/>
          <p:cNvPicPr>
            <a:picLocks noChangeAspect="1"/>
          </p:cNvPicPr>
          <p:nvPr/>
        </p:nvPicPr>
        <p:blipFill>
          <a:blip r:embed="rId10"/>
          <a:stretch>
            <a:fillRect/>
          </a:stretch>
        </p:blipFill>
        <p:spPr>
          <a:xfrm>
            <a:off x="0" y="-1945"/>
            <a:ext cx="4365114" cy="6413548"/>
          </a:xfrm>
          <a:prstGeom prst="rect">
            <a:avLst/>
          </a:prstGeom>
        </p:spPr>
      </p:pic>
    </p:spTree>
    <p:extLst>
      <p:ext uri="{BB962C8B-B14F-4D97-AF65-F5344CB8AC3E}">
        <p14:creationId xmlns:p14="http://schemas.microsoft.com/office/powerpoint/2010/main" val="3512192427"/>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970713" y="1310604"/>
            <a:ext cx="6115502" cy="3422219"/>
          </a:xfrm>
          <a:prstGeom prst="rect">
            <a:avLst/>
          </a:prstGeom>
          <a:noFill/>
        </p:spPr>
        <p:txBody>
          <a:bodyPr wrap="square" rtlCol="0">
            <a:spAutoFit/>
          </a:bodyPr>
          <a:lstStyle/>
          <a:p>
            <a:pPr marL="342900" lvl="0" indent="-342900" eaLnBrk="0" fontAlgn="base" hangingPunct="0">
              <a:spcBef>
                <a:spcPct val="20000"/>
              </a:spcBef>
              <a:spcAft>
                <a:spcPct val="0"/>
              </a:spcAft>
              <a:buFont typeface="Arial" charset="0"/>
              <a:buChar char="•"/>
            </a:pPr>
            <a:r>
              <a:rPr lang="en-US" sz="2000" dirty="0">
                <a:solidFill>
                  <a:prstClr val="black"/>
                </a:solidFill>
              </a:rPr>
              <a:t>Thank you for your interest in this RFP</a:t>
            </a:r>
          </a:p>
          <a:p>
            <a:pPr lvl="0" eaLnBrk="0" fontAlgn="base" hangingPunct="0">
              <a:spcBef>
                <a:spcPct val="20000"/>
              </a:spcBef>
              <a:spcAft>
                <a:spcPct val="0"/>
              </a:spcAft>
            </a:pPr>
            <a:endParaRPr lang="en-US" sz="2000" dirty="0">
              <a:solidFill>
                <a:prstClr val="black"/>
              </a:solidFill>
            </a:endParaRPr>
          </a:p>
          <a:p>
            <a:pPr marL="342900" lvl="0" indent="-342900" eaLnBrk="0" fontAlgn="base" hangingPunct="0">
              <a:spcBef>
                <a:spcPct val="20000"/>
              </a:spcBef>
              <a:spcAft>
                <a:spcPct val="0"/>
              </a:spcAft>
              <a:buFont typeface="Arial" charset="0"/>
              <a:buChar char="•"/>
            </a:pPr>
            <a:r>
              <a:rPr lang="en-US" sz="2000" dirty="0">
                <a:solidFill>
                  <a:prstClr val="black"/>
                </a:solidFill>
              </a:rPr>
              <a:t>As a reminder, all questions/inquiries regarding this RFP must be submitted by 3:00 PM Eastern Time on April 8, 2020. Questions/Inquiries should be submitted in Attachment H, Q&amp;A Template, via email to </a:t>
            </a:r>
            <a:r>
              <a:rPr lang="en-US" sz="2000" dirty="0">
                <a:solidFill>
                  <a:prstClr val="black"/>
                </a:solidFill>
                <a:hlinkClick r:id="rId4"/>
              </a:rPr>
              <a:t>ChildWelfarePlan@dcs.in.gov</a:t>
            </a:r>
            <a:endParaRPr lang="en-US" spc="225" dirty="0">
              <a:solidFill>
                <a:schemeClr val="tx1">
                  <a:lumMod val="75000"/>
                  <a:lumOff val="25000"/>
                </a:schemeClr>
              </a:solidFill>
            </a:endParaRPr>
          </a:p>
          <a:p>
            <a:pPr marL="257175" indent="-257175">
              <a:lnSpc>
                <a:spcPts val="2600"/>
              </a:lnSpc>
              <a:buFont typeface="Arial" panose="020B0604020202020204" pitchFamily="34" charset="0"/>
              <a:buChar char="•"/>
            </a:pPr>
            <a:endParaRPr lang="en-US" spc="225" dirty="0">
              <a:solidFill>
                <a:schemeClr val="tx1">
                  <a:lumMod val="75000"/>
                  <a:lumOff val="25000"/>
                </a:schemeClr>
              </a:solidFill>
            </a:endParaRPr>
          </a:p>
          <a:p>
            <a:pPr marL="257175" indent="-257175">
              <a:lnSpc>
                <a:spcPts val="2600"/>
              </a:lnSpc>
              <a:buFont typeface="Arial" panose="020B0604020202020204" pitchFamily="34" charset="0"/>
              <a:buChar char="•"/>
            </a:pPr>
            <a:endParaRPr lang="en-US" spc="225" dirty="0">
              <a:solidFill>
                <a:schemeClr val="tx1">
                  <a:lumMod val="75000"/>
                  <a:lumOff val="25000"/>
                </a:schemeClr>
              </a:solidFill>
            </a:endParaRPr>
          </a:p>
          <a:p>
            <a:pPr algn="ctr">
              <a:lnSpc>
                <a:spcPts val="2600"/>
              </a:lnSpc>
            </a:pPr>
            <a:r>
              <a:rPr lang="en-US" sz="4000" spc="225" dirty="0">
                <a:solidFill>
                  <a:schemeClr val="tx1">
                    <a:lumMod val="75000"/>
                    <a:lumOff val="25000"/>
                  </a:schemeClr>
                </a:solidFill>
              </a:rPr>
              <a:t> </a:t>
            </a:r>
          </a:p>
        </p:txBody>
      </p:sp>
      <p:sp>
        <p:nvSpPr>
          <p:cNvPr id="13" name="TextBox 12"/>
          <p:cNvSpPr txBox="1"/>
          <p:nvPr/>
        </p:nvSpPr>
        <p:spPr>
          <a:xfrm>
            <a:off x="4970713" y="175702"/>
            <a:ext cx="7942847" cy="769441"/>
          </a:xfrm>
          <a:prstGeom prst="rect">
            <a:avLst/>
          </a:prstGeom>
          <a:noFill/>
        </p:spPr>
        <p:txBody>
          <a:bodyPr wrap="square" rtlCol="0">
            <a:spAutoFit/>
          </a:bodyPr>
          <a:lstStyle/>
          <a:p>
            <a:r>
              <a:rPr lang="en-US" sz="4400" dirty="0">
                <a:solidFill>
                  <a:prstClr val="black"/>
                </a:solidFill>
                <a:ea typeface="+mj-ea"/>
                <a:cs typeface="+mj-cs"/>
              </a:rPr>
              <a:t>Thank You</a:t>
            </a:r>
            <a:endParaRPr lang="en-US" sz="44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2" name="Picture 1"/>
          <p:cNvPicPr>
            <a:picLocks noChangeAspect="1"/>
          </p:cNvPicPr>
          <p:nvPr/>
        </p:nvPicPr>
        <p:blipFill>
          <a:blip r:embed="rId5"/>
          <a:stretch>
            <a:fillRect/>
          </a:stretch>
        </p:blipFill>
        <p:spPr>
          <a:xfrm>
            <a:off x="0" y="14496"/>
            <a:ext cx="4462659" cy="6444031"/>
          </a:xfrm>
          <a:prstGeom prst="rect">
            <a:avLst/>
          </a:prstGeom>
        </p:spPr>
      </p:pic>
    </p:spTree>
    <p:extLst>
      <p:ext uri="{BB962C8B-B14F-4D97-AF65-F5344CB8AC3E}">
        <p14:creationId xmlns:p14="http://schemas.microsoft.com/office/powerpoint/2010/main" val="4062725773"/>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54A4"/>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065" y="3281412"/>
            <a:ext cx="1611928" cy="2978923"/>
          </a:xfrm>
          <a:prstGeom prst="rect">
            <a:avLst/>
          </a:prstGeom>
          <a:ln w="28575">
            <a:noFill/>
          </a:ln>
        </p:spPr>
      </p:pic>
      <p:sp>
        <p:nvSpPr>
          <p:cNvPr id="34" name="TextBox 33"/>
          <p:cNvSpPr txBox="1"/>
          <p:nvPr/>
        </p:nvSpPr>
        <p:spPr>
          <a:xfrm>
            <a:off x="335625" y="6344225"/>
            <a:ext cx="6604146" cy="253916"/>
          </a:xfrm>
          <a:prstGeom prst="rect">
            <a:avLst/>
          </a:prstGeom>
          <a:noFill/>
        </p:spPr>
        <p:txBody>
          <a:bodyPr wrap="square" rtlCol="0">
            <a:spAutoFit/>
          </a:bodyPr>
          <a:lstStyle/>
          <a:p>
            <a:r>
              <a:rPr lang="en-US" sz="1050" i="1" dirty="0">
                <a:solidFill>
                  <a:schemeClr val="bg1"/>
                </a:solidFill>
                <a:latin typeface="Century Schoolbook" panose="02040604050505020304" pitchFamily="18" charset="0"/>
              </a:rPr>
              <a:t>“Indiana children will live in safe, healthy and supportive families and communities.”</a:t>
            </a:r>
            <a:endParaRPr lang="en-US" sz="1050" dirty="0">
              <a:solidFill>
                <a:schemeClr val="bg1"/>
              </a:solidFill>
              <a:latin typeface="Century Schoolbook" panose="02040604050505020304" pitchFamily="18" charset="0"/>
            </a:endParaRPr>
          </a:p>
        </p:txBody>
      </p:sp>
      <p:sp>
        <p:nvSpPr>
          <p:cNvPr id="7" name="Freeform 6"/>
          <p:cNvSpPr/>
          <p:nvPr/>
        </p:nvSpPr>
        <p:spPr>
          <a:xfrm flipH="1">
            <a:off x="3456360" y="-87873"/>
            <a:ext cx="8739598" cy="6966345"/>
          </a:xfrm>
          <a:custGeom>
            <a:avLst/>
            <a:gdLst>
              <a:gd name="connsiteX0" fmla="*/ 0 w 9376012"/>
              <a:gd name="connsiteY0" fmla="*/ 0 h 6905768"/>
              <a:gd name="connsiteX1" fmla="*/ 0 w 9376012"/>
              <a:gd name="connsiteY1" fmla="*/ 6905768 h 6905768"/>
              <a:gd name="connsiteX2" fmla="*/ 5786651 w 9376012"/>
              <a:gd name="connsiteY2" fmla="*/ 6905768 h 6905768"/>
              <a:gd name="connsiteX3" fmla="*/ 9376012 w 9376012"/>
              <a:gd name="connsiteY3" fmla="*/ 0 h 6905768"/>
              <a:gd name="connsiteX4" fmla="*/ 27296 w 9376012"/>
              <a:gd name="connsiteY4" fmla="*/ 0 h 6905768"/>
              <a:gd name="connsiteX5" fmla="*/ 0 w 9376012"/>
              <a:gd name="connsiteY5" fmla="*/ 0 h 69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6012" h="6905768">
                <a:moveTo>
                  <a:pt x="0" y="0"/>
                </a:moveTo>
                <a:lnTo>
                  <a:pt x="0" y="6905768"/>
                </a:lnTo>
                <a:lnTo>
                  <a:pt x="5786651" y="6905768"/>
                </a:lnTo>
                <a:lnTo>
                  <a:pt x="9376012" y="0"/>
                </a:lnTo>
                <a:lnTo>
                  <a:pt x="27296" y="0"/>
                </a:lnTo>
                <a:lnTo>
                  <a:pt x="0" y="0"/>
                </a:lnTo>
                <a:close/>
              </a:path>
            </a:pathLst>
          </a:custGeom>
          <a:blipFill dpi="0" rotWithShape="1">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l="-55502" t="-36737" r="-9451" b="-8499"/>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flipH="1">
            <a:off x="4741998" y="-54591"/>
            <a:ext cx="7450002" cy="6960358"/>
          </a:xfrm>
          <a:custGeom>
            <a:avLst/>
            <a:gdLst>
              <a:gd name="connsiteX0" fmla="*/ 0 w 7601803"/>
              <a:gd name="connsiteY0" fmla="*/ 0 h 6960358"/>
              <a:gd name="connsiteX1" fmla="*/ 0 w 7601803"/>
              <a:gd name="connsiteY1" fmla="*/ 6960358 h 6960358"/>
              <a:gd name="connsiteX2" fmla="*/ 4107976 w 7601803"/>
              <a:gd name="connsiteY2" fmla="*/ 6960358 h 6960358"/>
              <a:gd name="connsiteX3" fmla="*/ 7601803 w 7601803"/>
              <a:gd name="connsiteY3" fmla="*/ 0 h 6960358"/>
              <a:gd name="connsiteX4" fmla="*/ 0 w 7601803"/>
              <a:gd name="connsiteY4" fmla="*/ 0 h 6960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1803" h="6960358">
                <a:moveTo>
                  <a:pt x="0" y="0"/>
                </a:moveTo>
                <a:lnTo>
                  <a:pt x="0" y="6960358"/>
                </a:lnTo>
                <a:lnTo>
                  <a:pt x="4107976" y="6960358"/>
                </a:lnTo>
                <a:lnTo>
                  <a:pt x="7601803" y="0"/>
                </a:lnTo>
                <a:lnTo>
                  <a:pt x="0" y="0"/>
                </a:lnTo>
                <a:close/>
              </a:path>
            </a:pathLst>
          </a:custGeom>
          <a:blipFill dpi="0"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l="-5137" t="-22033" r="-7325" b="-38719"/>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flipH="1">
            <a:off x="6096000" y="-80211"/>
            <a:ext cx="6096000" cy="6978316"/>
          </a:xfrm>
          <a:custGeom>
            <a:avLst/>
            <a:gdLst>
              <a:gd name="connsiteX0" fmla="*/ 0 w 6096000"/>
              <a:gd name="connsiteY0" fmla="*/ 0 h 6978316"/>
              <a:gd name="connsiteX1" fmla="*/ 0 w 6096000"/>
              <a:gd name="connsiteY1" fmla="*/ 6978316 h 6978316"/>
              <a:gd name="connsiteX2" fmla="*/ 2646947 w 6096000"/>
              <a:gd name="connsiteY2" fmla="*/ 6978316 h 6978316"/>
              <a:gd name="connsiteX3" fmla="*/ 6096000 w 6096000"/>
              <a:gd name="connsiteY3" fmla="*/ 16043 h 6978316"/>
              <a:gd name="connsiteX4" fmla="*/ 0 w 6096000"/>
              <a:gd name="connsiteY4" fmla="*/ 0 h 6978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978316">
                <a:moveTo>
                  <a:pt x="0" y="0"/>
                </a:moveTo>
                <a:lnTo>
                  <a:pt x="0" y="6978316"/>
                </a:lnTo>
                <a:lnTo>
                  <a:pt x="2646947" y="6978316"/>
                </a:lnTo>
                <a:lnTo>
                  <a:pt x="6096000" y="16043"/>
                </a:lnTo>
                <a:lnTo>
                  <a:pt x="0" y="0"/>
                </a:lnTo>
                <a:close/>
              </a:path>
            </a:pathLst>
          </a:custGeom>
          <a:blipFill dpi="0"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l="-44736" r="-21053"/>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92953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25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1+#ppt_w/2"/>
                                          </p:val>
                                        </p:tav>
                                        <p:tav tm="100000">
                                          <p:val>
                                            <p:strVal val="#ppt_x"/>
                                          </p:val>
                                        </p:tav>
                                      </p:tavLst>
                                    </p:anim>
                                    <p:anim calcmode="lin" valueType="num">
                                      <p:cBhvr additive="base">
                                        <p:cTn id="13" dur="10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2250"/>
                            </p:stCondLst>
                            <p:childTnLst>
                              <p:par>
                                <p:cTn id="15" presetID="2" presetClass="entr" presetSubtype="2" fill="hold" grpId="0" nodeType="afterEffect">
                                  <p:stCondLst>
                                    <p:cond delay="25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1+#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par>
                                <p:cTn id="19" presetID="10" presetClass="entr" presetSubtype="0" fill="hold" nodeType="withEffect">
                                  <p:stCondLst>
                                    <p:cond delay="25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7" grpId="0" animBg="1"/>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3" name="TextBox 12"/>
          <p:cNvSpPr txBox="1"/>
          <p:nvPr/>
        </p:nvSpPr>
        <p:spPr>
          <a:xfrm>
            <a:off x="4817659" y="323436"/>
            <a:ext cx="7151428" cy="707886"/>
          </a:xfrm>
          <a:prstGeom prst="rect">
            <a:avLst/>
          </a:prstGeom>
          <a:noFill/>
        </p:spPr>
        <p:txBody>
          <a:bodyPr wrap="square" rtlCol="0">
            <a:spAutoFit/>
          </a:bodyPr>
          <a:lstStyle/>
          <a:p>
            <a:r>
              <a:rPr lang="en-US" sz="4000" spc="225" dirty="0">
                <a:solidFill>
                  <a:schemeClr val="tx1">
                    <a:lumMod val="75000"/>
                    <a:lumOff val="25000"/>
                  </a:schemeClr>
                </a:solidFill>
                <a:ea typeface="Gungsuh" panose="02030600000101010101" pitchFamily="18" charset="-127"/>
                <a:cs typeface="DilleniaUPC" panose="02020603050405020304" pitchFamily="18" charset="-34"/>
              </a:rPr>
              <a:t>Agenda</a:t>
            </a:r>
          </a:p>
        </p:txBody>
      </p:sp>
      <p:sp>
        <p:nvSpPr>
          <p:cNvPr id="6" name="Content Placeholder 5"/>
          <p:cNvSpPr>
            <a:spLocks noGrp="1"/>
          </p:cNvSpPr>
          <p:nvPr>
            <p:ph sz="half" idx="1"/>
          </p:nvPr>
        </p:nvSpPr>
        <p:spPr>
          <a:xfrm>
            <a:off x="4571999" y="1135942"/>
            <a:ext cx="6514216" cy="5722058"/>
          </a:xfrm>
        </p:spPr>
        <p:txBody>
          <a:bodyPr numCol="2">
            <a:noAutofit/>
          </a:bodyPr>
          <a:lstStyle/>
          <a:p>
            <a:pPr fontAlgn="ctr"/>
            <a:r>
              <a:rPr lang="en-US" sz="2200" dirty="0"/>
              <a:t>General Information</a:t>
            </a:r>
          </a:p>
          <a:p>
            <a:pPr fontAlgn="ctr"/>
            <a:r>
              <a:rPr lang="en-US" sz="2200" dirty="0"/>
              <a:t>Purpose of Presentation</a:t>
            </a:r>
          </a:p>
          <a:p>
            <a:pPr fontAlgn="ctr"/>
            <a:r>
              <a:rPr lang="en-US" sz="2200" dirty="0"/>
              <a:t>Purpose of the RFP</a:t>
            </a:r>
          </a:p>
          <a:p>
            <a:pPr fontAlgn="ctr"/>
            <a:r>
              <a:rPr lang="en-US" sz="2200" dirty="0"/>
              <a:t>Summary Scope of Work</a:t>
            </a:r>
          </a:p>
          <a:p>
            <a:pPr fontAlgn="ctr"/>
            <a:r>
              <a:rPr lang="en-US" sz="2200" dirty="0"/>
              <a:t>Key Dates</a:t>
            </a:r>
          </a:p>
          <a:p>
            <a:pPr fontAlgn="ctr"/>
            <a:r>
              <a:rPr lang="en-US" sz="2200" dirty="0"/>
              <a:t>Term of the Contract</a:t>
            </a:r>
          </a:p>
          <a:p>
            <a:pPr fontAlgn="ctr"/>
            <a:r>
              <a:rPr lang="en-US" sz="2200" dirty="0"/>
              <a:t>Transmittal Letter</a:t>
            </a:r>
          </a:p>
          <a:p>
            <a:pPr fontAlgn="ctr"/>
            <a:r>
              <a:rPr lang="en-US" sz="2200" dirty="0"/>
              <a:t>Social Services Block Grant Funding</a:t>
            </a:r>
          </a:p>
          <a:p>
            <a:pPr fontAlgn="ctr"/>
            <a:r>
              <a:rPr lang="en-US" sz="2200" dirty="0"/>
              <a:t>Provider Narrative</a:t>
            </a:r>
          </a:p>
          <a:p>
            <a:pPr fontAlgn="ctr"/>
            <a:r>
              <a:rPr lang="en-US" sz="2200" dirty="0"/>
              <a:t>Service Narrative</a:t>
            </a:r>
          </a:p>
          <a:p>
            <a:pPr fontAlgn="ctr"/>
            <a:endParaRPr lang="en-US" sz="2200" dirty="0"/>
          </a:p>
          <a:p>
            <a:pPr fontAlgn="ctr"/>
            <a:endParaRPr lang="en-US" sz="2200" dirty="0"/>
          </a:p>
          <a:p>
            <a:pPr fontAlgn="ctr"/>
            <a:r>
              <a:rPr lang="en-US" sz="2200" dirty="0"/>
              <a:t>Children's Justice Act Start-Up Funding</a:t>
            </a:r>
            <a:endParaRPr lang="en-US" sz="2200" dirty="0">
              <a:solidFill>
                <a:prstClr val="black"/>
              </a:solidFill>
              <a:cs typeface="Arial" panose="020B0604020202020204" pitchFamily="34" charset="0"/>
            </a:endParaRPr>
          </a:p>
          <a:p>
            <a:pPr fontAlgn="ctr"/>
            <a:r>
              <a:rPr lang="en-US" sz="2200" dirty="0"/>
              <a:t>CJA Funding Eligibility</a:t>
            </a:r>
          </a:p>
          <a:p>
            <a:pPr fontAlgn="ctr"/>
            <a:r>
              <a:rPr lang="en-US" sz="2200" dirty="0"/>
              <a:t>CJA Service Narrative</a:t>
            </a:r>
          </a:p>
          <a:p>
            <a:pPr fontAlgn="ctr"/>
            <a:r>
              <a:rPr lang="en-US" sz="2200" dirty="0"/>
              <a:t>Cost Determination</a:t>
            </a:r>
          </a:p>
          <a:p>
            <a:pPr fontAlgn="ctr"/>
            <a:r>
              <a:rPr lang="en-US" sz="2200" dirty="0"/>
              <a:t>Proposal Preparation</a:t>
            </a:r>
          </a:p>
          <a:p>
            <a:pPr fontAlgn="ctr"/>
            <a:r>
              <a:rPr lang="en-US" sz="2200" dirty="0"/>
              <a:t>SSBG Evaluation Criteria</a:t>
            </a:r>
          </a:p>
          <a:p>
            <a:pPr fontAlgn="ctr"/>
            <a:r>
              <a:rPr lang="en-US" sz="2200" dirty="0"/>
              <a:t>CJA Evaluation Criteria</a:t>
            </a:r>
          </a:p>
          <a:p>
            <a:pPr fontAlgn="ctr"/>
            <a:r>
              <a:rPr lang="en-US" sz="2200" dirty="0"/>
              <a:t>Question/Inquiry Process</a:t>
            </a:r>
          </a:p>
          <a:p>
            <a:pPr fontAlgn="ctr"/>
            <a:r>
              <a:rPr lang="en-US" sz="2200" dirty="0"/>
              <a:t>IDOA Procurement Information</a:t>
            </a:r>
          </a:p>
          <a:p>
            <a:pPr fontAlgn="ctr"/>
            <a:r>
              <a:rPr lang="en-US" sz="2200" dirty="0"/>
              <a:t>Thank You</a:t>
            </a:r>
          </a:p>
        </p:txBody>
      </p:sp>
      <p:pic>
        <p:nvPicPr>
          <p:cNvPr id="8" name="Picture 7"/>
          <p:cNvPicPr>
            <a:picLocks noChangeAspect="1"/>
          </p:cNvPicPr>
          <p:nvPr/>
        </p:nvPicPr>
        <p:blipFill>
          <a:blip r:embed="rId4"/>
          <a:stretch>
            <a:fillRect/>
          </a:stretch>
        </p:blipFill>
        <p:spPr>
          <a:xfrm>
            <a:off x="0" y="-14138"/>
            <a:ext cx="4450466" cy="6425741"/>
          </a:xfrm>
          <a:prstGeom prst="rect">
            <a:avLst/>
          </a:prstGeom>
        </p:spPr>
      </p:pic>
    </p:spTree>
    <p:extLst>
      <p:ext uri="{BB962C8B-B14F-4D97-AF65-F5344CB8AC3E}">
        <p14:creationId xmlns:p14="http://schemas.microsoft.com/office/powerpoint/2010/main" val="189781212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931508" y="1064950"/>
            <a:ext cx="6045725" cy="5189113"/>
          </a:xfrm>
          <a:prstGeom prst="rect">
            <a:avLst/>
          </a:prstGeom>
          <a:noFill/>
        </p:spPr>
        <p:txBody>
          <a:bodyPr wrap="square" rtlCol="0">
            <a:spAutoFit/>
          </a:bodyPr>
          <a:lstStyle/>
          <a:p>
            <a:pPr marL="342900" lvl="0" indent="-342900" eaLnBrk="0" fontAlgn="base" hangingPunct="0">
              <a:spcBef>
                <a:spcPct val="20000"/>
              </a:spcBef>
              <a:spcAft>
                <a:spcPct val="0"/>
              </a:spcAft>
              <a:buFont typeface="Arial" charset="0"/>
              <a:buChar char="•"/>
            </a:pPr>
            <a:r>
              <a:rPr lang="en-US" sz="2400" dirty="0">
                <a:solidFill>
                  <a:prstClr val="black"/>
                </a:solidFill>
                <a:cs typeface="Arial" panose="020B0604020202020204" pitchFamily="34" charset="0"/>
              </a:rPr>
              <a:t>A pre-proposal conference will not be held in person. Instead, this pre-proposal presentation has ben posted to the DCS website.</a:t>
            </a:r>
          </a:p>
          <a:p>
            <a:pPr marL="742950" lvl="1" indent="-285750" eaLnBrk="0" fontAlgn="base" hangingPunct="0">
              <a:spcBef>
                <a:spcPct val="20000"/>
              </a:spcBef>
              <a:spcAft>
                <a:spcPct val="0"/>
              </a:spcAft>
              <a:buFont typeface="Arial" charset="0"/>
              <a:buChar char="–"/>
            </a:pPr>
            <a:r>
              <a:rPr lang="en-US" sz="2400" dirty="0">
                <a:solidFill>
                  <a:prstClr val="black"/>
                </a:solidFill>
                <a:cs typeface="Arial" panose="020B0604020202020204" pitchFamily="34" charset="0"/>
                <a:hlinkClick r:id="rId4"/>
              </a:rPr>
              <a:t>https://www.in.gov/dcs/3151.htm</a:t>
            </a:r>
            <a:endParaRPr lang="en-US" sz="2400" dirty="0">
              <a:solidFill>
                <a:prstClr val="black"/>
              </a:solidFill>
              <a:cs typeface="Arial" panose="020B0604020202020204" pitchFamily="34" charset="0"/>
            </a:endParaRPr>
          </a:p>
          <a:p>
            <a:pPr lvl="0" eaLnBrk="0" fontAlgn="base" hangingPunct="0">
              <a:spcBef>
                <a:spcPct val="20000"/>
              </a:spcBef>
              <a:spcAft>
                <a:spcPct val="0"/>
              </a:spcAft>
            </a:pPr>
            <a:endParaRPr lang="en-US" sz="2400" dirty="0">
              <a:solidFill>
                <a:prstClr val="black"/>
              </a:solidFill>
              <a:cs typeface="Arial" panose="020B0604020202020204" pitchFamily="34" charset="0"/>
            </a:endParaRPr>
          </a:p>
          <a:p>
            <a:pPr marL="342900" lvl="0" indent="-342900" eaLnBrk="0" fontAlgn="base" hangingPunct="0">
              <a:spcBef>
                <a:spcPct val="20000"/>
              </a:spcBef>
              <a:spcAft>
                <a:spcPct val="0"/>
              </a:spcAft>
              <a:buFont typeface="Arial" charset="0"/>
              <a:buChar char="•"/>
            </a:pPr>
            <a:r>
              <a:rPr lang="en-US" sz="2400" dirty="0">
                <a:solidFill>
                  <a:prstClr val="black"/>
                </a:solidFill>
                <a:cs typeface="Arial" panose="020B0604020202020204" pitchFamily="34" charset="0"/>
              </a:rPr>
              <a:t>Questions</a:t>
            </a:r>
          </a:p>
          <a:p>
            <a:pPr marL="742950" lvl="1" indent="-285750" eaLnBrk="0" fontAlgn="base" hangingPunct="0">
              <a:spcBef>
                <a:spcPct val="20000"/>
              </a:spcBef>
              <a:spcAft>
                <a:spcPct val="0"/>
              </a:spcAft>
              <a:buFont typeface="Arial" charset="0"/>
              <a:buChar char="–"/>
            </a:pPr>
            <a:r>
              <a:rPr lang="en-US" sz="2400" dirty="0">
                <a:solidFill>
                  <a:prstClr val="black"/>
                </a:solidFill>
                <a:cs typeface="Arial" panose="020B0604020202020204" pitchFamily="34" charset="0"/>
              </a:rPr>
              <a:t>Potential respondents are encouraged to read the pre-proposal presentation and submit questions through the Question/Inquiry Process outlined in RFP Section 1.7 and later this in this document.</a:t>
            </a:r>
            <a:endParaRPr lang="en-US" sz="2400" dirty="0">
              <a:solidFill>
                <a:srgbClr val="FF0000"/>
              </a:solidFill>
              <a:cs typeface="Arial" panose="020B0604020202020204" pitchFamily="34" charset="0"/>
            </a:endParaRPr>
          </a:p>
        </p:txBody>
      </p:sp>
      <p:sp>
        <p:nvSpPr>
          <p:cNvPr id="13" name="TextBox 12"/>
          <p:cNvSpPr txBox="1"/>
          <p:nvPr/>
        </p:nvSpPr>
        <p:spPr>
          <a:xfrm>
            <a:off x="4931508" y="338177"/>
            <a:ext cx="7260492" cy="707886"/>
          </a:xfrm>
          <a:prstGeom prst="rect">
            <a:avLst/>
          </a:prstGeom>
          <a:noFill/>
        </p:spPr>
        <p:txBody>
          <a:bodyPr wrap="square" rtlCol="0">
            <a:spAutoFit/>
          </a:bodyPr>
          <a:lstStyle/>
          <a:p>
            <a:r>
              <a:rPr lang="en-US" sz="4000" dirty="0"/>
              <a:t>General Information</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2" name="Picture 1"/>
          <p:cNvPicPr>
            <a:picLocks noChangeAspect="1"/>
          </p:cNvPicPr>
          <p:nvPr/>
        </p:nvPicPr>
        <p:blipFill>
          <a:blip r:embed="rId5"/>
          <a:stretch>
            <a:fillRect/>
          </a:stretch>
        </p:blipFill>
        <p:spPr>
          <a:xfrm>
            <a:off x="0" y="0"/>
            <a:ext cx="4450466" cy="6413548"/>
          </a:xfrm>
          <a:prstGeom prst="rect">
            <a:avLst/>
          </a:prstGeom>
        </p:spPr>
      </p:pic>
    </p:spTree>
    <p:extLst>
      <p:ext uri="{BB962C8B-B14F-4D97-AF65-F5344CB8AC3E}">
        <p14:creationId xmlns:p14="http://schemas.microsoft.com/office/powerpoint/2010/main" val="221470664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11357" t="6163" r="47299" b="10"/>
          <a:stretch/>
        </p:blipFill>
        <p:spPr>
          <a:xfrm>
            <a:off x="-1" y="-12031"/>
            <a:ext cx="4462272" cy="6436894"/>
          </a:xfrm>
          <a:prstGeom prst="rect">
            <a:avLst/>
          </a:prstGeom>
        </p:spPr>
      </p:pic>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655290" y="899077"/>
            <a:ext cx="6045725" cy="2529923"/>
          </a:xfrm>
          <a:prstGeom prst="rect">
            <a:avLst/>
          </a:prstGeom>
          <a:noFill/>
        </p:spPr>
        <p:txBody>
          <a:bodyPr wrap="square" rtlCol="0">
            <a:spAutoFit/>
          </a:bodyPr>
          <a:lstStyle/>
          <a:p>
            <a:pPr lvl="0" eaLnBrk="0" fontAlgn="base" hangingPunct="0">
              <a:spcBef>
                <a:spcPct val="20000"/>
              </a:spcBef>
              <a:spcAft>
                <a:spcPct val="0"/>
              </a:spcAft>
            </a:pPr>
            <a:endParaRPr lang="en-US" sz="2400" dirty="0">
              <a:solidFill>
                <a:prstClr val="black"/>
              </a:solidFill>
            </a:endParaRPr>
          </a:p>
          <a:p>
            <a:pPr marL="342900" lvl="0" indent="-342900" eaLnBrk="0" fontAlgn="base" hangingPunct="0">
              <a:spcBef>
                <a:spcPct val="20000"/>
              </a:spcBef>
              <a:spcAft>
                <a:spcPct val="0"/>
              </a:spcAft>
              <a:buFont typeface="Arial" charset="0"/>
              <a:buChar char="•"/>
            </a:pPr>
            <a:r>
              <a:rPr lang="en-US" sz="2400" dirty="0">
                <a:solidFill>
                  <a:prstClr val="black"/>
                </a:solidFill>
              </a:rPr>
              <a:t>Provide an overview of what is required for these services.</a:t>
            </a:r>
          </a:p>
          <a:p>
            <a:pPr lvl="0" eaLnBrk="0" fontAlgn="base" hangingPunct="0">
              <a:spcBef>
                <a:spcPct val="20000"/>
              </a:spcBef>
              <a:spcAft>
                <a:spcPct val="0"/>
              </a:spcAft>
            </a:pPr>
            <a:endParaRPr lang="en-US" sz="2400" dirty="0">
              <a:solidFill>
                <a:prstClr val="black"/>
              </a:solidFill>
            </a:endParaRPr>
          </a:p>
          <a:p>
            <a:pPr marL="342900" lvl="0" indent="-342900" eaLnBrk="0" fontAlgn="base" hangingPunct="0">
              <a:spcBef>
                <a:spcPct val="20000"/>
              </a:spcBef>
              <a:spcAft>
                <a:spcPct val="0"/>
              </a:spcAft>
              <a:buFont typeface="Arial" charset="0"/>
              <a:buChar char="•"/>
            </a:pPr>
            <a:r>
              <a:rPr lang="en-US" sz="2400" dirty="0">
                <a:solidFill>
                  <a:prstClr val="black"/>
                </a:solidFill>
              </a:rPr>
              <a:t>Provide an overview of the RFP and response requirements.</a:t>
            </a:r>
          </a:p>
        </p:txBody>
      </p:sp>
      <p:sp>
        <p:nvSpPr>
          <p:cNvPr id="13" name="TextBox 12"/>
          <p:cNvSpPr txBox="1"/>
          <p:nvPr/>
        </p:nvSpPr>
        <p:spPr>
          <a:xfrm>
            <a:off x="4751380" y="332880"/>
            <a:ext cx="7729729" cy="707886"/>
          </a:xfrm>
          <a:prstGeom prst="rect">
            <a:avLst/>
          </a:prstGeom>
          <a:noFill/>
        </p:spPr>
        <p:txBody>
          <a:bodyPr wrap="square" rtlCol="0">
            <a:spAutoFit/>
          </a:bodyPr>
          <a:lstStyle/>
          <a:p>
            <a:r>
              <a:rPr lang="en-US" sz="4000" dirty="0">
                <a:solidFill>
                  <a:prstClr val="black"/>
                </a:solidFill>
                <a:ea typeface="+mj-ea"/>
                <a:cs typeface="+mj-cs"/>
              </a:rPr>
              <a:t>Purpose of Presentation</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spTree>
    <p:extLst>
      <p:ext uri="{BB962C8B-B14F-4D97-AF65-F5344CB8AC3E}">
        <p14:creationId xmlns:p14="http://schemas.microsoft.com/office/powerpoint/2010/main" val="13502184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709568" y="1210095"/>
            <a:ext cx="6115502" cy="6167842"/>
          </a:xfrm>
          <a:prstGeom prst="rect">
            <a:avLst/>
          </a:prstGeom>
          <a:noFill/>
        </p:spPr>
        <p:txBody>
          <a:bodyPr wrap="square" rtlCol="0">
            <a:spAutoFit/>
          </a:bodyPr>
          <a:lstStyle/>
          <a:p>
            <a:pPr marL="234950" lvl="0" indent="-234950" eaLnBrk="0" fontAlgn="base" hangingPunct="0">
              <a:spcBef>
                <a:spcPct val="20000"/>
              </a:spcBef>
              <a:spcAft>
                <a:spcPct val="0"/>
              </a:spcAft>
              <a:buFont typeface="Arial" charset="0"/>
              <a:buChar char="•"/>
            </a:pPr>
            <a:r>
              <a:rPr lang="en-US" dirty="0"/>
              <a:t>The purpose of this RFP is to select multiple providers that can satisfy DCS’s need for the provision of CAC services in the 18 DCS Regions, covering the State’s 92 counties, and the corresponding local offices in the State through Social Services Block Grant (SSBG) funding.</a:t>
            </a:r>
          </a:p>
          <a:p>
            <a:pPr marL="234950" lvl="0" indent="-234950" eaLnBrk="0" fontAlgn="base" hangingPunct="0">
              <a:spcBef>
                <a:spcPct val="20000"/>
              </a:spcBef>
              <a:spcAft>
                <a:spcPct val="0"/>
              </a:spcAft>
              <a:buFont typeface="Arial" charset="0"/>
              <a:buChar char="•"/>
            </a:pPr>
            <a:endParaRPr lang="en-US" dirty="0"/>
          </a:p>
          <a:p>
            <a:pPr marL="234950" lvl="0" indent="-234950" eaLnBrk="0" fontAlgn="base" hangingPunct="0">
              <a:spcBef>
                <a:spcPct val="20000"/>
              </a:spcBef>
              <a:spcAft>
                <a:spcPct val="0"/>
              </a:spcAft>
              <a:buFont typeface="Arial" charset="0"/>
              <a:buChar char="•"/>
            </a:pPr>
            <a:r>
              <a:rPr lang="en-US" dirty="0"/>
              <a:t>Additionally, this RFP also seeks to identify select providers who plan to expand the CAC network through the addition of new CAC locations and require start-up funds for this purpose. Start-up funding for new CAC locations is limited and will be provided by the Children’s Justice Act (CJA). </a:t>
            </a:r>
          </a:p>
          <a:p>
            <a:pPr marL="234950" lvl="0" indent="-234950" eaLnBrk="0" fontAlgn="base" hangingPunct="0">
              <a:spcBef>
                <a:spcPct val="20000"/>
              </a:spcBef>
              <a:spcAft>
                <a:spcPct val="0"/>
              </a:spcAft>
              <a:buFont typeface="Arial" charset="0"/>
              <a:buChar char="•"/>
            </a:pPr>
            <a:endParaRPr lang="en-US" sz="2000" dirty="0">
              <a:solidFill>
                <a:prstClr val="black"/>
              </a:solidFill>
              <a:cs typeface="Arial" panose="020B0604020202020204" pitchFamily="34" charset="0"/>
            </a:endParaRPr>
          </a:p>
          <a:p>
            <a:pPr marL="234950" lvl="0" indent="-234950" eaLnBrk="0" fontAlgn="base" hangingPunct="0">
              <a:spcBef>
                <a:spcPct val="20000"/>
              </a:spcBef>
              <a:spcAft>
                <a:spcPct val="0"/>
              </a:spcAft>
              <a:buFont typeface="Arial" charset="0"/>
              <a:buChar char="•"/>
            </a:pPr>
            <a:r>
              <a:rPr lang="en-US" dirty="0"/>
              <a:t>Only Respondents who are selected to provide CAC services through the SSBG funding described above will be eligible for the CJA start-up funds. The CJA funding portion of the RFP is optional and further described in RFP Section 2.5 Children’s Justice Act Start-Up Funding. </a:t>
            </a:r>
            <a:endParaRPr lang="en-US" sz="2000" dirty="0">
              <a:solidFill>
                <a:prstClr val="black"/>
              </a:solidFill>
              <a:cs typeface="Arial" panose="020B0604020202020204" pitchFamily="34" charset="0"/>
            </a:endParaRPr>
          </a:p>
          <a:p>
            <a:pPr marL="234950" lvl="0" indent="-234950" eaLnBrk="0" fontAlgn="base" hangingPunct="0">
              <a:spcBef>
                <a:spcPct val="20000"/>
              </a:spcBef>
              <a:spcAft>
                <a:spcPct val="0"/>
              </a:spcAft>
              <a:buFont typeface="Arial" charset="0"/>
              <a:buChar char="•"/>
            </a:pPr>
            <a:endParaRPr lang="en-US" sz="2000" dirty="0">
              <a:solidFill>
                <a:prstClr val="black"/>
              </a:solidFill>
              <a:cs typeface="Arial" panose="020B0604020202020204" pitchFamily="34" charset="0"/>
            </a:endParaRPr>
          </a:p>
          <a:p>
            <a:pPr marL="234950" lvl="0" indent="-234950" eaLnBrk="0" fontAlgn="base" hangingPunct="0">
              <a:spcBef>
                <a:spcPct val="20000"/>
              </a:spcBef>
              <a:spcAft>
                <a:spcPct val="0"/>
              </a:spcAft>
              <a:buFont typeface="Arial" charset="0"/>
              <a:buChar char="•"/>
            </a:pPr>
            <a:endParaRPr lang="en-US" sz="2000" dirty="0">
              <a:solidFill>
                <a:prstClr val="black"/>
              </a:solidFill>
              <a:cs typeface="Arial" panose="020B0604020202020204" pitchFamily="34" charset="0"/>
            </a:endParaRPr>
          </a:p>
          <a:p>
            <a:pPr lvl="0" eaLnBrk="0" fontAlgn="base" hangingPunct="0">
              <a:spcBef>
                <a:spcPct val="20000"/>
              </a:spcBef>
              <a:spcAft>
                <a:spcPct val="0"/>
              </a:spcAft>
            </a:pPr>
            <a:r>
              <a:rPr lang="en-US" sz="2000" dirty="0">
                <a:solidFill>
                  <a:prstClr val="black"/>
                </a:solidFill>
                <a:cs typeface="Arial" panose="020B0604020202020204" pitchFamily="34" charset="0"/>
              </a:rPr>
              <a:t> </a:t>
            </a:r>
          </a:p>
        </p:txBody>
      </p:sp>
      <p:sp>
        <p:nvSpPr>
          <p:cNvPr id="13" name="TextBox 12"/>
          <p:cNvSpPr txBox="1"/>
          <p:nvPr/>
        </p:nvSpPr>
        <p:spPr>
          <a:xfrm>
            <a:off x="4709568" y="306174"/>
            <a:ext cx="6376647" cy="707886"/>
          </a:xfrm>
          <a:prstGeom prst="rect">
            <a:avLst/>
          </a:prstGeom>
          <a:noFill/>
        </p:spPr>
        <p:txBody>
          <a:bodyPr wrap="square" rtlCol="0">
            <a:spAutoFit/>
          </a:bodyPr>
          <a:lstStyle/>
          <a:p>
            <a:r>
              <a:rPr lang="en-US" sz="4000" dirty="0">
                <a:solidFill>
                  <a:prstClr val="black"/>
                </a:solidFill>
                <a:ea typeface="+mj-ea"/>
                <a:cs typeface="+mj-cs"/>
              </a:rPr>
              <a:t>Purpose of the RFP</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10" name="Picture 9"/>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39463" r="5500"/>
          <a:stretch/>
        </p:blipFill>
        <p:spPr>
          <a:xfrm>
            <a:off x="0" y="-1300"/>
            <a:ext cx="4463409" cy="6412904"/>
          </a:xfrm>
          <a:prstGeom prst="rect">
            <a:avLst/>
          </a:prstGeom>
        </p:spPr>
      </p:pic>
    </p:spTree>
    <p:extLst>
      <p:ext uri="{BB962C8B-B14F-4D97-AF65-F5344CB8AC3E}">
        <p14:creationId xmlns:p14="http://schemas.microsoft.com/office/powerpoint/2010/main" val="238760527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638589" y="797898"/>
            <a:ext cx="6376647" cy="4505849"/>
          </a:xfrm>
          <a:prstGeom prst="rect">
            <a:avLst/>
          </a:prstGeom>
          <a:noFill/>
        </p:spPr>
        <p:txBody>
          <a:bodyPr wrap="square" rtlCol="0">
            <a:spAutoFit/>
          </a:bodyPr>
          <a:lstStyle/>
          <a:p>
            <a:pPr marL="234950" lvl="0" indent="-234950" eaLnBrk="0" fontAlgn="base" hangingPunct="0">
              <a:spcBef>
                <a:spcPct val="20000"/>
              </a:spcBef>
              <a:spcAft>
                <a:spcPct val="0"/>
              </a:spcAft>
              <a:buFont typeface="Arial" charset="0"/>
              <a:buChar char="•"/>
            </a:pPr>
            <a:endParaRPr lang="en-US" sz="2400" dirty="0">
              <a:solidFill>
                <a:prstClr val="black"/>
              </a:solidFill>
              <a:cs typeface="Arial" panose="020B0604020202020204" pitchFamily="34" charset="0"/>
            </a:endParaRPr>
          </a:p>
          <a:p>
            <a:pPr marL="234950" indent="-234950" eaLnBrk="0" fontAlgn="base" hangingPunct="0">
              <a:spcBef>
                <a:spcPct val="20000"/>
              </a:spcBef>
              <a:spcAft>
                <a:spcPct val="0"/>
              </a:spcAft>
              <a:buFont typeface="Arial" charset="0"/>
              <a:buChar char="•"/>
            </a:pPr>
            <a:r>
              <a:rPr lang="en-US" dirty="0"/>
              <a:t>Child Advocacy Centers are neutral, safe, and child appropriate locations where multidisciplinary teams investigate disclosures of child sexual or severe physical abuse. The multidisciplinary team approach ensures that children are not subjected to numerous interviews and they begin in a child-friendly environment. Children who have disclosed abuse are interviewed by a forensic interviewer at such centers. </a:t>
            </a:r>
          </a:p>
          <a:p>
            <a:pPr eaLnBrk="0" fontAlgn="base" hangingPunct="0">
              <a:spcBef>
                <a:spcPct val="20000"/>
              </a:spcBef>
              <a:spcAft>
                <a:spcPct val="0"/>
              </a:spcAft>
            </a:pPr>
            <a:endParaRPr lang="en-US" dirty="0"/>
          </a:p>
          <a:p>
            <a:pPr marL="234950" indent="-234950" eaLnBrk="0" fontAlgn="base" hangingPunct="0">
              <a:spcBef>
                <a:spcPct val="20000"/>
              </a:spcBef>
              <a:spcAft>
                <a:spcPct val="0"/>
              </a:spcAft>
              <a:buFont typeface="Arial" charset="0"/>
              <a:buChar char="•"/>
            </a:pPr>
            <a:r>
              <a:rPr lang="en-US" dirty="0"/>
              <a:t>The intended impact of CAC services is to increase the prompt and successful resolution of court proceedings in child abuse and neglect cases while ensuring fairness to the accused and reducing additional trauma to victims, and to improve collaboration among CACs and DCS to better address challenges facing children and families of Indiana. </a:t>
            </a:r>
            <a:endParaRPr lang="en-US" sz="2400" dirty="0">
              <a:solidFill>
                <a:prstClr val="black"/>
              </a:solidFill>
              <a:cs typeface="Arial" panose="020B0604020202020204" pitchFamily="34" charset="0"/>
            </a:endParaRPr>
          </a:p>
        </p:txBody>
      </p:sp>
      <p:sp>
        <p:nvSpPr>
          <p:cNvPr id="13" name="TextBox 12"/>
          <p:cNvSpPr txBox="1"/>
          <p:nvPr/>
        </p:nvSpPr>
        <p:spPr>
          <a:xfrm>
            <a:off x="4613316" y="258048"/>
            <a:ext cx="7209716" cy="707886"/>
          </a:xfrm>
          <a:prstGeom prst="rect">
            <a:avLst/>
          </a:prstGeom>
          <a:noFill/>
        </p:spPr>
        <p:txBody>
          <a:bodyPr wrap="square" rtlCol="0">
            <a:spAutoFit/>
          </a:bodyPr>
          <a:lstStyle/>
          <a:p>
            <a:r>
              <a:rPr lang="en-US" sz="4000" dirty="0">
                <a:solidFill>
                  <a:prstClr val="black"/>
                </a:solidFill>
                <a:ea typeface="+mj-ea"/>
                <a:cs typeface="+mj-cs"/>
              </a:rPr>
              <a:t>Summary Scope of Work</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9" name="Picture 8">
            <a:extLst>
              <a:ext uri="{FF2B5EF4-FFF2-40B4-BE49-F238E27FC236}">
                <a16:creationId xmlns:a16="http://schemas.microsoft.com/office/drawing/2014/main" id="{AA665C85-0E18-4D12-84EB-F55016634B9C}"/>
              </a:ext>
            </a:extLst>
          </p:cNvPr>
          <p:cNvPicPr>
            <a:picLocks noChangeAspect="1"/>
          </p:cNvPicPr>
          <p:nvPr/>
        </p:nvPicPr>
        <p:blipFill>
          <a:blip r:embed="rId4"/>
          <a:stretch>
            <a:fillRect/>
          </a:stretch>
        </p:blipFill>
        <p:spPr>
          <a:xfrm>
            <a:off x="0" y="-14138"/>
            <a:ext cx="4450466" cy="6425741"/>
          </a:xfrm>
          <a:prstGeom prst="rect">
            <a:avLst/>
          </a:prstGeom>
        </p:spPr>
      </p:pic>
    </p:spTree>
    <p:extLst>
      <p:ext uri="{BB962C8B-B14F-4D97-AF65-F5344CB8AC3E}">
        <p14:creationId xmlns:p14="http://schemas.microsoft.com/office/powerpoint/2010/main" val="197841721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586488" y="1048479"/>
            <a:ext cx="6376647" cy="5062924"/>
          </a:xfrm>
          <a:prstGeom prst="rect">
            <a:avLst/>
          </a:prstGeom>
          <a:noFill/>
        </p:spPr>
        <p:txBody>
          <a:bodyPr wrap="square" rtlCol="0">
            <a:spAutoFit/>
          </a:bodyPr>
          <a:lstStyle/>
          <a:p>
            <a:pPr marL="285750" indent="-285750">
              <a:buFont typeface="Arial" panose="020B0604020202020204" pitchFamily="34" charset="0"/>
              <a:buChar char="•"/>
            </a:pPr>
            <a:r>
              <a:rPr lang="en-US" sz="1700" dirty="0"/>
              <a:t>Respondents selected to provide CAC services will be expected to provide forensic interviews in a manner that is consistent with the Principles of Child Welfare Services (Attachment F). These specifications include but are not limited to: length, quality and type of service, qualifications of staff, documentation requirements, as well as program reports and evaluation. </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a:t>Respondents selected will also be expected to increase the number of successfully resolved cases of child abuse and neglect that go to court by using best practice forensic interviewing of victims, decrease the impact of secondary trauma on victims by using best practice interviewing, and decrease the barrier of travel to a CAC location. </a:t>
            </a:r>
          </a:p>
          <a:p>
            <a:endParaRPr lang="en-US" sz="1700" dirty="0"/>
          </a:p>
          <a:p>
            <a:pPr marL="285750" indent="-285750">
              <a:buFont typeface="Arial" panose="020B0604020202020204" pitchFamily="34" charset="0"/>
              <a:buChar char="•"/>
            </a:pPr>
            <a:r>
              <a:rPr lang="en-US" sz="1700" dirty="0"/>
              <a:t>Eligible entities under this program must be a non-profit entity with 501(c)(3) status or a government entity such as a Prosecutor’s Office. A CAC Contractor with the Non Profit status may provide a stand-alone CAC, a CAC under an umbrella agency, or a CAC under a Prosecutor’s Office. </a:t>
            </a:r>
          </a:p>
        </p:txBody>
      </p:sp>
      <p:sp>
        <p:nvSpPr>
          <p:cNvPr id="13" name="TextBox 12"/>
          <p:cNvSpPr txBox="1"/>
          <p:nvPr/>
        </p:nvSpPr>
        <p:spPr>
          <a:xfrm>
            <a:off x="4586488" y="288622"/>
            <a:ext cx="6899659" cy="707886"/>
          </a:xfrm>
          <a:prstGeom prst="rect">
            <a:avLst/>
          </a:prstGeom>
          <a:noFill/>
        </p:spPr>
        <p:txBody>
          <a:bodyPr wrap="square" rtlCol="0">
            <a:spAutoFit/>
          </a:bodyPr>
          <a:lstStyle/>
          <a:p>
            <a:r>
              <a:rPr lang="en-US" sz="4000" dirty="0">
                <a:solidFill>
                  <a:prstClr val="black"/>
                </a:solidFill>
                <a:ea typeface="+mj-ea"/>
                <a:cs typeface="+mj-cs"/>
              </a:rPr>
              <a:t>Summary Scope of Work (cont.)</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9" name="Picture 8">
            <a:extLst>
              <a:ext uri="{FF2B5EF4-FFF2-40B4-BE49-F238E27FC236}">
                <a16:creationId xmlns:a16="http://schemas.microsoft.com/office/drawing/2014/main" id="{751106D3-8987-4073-84DB-1585AA20C72D}"/>
              </a:ext>
            </a:extLst>
          </p:cNvPr>
          <p:cNvPicPr>
            <a:picLocks noChangeAspect="1"/>
          </p:cNvPicPr>
          <p:nvPr/>
        </p:nvPicPr>
        <p:blipFill>
          <a:blip r:embed="rId4"/>
          <a:stretch>
            <a:fillRect/>
          </a:stretch>
        </p:blipFill>
        <p:spPr>
          <a:xfrm>
            <a:off x="0" y="-14138"/>
            <a:ext cx="4450466" cy="6425741"/>
          </a:xfrm>
          <a:prstGeom prst="rect">
            <a:avLst/>
          </a:prstGeom>
        </p:spPr>
      </p:pic>
    </p:spTree>
    <p:extLst>
      <p:ext uri="{BB962C8B-B14F-4D97-AF65-F5344CB8AC3E}">
        <p14:creationId xmlns:p14="http://schemas.microsoft.com/office/powerpoint/2010/main" val="233404499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flipV="1">
            <a:off x="5439509" y="1804146"/>
            <a:ext cx="58934" cy="1426031"/>
          </a:xfrm>
          <a:prstGeom prst="rect">
            <a:avLst/>
          </a:prstGeom>
          <a:noFill/>
        </p:spPr>
        <p:txBody>
          <a:bodyPr wrap="square" rtlCol="0">
            <a:spAutoFit/>
          </a:bodyPr>
          <a:lstStyle/>
          <a:p>
            <a:pPr marL="257175" indent="-257175">
              <a:lnSpc>
                <a:spcPts val="2600"/>
              </a:lnSpc>
              <a:buFont typeface="Arial" panose="020B0604020202020204" pitchFamily="34" charset="0"/>
              <a:buChar char="•"/>
            </a:pPr>
            <a:endParaRPr lang="en-US" spc="225" dirty="0">
              <a:solidFill>
                <a:schemeClr val="tx1">
                  <a:lumMod val="75000"/>
                  <a:lumOff val="25000"/>
                </a:schemeClr>
              </a:solidFill>
            </a:endParaRPr>
          </a:p>
          <a:p>
            <a:pPr marL="257175" indent="-257175">
              <a:lnSpc>
                <a:spcPts val="2600"/>
              </a:lnSpc>
              <a:buFont typeface="Arial" panose="020B0604020202020204" pitchFamily="34" charset="0"/>
              <a:buChar char="•"/>
            </a:pPr>
            <a:endParaRPr lang="en-US" spc="225" dirty="0">
              <a:solidFill>
                <a:schemeClr val="tx1">
                  <a:lumMod val="75000"/>
                  <a:lumOff val="25000"/>
                </a:schemeClr>
              </a:solidFill>
            </a:endParaRPr>
          </a:p>
          <a:p>
            <a:pPr marL="257175" indent="-257175">
              <a:lnSpc>
                <a:spcPts val="2600"/>
              </a:lnSpc>
              <a:buFont typeface="Arial" panose="020B0604020202020204" pitchFamily="34" charset="0"/>
              <a:buChar char="•"/>
            </a:pPr>
            <a:endParaRPr lang="en-US" spc="225" dirty="0">
              <a:solidFill>
                <a:schemeClr val="tx1">
                  <a:lumMod val="75000"/>
                  <a:lumOff val="25000"/>
                </a:schemeClr>
              </a:solidFill>
            </a:endParaRPr>
          </a:p>
          <a:p>
            <a:pPr algn="ctr">
              <a:lnSpc>
                <a:spcPts val="2600"/>
              </a:lnSpc>
            </a:pPr>
            <a:endParaRPr lang="en-US" sz="4000" spc="225" dirty="0">
              <a:solidFill>
                <a:schemeClr val="tx1">
                  <a:lumMod val="75000"/>
                  <a:lumOff val="25000"/>
                </a:schemeClr>
              </a:solidFill>
            </a:endParaRPr>
          </a:p>
        </p:txBody>
      </p:sp>
      <p:sp>
        <p:nvSpPr>
          <p:cNvPr id="13" name="TextBox 12"/>
          <p:cNvSpPr txBox="1"/>
          <p:nvPr/>
        </p:nvSpPr>
        <p:spPr>
          <a:xfrm>
            <a:off x="4554507" y="76651"/>
            <a:ext cx="6187254" cy="707886"/>
          </a:xfrm>
          <a:prstGeom prst="rect">
            <a:avLst/>
          </a:prstGeom>
          <a:noFill/>
        </p:spPr>
        <p:txBody>
          <a:bodyPr wrap="square" rtlCol="0">
            <a:spAutoFit/>
          </a:bodyPr>
          <a:lstStyle/>
          <a:p>
            <a:r>
              <a:rPr lang="en-US" sz="4000" dirty="0">
                <a:solidFill>
                  <a:prstClr val="black"/>
                </a:solidFill>
                <a:ea typeface="+mj-ea"/>
                <a:cs typeface="+mj-cs"/>
              </a:rPr>
              <a:t>Key Dates</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3" name="Picture 2"/>
          <p:cNvPicPr>
            <a:picLocks noChangeAspect="1"/>
          </p:cNvPicPr>
          <p:nvPr/>
        </p:nvPicPr>
        <p:blipFill>
          <a:blip r:embed="rId4"/>
          <a:stretch>
            <a:fillRect/>
          </a:stretch>
        </p:blipFill>
        <p:spPr>
          <a:xfrm>
            <a:off x="0" y="-1945"/>
            <a:ext cx="4365114" cy="6413548"/>
          </a:xfrm>
          <a:prstGeom prst="rect">
            <a:avLst/>
          </a:prstGeom>
        </p:spPr>
      </p:pic>
      <p:graphicFrame>
        <p:nvGraphicFramePr>
          <p:cNvPr id="5" name="Table 4">
            <a:extLst>
              <a:ext uri="{FF2B5EF4-FFF2-40B4-BE49-F238E27FC236}">
                <a16:creationId xmlns:a16="http://schemas.microsoft.com/office/drawing/2014/main" id="{78204BD6-40CF-4755-AF6F-4553FE493DDC}"/>
              </a:ext>
            </a:extLst>
          </p:cNvPr>
          <p:cNvGraphicFramePr>
            <a:graphicFrameLocks noGrp="1"/>
          </p:cNvGraphicFramePr>
          <p:nvPr>
            <p:extLst>
              <p:ext uri="{D42A27DB-BD31-4B8C-83A1-F6EECF244321}">
                <p14:modId xmlns:p14="http://schemas.microsoft.com/office/powerpoint/2010/main" val="2493813961"/>
              </p:ext>
            </p:extLst>
          </p:nvPr>
        </p:nvGraphicFramePr>
        <p:xfrm>
          <a:off x="4466790" y="784537"/>
          <a:ext cx="6422725" cy="5080378"/>
        </p:xfrm>
        <a:graphic>
          <a:graphicData uri="http://schemas.openxmlformats.org/drawingml/2006/table">
            <a:tbl>
              <a:tblPr>
                <a:tableStyleId>{5C22544A-7EE6-4342-B048-85BDC9FD1C3A}</a:tableStyleId>
              </a:tblPr>
              <a:tblGrid>
                <a:gridCol w="3590824">
                  <a:extLst>
                    <a:ext uri="{9D8B030D-6E8A-4147-A177-3AD203B41FA5}">
                      <a16:colId xmlns:a16="http://schemas.microsoft.com/office/drawing/2014/main" val="1526693232"/>
                    </a:ext>
                  </a:extLst>
                </a:gridCol>
                <a:gridCol w="2831901">
                  <a:extLst>
                    <a:ext uri="{9D8B030D-6E8A-4147-A177-3AD203B41FA5}">
                      <a16:colId xmlns:a16="http://schemas.microsoft.com/office/drawing/2014/main" val="2310228722"/>
                    </a:ext>
                  </a:extLst>
                </a:gridCol>
              </a:tblGrid>
              <a:tr h="226371">
                <a:tc>
                  <a:txBody>
                    <a:bodyPr/>
                    <a:lstStyle/>
                    <a:p>
                      <a:pPr marL="0" marR="0" algn="ctr">
                        <a:spcBef>
                          <a:spcPts val="0"/>
                        </a:spcBef>
                        <a:spcAft>
                          <a:spcPts val="0"/>
                        </a:spcAft>
                      </a:pPr>
                      <a:r>
                        <a:rPr lang="en-US" sz="1600" b="1" dirty="0">
                          <a:effectLst/>
                          <a:latin typeface="+mn-lt"/>
                        </a:rPr>
                        <a:t>Activity</a:t>
                      </a:r>
                      <a:endParaRPr lang="en-US" sz="1600" b="1"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mn-lt"/>
                        </a:rPr>
                        <a:t>Date</a:t>
                      </a:r>
                      <a:endParaRPr lang="en-US" sz="1600" b="1"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9796221"/>
                  </a:ext>
                </a:extLst>
              </a:tr>
              <a:tr h="226371">
                <a:tc>
                  <a:txBody>
                    <a:bodyPr/>
                    <a:lstStyle/>
                    <a:p>
                      <a:pPr marL="0" marR="0">
                        <a:spcBef>
                          <a:spcPts val="0"/>
                        </a:spcBef>
                        <a:spcAft>
                          <a:spcPts val="0"/>
                        </a:spcAft>
                      </a:pPr>
                      <a:r>
                        <a:rPr lang="en-US" sz="1400" spc="-10" dirty="0">
                          <a:effectLst/>
                          <a:latin typeface="+mn-lt"/>
                        </a:rPr>
                        <a:t>Issue of RFP</a:t>
                      </a:r>
                      <a:endParaRPr lang="en-US" sz="1400"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March 27, 2020</a:t>
                      </a: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097535"/>
                  </a:ext>
                </a:extLst>
              </a:tr>
              <a:tr h="842268">
                <a:tc>
                  <a:txBody>
                    <a:bodyPr/>
                    <a:lstStyle/>
                    <a:p>
                      <a:pPr marL="0" marR="0">
                        <a:spcBef>
                          <a:spcPts val="0"/>
                        </a:spcBef>
                        <a:spcAft>
                          <a:spcPts val="0"/>
                        </a:spcAft>
                      </a:pPr>
                      <a:r>
                        <a:rPr lang="en-US" sz="1400" dirty="0">
                          <a:effectLst/>
                          <a:latin typeface="+mn-lt"/>
                        </a:rPr>
                        <a:t>Pre-Proposal Presentation Posting</a:t>
                      </a:r>
                      <a:endParaRPr lang="en-US" sz="1400"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effectLst/>
                          <a:latin typeface="+mn-lt"/>
                        </a:rPr>
                        <a:t>April 3, 2020</a:t>
                      </a: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870164"/>
                  </a:ext>
                </a:extLst>
              </a:tr>
              <a:tr h="385241">
                <a:tc>
                  <a:txBody>
                    <a:bodyPr/>
                    <a:lstStyle/>
                    <a:p>
                      <a:pPr marL="0" marR="0">
                        <a:spcBef>
                          <a:spcPts val="0"/>
                        </a:spcBef>
                        <a:spcAft>
                          <a:spcPts val="0"/>
                        </a:spcAft>
                      </a:pPr>
                      <a:r>
                        <a:rPr lang="en-US" sz="1400" dirty="0">
                          <a:effectLst/>
                          <a:latin typeface="+mn-lt"/>
                        </a:rPr>
                        <a:t>Deadline to Submit Written Questions</a:t>
                      </a:r>
                      <a:endParaRPr lang="en-US" sz="1400"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effectLst/>
                          <a:latin typeface="+mn-lt"/>
                        </a:rPr>
                        <a:t>April 8, 2020</a:t>
                      </a:r>
                    </a:p>
                    <a:p>
                      <a:pPr marL="0" marR="0" algn="ctr">
                        <a:spcBef>
                          <a:spcPts val="0"/>
                        </a:spcBef>
                        <a:spcAft>
                          <a:spcPts val="0"/>
                        </a:spcAft>
                      </a:pPr>
                      <a:r>
                        <a:rPr lang="en-US" sz="1400" dirty="0">
                          <a:effectLst/>
                          <a:latin typeface="+mn-lt"/>
                        </a:rPr>
                        <a:t>by 3:00 PM Eastern Time</a:t>
                      </a:r>
                      <a:endParaRPr lang="en-US" sz="1400"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7561307"/>
                  </a:ext>
                </a:extLst>
              </a:tr>
              <a:tr h="385241">
                <a:tc>
                  <a:txBody>
                    <a:bodyPr/>
                    <a:lstStyle/>
                    <a:p>
                      <a:pPr marL="0" marR="0">
                        <a:spcBef>
                          <a:spcPts val="0"/>
                        </a:spcBef>
                        <a:spcAft>
                          <a:spcPts val="0"/>
                        </a:spcAft>
                      </a:pPr>
                      <a:r>
                        <a:rPr lang="en-US" sz="1400" dirty="0">
                          <a:effectLst/>
                          <a:latin typeface="+mn-lt"/>
                        </a:rPr>
                        <a:t>Response to Written Questions/RFP Addendum</a:t>
                      </a:r>
                      <a:endParaRPr lang="en-US" sz="1400"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effectLst/>
                          <a:latin typeface="+mn-lt"/>
                        </a:rPr>
                        <a:t>April 16, 2020</a:t>
                      </a:r>
                      <a:endParaRPr lang="en-US" sz="1400"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2985073"/>
                  </a:ext>
                </a:extLst>
              </a:tr>
              <a:tr h="385241">
                <a:tc>
                  <a:txBody>
                    <a:bodyPr/>
                    <a:lstStyle/>
                    <a:p>
                      <a:pPr marL="0" marR="0">
                        <a:spcBef>
                          <a:spcPts val="0"/>
                        </a:spcBef>
                        <a:spcAft>
                          <a:spcPts val="0"/>
                        </a:spcAft>
                      </a:pPr>
                      <a:r>
                        <a:rPr lang="en-US" sz="1400" dirty="0">
                          <a:effectLst/>
                          <a:latin typeface="+mn-lt"/>
                        </a:rPr>
                        <a:t>Submission of Proposals</a:t>
                      </a:r>
                      <a:endParaRPr lang="en-US" sz="1400"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effectLst/>
                          <a:latin typeface="+mn-lt"/>
                        </a:rPr>
                        <a:t>May 1, 2020</a:t>
                      </a:r>
                    </a:p>
                    <a:p>
                      <a:pPr marL="0" marR="0" algn="ctr">
                        <a:spcBef>
                          <a:spcPts val="0"/>
                        </a:spcBef>
                        <a:spcAft>
                          <a:spcPts val="0"/>
                        </a:spcAft>
                      </a:pPr>
                      <a:r>
                        <a:rPr lang="en-US" sz="1400" dirty="0">
                          <a:effectLst/>
                          <a:latin typeface="+mn-lt"/>
                        </a:rPr>
                        <a:t>by 3:00 PM Eastern Time</a:t>
                      </a:r>
                      <a:endParaRPr lang="en-US" sz="1400"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8019084"/>
                  </a:ext>
                </a:extLst>
              </a:tr>
              <a:tr h="385241">
                <a:tc gridSpan="2">
                  <a:txBody>
                    <a:bodyPr/>
                    <a:lstStyle/>
                    <a:p>
                      <a:pPr marL="0" marR="0" algn="ctr">
                        <a:spcBef>
                          <a:spcPts val="0"/>
                        </a:spcBef>
                        <a:spcAft>
                          <a:spcPts val="0"/>
                        </a:spcAft>
                      </a:pPr>
                      <a:r>
                        <a:rPr lang="en-US" sz="1600" b="1" dirty="0">
                          <a:effectLst/>
                          <a:latin typeface="+mn-lt"/>
                        </a:rPr>
                        <a:t>The dates for the following activities are target dates only.  These activities may be completed earlier or later than the date shown.</a:t>
                      </a:r>
                      <a:endParaRPr lang="en-US" sz="1600" b="1" dirty="0">
                        <a:effectLst/>
                        <a:latin typeface="+mn-lt"/>
                        <a:ea typeface="Times New Roman" panose="02020603050405020304" pitchFamily="18" charset="0"/>
                        <a:cs typeface="Times New Roman" panose="02020603050405020304" pitchFamily="18" charset="0"/>
                      </a:endParaRPr>
                    </a:p>
                  </a:txBody>
                  <a:tcPr marL="45326" marR="45326" marT="45326" marB="453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72946718"/>
                  </a:ext>
                </a:extLst>
              </a:tr>
              <a:tr h="226371">
                <a:tc>
                  <a:txBody>
                    <a:bodyPr/>
                    <a:lstStyle/>
                    <a:p>
                      <a:pPr marL="0" marR="0">
                        <a:spcBef>
                          <a:spcPts val="0"/>
                        </a:spcBef>
                        <a:spcAft>
                          <a:spcPts val="0"/>
                        </a:spcAft>
                      </a:pPr>
                      <a:r>
                        <a:rPr lang="en-US" sz="1400" dirty="0">
                          <a:effectLst/>
                          <a:latin typeface="+mn-lt"/>
                        </a:rPr>
                        <a:t>Proposal Evaluation</a:t>
                      </a:r>
                      <a:endParaRPr lang="en-US" sz="1400"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effectLst/>
                          <a:latin typeface="+mn-lt"/>
                        </a:rPr>
                        <a:t>May 2020</a:t>
                      </a:r>
                      <a:endParaRPr lang="en-US" sz="1400"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0793162"/>
                  </a:ext>
                </a:extLst>
              </a:tr>
              <a:tr h="385241">
                <a:tc>
                  <a:txBody>
                    <a:bodyPr/>
                    <a:lstStyle/>
                    <a:p>
                      <a:pPr marL="0" marR="0">
                        <a:spcBef>
                          <a:spcPts val="0"/>
                        </a:spcBef>
                        <a:spcAft>
                          <a:spcPts val="0"/>
                        </a:spcAft>
                      </a:pPr>
                      <a:r>
                        <a:rPr lang="en-US" sz="1400" dirty="0">
                          <a:effectLst/>
                          <a:latin typeface="+mn-lt"/>
                        </a:rPr>
                        <a:t>Proposal Discussions/Clarifications (if necessary)</a:t>
                      </a:r>
                      <a:endParaRPr lang="en-US" sz="1400"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effectLst/>
                          <a:latin typeface="+mn-lt"/>
                        </a:rPr>
                        <a:t>June 2020</a:t>
                      </a:r>
                      <a:endParaRPr lang="en-US" sz="1400"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1507884"/>
                  </a:ext>
                </a:extLst>
              </a:tr>
              <a:tr h="226371">
                <a:tc>
                  <a:txBody>
                    <a:bodyPr/>
                    <a:lstStyle/>
                    <a:p>
                      <a:pPr marL="0" marR="0">
                        <a:spcBef>
                          <a:spcPts val="0"/>
                        </a:spcBef>
                        <a:spcAft>
                          <a:spcPts val="0"/>
                        </a:spcAft>
                      </a:pPr>
                      <a:r>
                        <a:rPr lang="en-US" sz="1400" dirty="0">
                          <a:effectLst/>
                          <a:latin typeface="+mn-lt"/>
                        </a:rPr>
                        <a:t>Notification of Awards</a:t>
                      </a:r>
                      <a:endParaRPr lang="en-US" sz="1400"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effectLst/>
                          <a:latin typeface="+mn-lt"/>
                        </a:rPr>
                        <a:t>June 2020</a:t>
                      </a:r>
                      <a:endParaRPr lang="en-US" sz="1400"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0249393"/>
                  </a:ext>
                </a:extLst>
              </a:tr>
              <a:tr h="226371">
                <a:tc>
                  <a:txBody>
                    <a:bodyPr/>
                    <a:lstStyle/>
                    <a:p>
                      <a:pPr marL="0" marR="0">
                        <a:spcBef>
                          <a:spcPts val="0"/>
                        </a:spcBef>
                        <a:spcAft>
                          <a:spcPts val="0"/>
                        </a:spcAft>
                      </a:pPr>
                      <a:r>
                        <a:rPr lang="en-US" sz="1400" dirty="0">
                          <a:effectLst/>
                          <a:latin typeface="+mn-lt"/>
                        </a:rPr>
                        <a:t>Preparation of Contracts</a:t>
                      </a:r>
                      <a:endParaRPr lang="en-US" sz="1400"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effectLst/>
                          <a:latin typeface="+mn-lt"/>
                        </a:rPr>
                        <a:t>July 2020 – September 2020</a:t>
                      </a:r>
                      <a:endParaRPr lang="en-US" sz="1400"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4518355"/>
                  </a:ext>
                </a:extLst>
              </a:tr>
              <a:tr h="226371">
                <a:tc>
                  <a:txBody>
                    <a:bodyPr/>
                    <a:lstStyle/>
                    <a:p>
                      <a:pPr marL="0" marR="0">
                        <a:spcBef>
                          <a:spcPts val="0"/>
                        </a:spcBef>
                        <a:spcAft>
                          <a:spcPts val="0"/>
                        </a:spcAft>
                      </a:pPr>
                      <a:r>
                        <a:rPr lang="en-US" sz="1400" dirty="0">
                          <a:effectLst/>
                          <a:latin typeface="+mn-lt"/>
                        </a:rPr>
                        <a:t>Contract Start Date</a:t>
                      </a:r>
                      <a:endParaRPr lang="en-US" sz="1400"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effectLst/>
                          <a:latin typeface="+mn-lt"/>
                        </a:rPr>
                        <a:t>October 1, 2020</a:t>
                      </a:r>
                      <a:endParaRPr lang="en-US" sz="1400"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1710127"/>
                  </a:ext>
                </a:extLst>
              </a:tr>
            </a:tbl>
          </a:graphicData>
        </a:graphic>
      </p:graphicFrame>
    </p:spTree>
    <p:extLst>
      <p:ext uri="{BB962C8B-B14F-4D97-AF65-F5344CB8AC3E}">
        <p14:creationId xmlns:p14="http://schemas.microsoft.com/office/powerpoint/2010/main" val="3618960119"/>
      </p:ext>
    </p:extLst>
  </p:cSld>
  <p:clrMapOvr>
    <a:masterClrMapping/>
  </p:clrMapOvr>
  <p:transition spd="slow">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TotalTime>
  <Words>2968</Words>
  <Application>Microsoft Macintosh PowerPoint</Application>
  <PresentationFormat>Widescreen</PresentationFormat>
  <Paragraphs>286</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Gungsuh</vt:lpstr>
      <vt:lpstr>Arial</vt:lpstr>
      <vt:lpstr>Calibri</vt:lpstr>
      <vt:lpstr>Calibri Light</vt:lpstr>
      <vt:lpstr>Century Schoolbook</vt:lpstr>
      <vt:lpstr>Courier New</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Indiana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Tabor, Rebecca S</dc:creator>
  <cp:lastModifiedBy>Blake Emmerson</cp:lastModifiedBy>
  <cp:revision>269</cp:revision>
  <cp:lastPrinted>2019-12-27T16:07:30Z</cp:lastPrinted>
  <dcterms:created xsi:type="dcterms:W3CDTF">2019-08-29T17:06:28Z</dcterms:created>
  <dcterms:modified xsi:type="dcterms:W3CDTF">2020-03-31T18:55:50Z</dcterms:modified>
</cp:coreProperties>
</file>