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79"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BFE35-0A51-4B56-A7CA-2D28AC5573A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259935F-797D-4644-B016-DEF3B4263E2E}">
      <dgm:prSet/>
      <dgm:spPr/>
      <dgm:t>
        <a:bodyPr/>
        <a:lstStyle/>
        <a:p>
          <a:r>
            <a:rPr lang="en-US"/>
            <a:t>The ICJI grant manager sends out award letters, if approved, to the agencies indicating how much in grant funds the Board of Trustees approved for each agency.</a:t>
          </a:r>
        </a:p>
      </dgm:t>
    </dgm:pt>
    <dgm:pt modelId="{577CB7E5-EBF1-4506-A7E1-17AD94F50FC7}" type="parTrans" cxnId="{1B6DCA7E-D962-48F7-9486-A0A27C39F61D}">
      <dgm:prSet/>
      <dgm:spPr/>
      <dgm:t>
        <a:bodyPr/>
        <a:lstStyle/>
        <a:p>
          <a:endParaRPr lang="en-US"/>
        </a:p>
      </dgm:t>
    </dgm:pt>
    <dgm:pt modelId="{35A79E3D-7C54-4EF2-90C3-502DDE23C7C4}" type="sibTrans" cxnId="{1B6DCA7E-D962-48F7-9486-A0A27C39F61D}">
      <dgm:prSet/>
      <dgm:spPr/>
      <dgm:t>
        <a:bodyPr/>
        <a:lstStyle/>
        <a:p>
          <a:endParaRPr lang="en-US"/>
        </a:p>
      </dgm:t>
    </dgm:pt>
    <dgm:pt modelId="{A479CD19-4C05-43B6-9C0B-263442461B0D}">
      <dgm:prSet/>
      <dgm:spPr/>
      <dgm:t>
        <a:bodyPr/>
        <a:lstStyle/>
        <a:p>
          <a:r>
            <a:rPr lang="en-US" dirty="0"/>
            <a:t>The ICJI grant manager will then return the application, if needed, to the agencies for updates- corrections and the addition of missing information.</a:t>
          </a:r>
        </a:p>
      </dgm:t>
    </dgm:pt>
    <dgm:pt modelId="{197C803C-C049-40B4-9AC0-70FBD690DBB2}" type="parTrans" cxnId="{95C870FB-1FF6-4EED-A708-545B30473F93}">
      <dgm:prSet/>
      <dgm:spPr/>
      <dgm:t>
        <a:bodyPr/>
        <a:lstStyle/>
        <a:p>
          <a:endParaRPr lang="en-US"/>
        </a:p>
      </dgm:t>
    </dgm:pt>
    <dgm:pt modelId="{1F288A61-B2D4-4AB3-8668-DFFCD56D118F}" type="sibTrans" cxnId="{95C870FB-1FF6-4EED-A708-545B30473F93}">
      <dgm:prSet/>
      <dgm:spPr/>
      <dgm:t>
        <a:bodyPr/>
        <a:lstStyle/>
        <a:p>
          <a:endParaRPr lang="en-US"/>
        </a:p>
      </dgm:t>
    </dgm:pt>
    <dgm:pt modelId="{AABF2255-E8F7-472B-A5E1-140C81F380A7}">
      <dgm:prSet/>
      <dgm:spPr/>
      <dgm:t>
        <a:bodyPr/>
        <a:lstStyle/>
        <a:p>
          <a:r>
            <a:rPr lang="en-US" dirty="0"/>
            <a:t>Once the application is resubmitted by the agency, then the ICJI grant manager reviews corrections and either returns the application if not all corrections were made OR approves the application in </a:t>
          </a:r>
          <a:r>
            <a:rPr lang="en-US" dirty="0" err="1"/>
            <a:t>IntelliGrants</a:t>
          </a:r>
          <a:r>
            <a:rPr lang="en-US" dirty="0"/>
            <a:t>. </a:t>
          </a:r>
        </a:p>
      </dgm:t>
    </dgm:pt>
    <dgm:pt modelId="{9F4C961A-F1F9-4E6D-9CC1-DC958EC72929}" type="parTrans" cxnId="{240E55FD-9041-433A-818F-BC888A31B2A3}">
      <dgm:prSet/>
      <dgm:spPr/>
      <dgm:t>
        <a:bodyPr/>
        <a:lstStyle/>
        <a:p>
          <a:endParaRPr lang="en-US"/>
        </a:p>
      </dgm:t>
    </dgm:pt>
    <dgm:pt modelId="{DFFBB9C0-0A90-4511-A188-E4697ECFDC33}" type="sibTrans" cxnId="{240E55FD-9041-433A-818F-BC888A31B2A3}">
      <dgm:prSet/>
      <dgm:spPr/>
      <dgm:t>
        <a:bodyPr/>
        <a:lstStyle/>
        <a:p>
          <a:endParaRPr lang="en-US"/>
        </a:p>
      </dgm:t>
    </dgm:pt>
    <dgm:pt modelId="{0DC217DA-C97E-4AD5-8B66-B66ABD8B3FB6}">
      <dgm:prSet/>
      <dgm:spPr/>
      <dgm:t>
        <a:bodyPr/>
        <a:lstStyle/>
        <a:p>
          <a:r>
            <a:rPr lang="en-US" dirty="0"/>
            <a:t>Several steps occur next including having the Agency sign the grant agreement, Legal Review by ICJI Legal Team, completing clearance checks and entering the contract into a Portal for other State Agencies to approve. </a:t>
          </a:r>
        </a:p>
      </dgm:t>
    </dgm:pt>
    <dgm:pt modelId="{F93B44ED-39A9-44C9-A32F-7DBBC9A48A07}" type="parTrans" cxnId="{C2A22CE0-0DA3-4D33-BBE3-71F93FB5D6F4}">
      <dgm:prSet/>
      <dgm:spPr/>
      <dgm:t>
        <a:bodyPr/>
        <a:lstStyle/>
        <a:p>
          <a:endParaRPr lang="en-US"/>
        </a:p>
      </dgm:t>
    </dgm:pt>
    <dgm:pt modelId="{2A494A4C-C574-41DE-813F-DA84ABCF4B0E}" type="sibTrans" cxnId="{C2A22CE0-0DA3-4D33-BBE3-71F93FB5D6F4}">
      <dgm:prSet/>
      <dgm:spPr/>
      <dgm:t>
        <a:bodyPr/>
        <a:lstStyle/>
        <a:p>
          <a:endParaRPr lang="en-US"/>
        </a:p>
      </dgm:t>
    </dgm:pt>
    <dgm:pt modelId="{5373D57D-BB16-4B7D-98E0-58608C53AEF6}" type="pres">
      <dgm:prSet presAssocID="{36ABFE35-0A51-4B56-A7CA-2D28AC5573A0}" presName="linear" presStyleCnt="0">
        <dgm:presLayoutVars>
          <dgm:animLvl val="lvl"/>
          <dgm:resizeHandles val="exact"/>
        </dgm:presLayoutVars>
      </dgm:prSet>
      <dgm:spPr/>
    </dgm:pt>
    <dgm:pt modelId="{0EDB1A4A-6822-488A-8553-07B8D5546965}" type="pres">
      <dgm:prSet presAssocID="{7259935F-797D-4644-B016-DEF3B4263E2E}" presName="parentText" presStyleLbl="node1" presStyleIdx="0" presStyleCnt="4">
        <dgm:presLayoutVars>
          <dgm:chMax val="0"/>
          <dgm:bulletEnabled val="1"/>
        </dgm:presLayoutVars>
      </dgm:prSet>
      <dgm:spPr/>
    </dgm:pt>
    <dgm:pt modelId="{A61F3EF9-5C06-41E4-8182-758C40084492}" type="pres">
      <dgm:prSet presAssocID="{35A79E3D-7C54-4EF2-90C3-502DDE23C7C4}" presName="spacer" presStyleCnt="0"/>
      <dgm:spPr/>
    </dgm:pt>
    <dgm:pt modelId="{60C808B3-7715-407E-8BCC-FE677EF36FD2}" type="pres">
      <dgm:prSet presAssocID="{A479CD19-4C05-43B6-9C0B-263442461B0D}" presName="parentText" presStyleLbl="node1" presStyleIdx="1" presStyleCnt="4">
        <dgm:presLayoutVars>
          <dgm:chMax val="0"/>
          <dgm:bulletEnabled val="1"/>
        </dgm:presLayoutVars>
      </dgm:prSet>
      <dgm:spPr/>
    </dgm:pt>
    <dgm:pt modelId="{5E278C29-BB4D-436A-B430-D0B4CA51C754}" type="pres">
      <dgm:prSet presAssocID="{1F288A61-B2D4-4AB3-8668-DFFCD56D118F}" presName="spacer" presStyleCnt="0"/>
      <dgm:spPr/>
    </dgm:pt>
    <dgm:pt modelId="{68E31370-B07C-4945-83A0-BD9C71ADDD31}" type="pres">
      <dgm:prSet presAssocID="{AABF2255-E8F7-472B-A5E1-140C81F380A7}" presName="parentText" presStyleLbl="node1" presStyleIdx="2" presStyleCnt="4">
        <dgm:presLayoutVars>
          <dgm:chMax val="0"/>
          <dgm:bulletEnabled val="1"/>
        </dgm:presLayoutVars>
      </dgm:prSet>
      <dgm:spPr/>
    </dgm:pt>
    <dgm:pt modelId="{03D9381D-3914-4B38-BB2C-0CEADA629A15}" type="pres">
      <dgm:prSet presAssocID="{DFFBB9C0-0A90-4511-A188-E4697ECFDC33}" presName="spacer" presStyleCnt="0"/>
      <dgm:spPr/>
    </dgm:pt>
    <dgm:pt modelId="{C3CA76AD-0B1D-4CCF-A221-ADBE1A23D1C0}" type="pres">
      <dgm:prSet presAssocID="{0DC217DA-C97E-4AD5-8B66-B66ABD8B3FB6}" presName="parentText" presStyleLbl="node1" presStyleIdx="3" presStyleCnt="4">
        <dgm:presLayoutVars>
          <dgm:chMax val="0"/>
          <dgm:bulletEnabled val="1"/>
        </dgm:presLayoutVars>
      </dgm:prSet>
      <dgm:spPr/>
    </dgm:pt>
  </dgm:ptLst>
  <dgm:cxnLst>
    <dgm:cxn modelId="{A10BB50D-671D-4C50-8224-D31B5859ED9E}" type="presOf" srcId="{0DC217DA-C97E-4AD5-8B66-B66ABD8B3FB6}" destId="{C3CA76AD-0B1D-4CCF-A221-ADBE1A23D1C0}" srcOrd="0" destOrd="0" presId="urn:microsoft.com/office/officeart/2005/8/layout/vList2"/>
    <dgm:cxn modelId="{E306B612-2437-494C-B92A-2311F76BE3F9}" type="presOf" srcId="{A479CD19-4C05-43B6-9C0B-263442461B0D}" destId="{60C808B3-7715-407E-8BCC-FE677EF36FD2}" srcOrd="0" destOrd="0" presId="urn:microsoft.com/office/officeart/2005/8/layout/vList2"/>
    <dgm:cxn modelId="{1B6DCA7E-D962-48F7-9486-A0A27C39F61D}" srcId="{36ABFE35-0A51-4B56-A7CA-2D28AC5573A0}" destId="{7259935F-797D-4644-B016-DEF3B4263E2E}" srcOrd="0" destOrd="0" parTransId="{577CB7E5-EBF1-4506-A7E1-17AD94F50FC7}" sibTransId="{35A79E3D-7C54-4EF2-90C3-502DDE23C7C4}"/>
    <dgm:cxn modelId="{BC53E68A-0BAD-41D8-991D-FFF1142E965A}" type="presOf" srcId="{7259935F-797D-4644-B016-DEF3B4263E2E}" destId="{0EDB1A4A-6822-488A-8553-07B8D5546965}" srcOrd="0" destOrd="0" presId="urn:microsoft.com/office/officeart/2005/8/layout/vList2"/>
    <dgm:cxn modelId="{1BA31AA6-D64F-4C0D-8701-18882824013D}" type="presOf" srcId="{AABF2255-E8F7-472B-A5E1-140C81F380A7}" destId="{68E31370-B07C-4945-83A0-BD9C71ADDD31}" srcOrd="0" destOrd="0" presId="urn:microsoft.com/office/officeart/2005/8/layout/vList2"/>
    <dgm:cxn modelId="{8A460FC7-B922-4A48-8441-A829001AA733}" type="presOf" srcId="{36ABFE35-0A51-4B56-A7CA-2D28AC5573A0}" destId="{5373D57D-BB16-4B7D-98E0-58608C53AEF6}" srcOrd="0" destOrd="0" presId="urn:microsoft.com/office/officeart/2005/8/layout/vList2"/>
    <dgm:cxn modelId="{C2A22CE0-0DA3-4D33-BBE3-71F93FB5D6F4}" srcId="{36ABFE35-0A51-4B56-A7CA-2D28AC5573A0}" destId="{0DC217DA-C97E-4AD5-8B66-B66ABD8B3FB6}" srcOrd="3" destOrd="0" parTransId="{F93B44ED-39A9-44C9-A32F-7DBBC9A48A07}" sibTransId="{2A494A4C-C574-41DE-813F-DA84ABCF4B0E}"/>
    <dgm:cxn modelId="{95C870FB-1FF6-4EED-A708-545B30473F93}" srcId="{36ABFE35-0A51-4B56-A7CA-2D28AC5573A0}" destId="{A479CD19-4C05-43B6-9C0B-263442461B0D}" srcOrd="1" destOrd="0" parTransId="{197C803C-C049-40B4-9AC0-70FBD690DBB2}" sibTransId="{1F288A61-B2D4-4AB3-8668-DFFCD56D118F}"/>
    <dgm:cxn modelId="{240E55FD-9041-433A-818F-BC888A31B2A3}" srcId="{36ABFE35-0A51-4B56-A7CA-2D28AC5573A0}" destId="{AABF2255-E8F7-472B-A5E1-140C81F380A7}" srcOrd="2" destOrd="0" parTransId="{9F4C961A-F1F9-4E6D-9CC1-DC958EC72929}" sibTransId="{DFFBB9C0-0A90-4511-A188-E4697ECFDC33}"/>
    <dgm:cxn modelId="{5D4E2A69-0C75-45E5-80DA-AA9F4CC03E55}" type="presParOf" srcId="{5373D57D-BB16-4B7D-98E0-58608C53AEF6}" destId="{0EDB1A4A-6822-488A-8553-07B8D5546965}" srcOrd="0" destOrd="0" presId="urn:microsoft.com/office/officeart/2005/8/layout/vList2"/>
    <dgm:cxn modelId="{DEC4E4B0-86F3-44B7-9AE2-E31920C338E1}" type="presParOf" srcId="{5373D57D-BB16-4B7D-98E0-58608C53AEF6}" destId="{A61F3EF9-5C06-41E4-8182-758C40084492}" srcOrd="1" destOrd="0" presId="urn:microsoft.com/office/officeart/2005/8/layout/vList2"/>
    <dgm:cxn modelId="{8C2CDD45-E24E-47EB-93A1-3F75F503E7B6}" type="presParOf" srcId="{5373D57D-BB16-4B7D-98E0-58608C53AEF6}" destId="{60C808B3-7715-407E-8BCC-FE677EF36FD2}" srcOrd="2" destOrd="0" presId="urn:microsoft.com/office/officeart/2005/8/layout/vList2"/>
    <dgm:cxn modelId="{485216C3-6DEC-4FF6-978E-03D55F04555C}" type="presParOf" srcId="{5373D57D-BB16-4B7D-98E0-58608C53AEF6}" destId="{5E278C29-BB4D-436A-B430-D0B4CA51C754}" srcOrd="3" destOrd="0" presId="urn:microsoft.com/office/officeart/2005/8/layout/vList2"/>
    <dgm:cxn modelId="{4D166213-FAE7-422A-AE36-4C9C302755DF}" type="presParOf" srcId="{5373D57D-BB16-4B7D-98E0-58608C53AEF6}" destId="{68E31370-B07C-4945-83A0-BD9C71ADDD31}" srcOrd="4" destOrd="0" presId="urn:microsoft.com/office/officeart/2005/8/layout/vList2"/>
    <dgm:cxn modelId="{9192C009-C03C-4955-842F-C852E0F7A33F}" type="presParOf" srcId="{5373D57D-BB16-4B7D-98E0-58608C53AEF6}" destId="{03D9381D-3914-4B38-BB2C-0CEADA629A15}" srcOrd="5" destOrd="0" presId="urn:microsoft.com/office/officeart/2005/8/layout/vList2"/>
    <dgm:cxn modelId="{154177D0-FD4D-4D51-8F02-54EF2F2C1A21}" type="presParOf" srcId="{5373D57D-BB16-4B7D-98E0-58608C53AEF6}" destId="{C3CA76AD-0B1D-4CCF-A221-ADBE1A23D1C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21BBE-DAB6-4F5E-909F-C5E728AB5CB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718351B-DA09-413E-AF8D-08918C0D637F}">
      <dgm:prSet/>
      <dgm:spPr/>
      <dgm:t>
        <a:bodyPr/>
        <a:lstStyle/>
        <a:p>
          <a:pPr>
            <a:lnSpc>
              <a:spcPct val="100000"/>
            </a:lnSpc>
          </a:pPr>
          <a:r>
            <a:rPr lang="en-US"/>
            <a:t>Late Reporting can affect future funding</a:t>
          </a:r>
        </a:p>
      </dgm:t>
    </dgm:pt>
    <dgm:pt modelId="{1EABCC8C-5C12-4E29-8317-5B04B89C9476}" type="parTrans" cxnId="{4C2D4FF1-6FAC-46E7-B7BE-9E8922B95C3A}">
      <dgm:prSet/>
      <dgm:spPr/>
      <dgm:t>
        <a:bodyPr/>
        <a:lstStyle/>
        <a:p>
          <a:endParaRPr lang="en-US"/>
        </a:p>
      </dgm:t>
    </dgm:pt>
    <dgm:pt modelId="{BCFA1C69-E85B-47AB-9AAC-150E7D4EA112}" type="sibTrans" cxnId="{4C2D4FF1-6FAC-46E7-B7BE-9E8922B95C3A}">
      <dgm:prSet/>
      <dgm:spPr/>
      <dgm:t>
        <a:bodyPr/>
        <a:lstStyle/>
        <a:p>
          <a:pPr>
            <a:lnSpc>
              <a:spcPct val="100000"/>
            </a:lnSpc>
          </a:pPr>
          <a:endParaRPr lang="en-US"/>
        </a:p>
      </dgm:t>
    </dgm:pt>
    <dgm:pt modelId="{274A3EEC-5B8A-46F0-9BD8-07930DC8D8D1}">
      <dgm:prSet/>
      <dgm:spPr/>
      <dgm:t>
        <a:bodyPr/>
        <a:lstStyle/>
        <a:p>
          <a:pPr>
            <a:lnSpc>
              <a:spcPct val="100000"/>
            </a:lnSpc>
          </a:pPr>
          <a:r>
            <a:rPr lang="en-US"/>
            <a:t>Late/inaccurate reporting delays your agency being reimbursed for grant expenses</a:t>
          </a:r>
        </a:p>
      </dgm:t>
    </dgm:pt>
    <dgm:pt modelId="{14BB915F-C692-4CED-97BF-B1E8D359EEE5}" type="parTrans" cxnId="{57599BE2-99E3-4F51-8650-A8EBA256B539}">
      <dgm:prSet/>
      <dgm:spPr/>
      <dgm:t>
        <a:bodyPr/>
        <a:lstStyle/>
        <a:p>
          <a:endParaRPr lang="en-US"/>
        </a:p>
      </dgm:t>
    </dgm:pt>
    <dgm:pt modelId="{17328E92-806A-4E45-AFD9-C9F295CCFD84}" type="sibTrans" cxnId="{57599BE2-99E3-4F51-8650-A8EBA256B539}">
      <dgm:prSet/>
      <dgm:spPr/>
      <dgm:t>
        <a:bodyPr/>
        <a:lstStyle/>
        <a:p>
          <a:pPr>
            <a:lnSpc>
              <a:spcPct val="100000"/>
            </a:lnSpc>
          </a:pPr>
          <a:endParaRPr lang="en-US"/>
        </a:p>
      </dgm:t>
    </dgm:pt>
    <dgm:pt modelId="{F5B5BB17-510F-4E60-89E5-8E78D77D77E0}">
      <dgm:prSet/>
      <dgm:spPr/>
      <dgm:t>
        <a:bodyPr/>
        <a:lstStyle/>
        <a:p>
          <a:pPr>
            <a:lnSpc>
              <a:spcPct val="100000"/>
            </a:lnSpc>
          </a:pPr>
          <a:r>
            <a:rPr lang="en-US"/>
            <a:t>Inaccurate reporting can cause additional work by the agency to correct the errors on the reports.</a:t>
          </a:r>
        </a:p>
      </dgm:t>
    </dgm:pt>
    <dgm:pt modelId="{AB32FADE-0C1F-46BB-8F1A-252C9176E28C}" type="parTrans" cxnId="{A8663140-593A-4A68-9737-B788D6354968}">
      <dgm:prSet/>
      <dgm:spPr/>
      <dgm:t>
        <a:bodyPr/>
        <a:lstStyle/>
        <a:p>
          <a:endParaRPr lang="en-US"/>
        </a:p>
      </dgm:t>
    </dgm:pt>
    <dgm:pt modelId="{0537EA2E-0103-444D-8964-9915202E2636}" type="sibTrans" cxnId="{A8663140-593A-4A68-9737-B788D6354968}">
      <dgm:prSet/>
      <dgm:spPr/>
      <dgm:t>
        <a:bodyPr/>
        <a:lstStyle/>
        <a:p>
          <a:pPr>
            <a:lnSpc>
              <a:spcPct val="100000"/>
            </a:lnSpc>
          </a:pPr>
          <a:endParaRPr lang="en-US"/>
        </a:p>
      </dgm:t>
    </dgm:pt>
    <dgm:pt modelId="{501A3C5A-6E83-4527-B3BC-87F285A52F3C}">
      <dgm:prSet/>
      <dgm:spPr/>
      <dgm:t>
        <a:bodyPr/>
        <a:lstStyle/>
        <a:p>
          <a:pPr>
            <a:lnSpc>
              <a:spcPct val="100000"/>
            </a:lnSpc>
          </a:pPr>
          <a:r>
            <a:rPr lang="en-US"/>
            <a:t>Late reporting on the final reports for the grant could affect if an agency is able to be reimbursed for the final fiscal report.  </a:t>
          </a:r>
        </a:p>
      </dgm:t>
    </dgm:pt>
    <dgm:pt modelId="{FD165784-3C4A-4BB1-8F91-AC00C0E5F0F0}" type="parTrans" cxnId="{34DEBAEE-0768-489B-99F6-12D81AFD6B2A}">
      <dgm:prSet/>
      <dgm:spPr/>
      <dgm:t>
        <a:bodyPr/>
        <a:lstStyle/>
        <a:p>
          <a:endParaRPr lang="en-US"/>
        </a:p>
      </dgm:t>
    </dgm:pt>
    <dgm:pt modelId="{1CA62541-DBE7-494D-970D-5BC113ACBFA4}" type="sibTrans" cxnId="{34DEBAEE-0768-489B-99F6-12D81AFD6B2A}">
      <dgm:prSet/>
      <dgm:spPr/>
      <dgm:t>
        <a:bodyPr/>
        <a:lstStyle/>
        <a:p>
          <a:pPr>
            <a:lnSpc>
              <a:spcPct val="100000"/>
            </a:lnSpc>
          </a:pPr>
          <a:endParaRPr lang="en-US"/>
        </a:p>
      </dgm:t>
    </dgm:pt>
    <dgm:pt modelId="{CCB279B6-A293-4AC3-BF18-9570E942120F}">
      <dgm:prSet/>
      <dgm:spPr/>
      <dgm:t>
        <a:bodyPr/>
        <a:lstStyle/>
        <a:p>
          <a:pPr>
            <a:lnSpc>
              <a:spcPct val="100000"/>
            </a:lnSpc>
          </a:pPr>
          <a:r>
            <a:rPr lang="en-US"/>
            <a:t>Your CJI grant manager will work with you as new administrators to ensure that your fiscal reports are accurate and timely,  We do give grace to new agencies or administrators as we understand there is a rather large learning curve when it comes to grant management and reporting. </a:t>
          </a:r>
        </a:p>
      </dgm:t>
    </dgm:pt>
    <dgm:pt modelId="{A459A487-F292-41FC-8E41-64D853D3E698}" type="parTrans" cxnId="{21DD2F87-FFC3-42C3-9BA5-70F8CCBA5477}">
      <dgm:prSet/>
      <dgm:spPr/>
      <dgm:t>
        <a:bodyPr/>
        <a:lstStyle/>
        <a:p>
          <a:endParaRPr lang="en-US"/>
        </a:p>
      </dgm:t>
    </dgm:pt>
    <dgm:pt modelId="{36FA7662-B0DE-492D-A740-C1583EEDE4B6}" type="sibTrans" cxnId="{21DD2F87-FFC3-42C3-9BA5-70F8CCBA5477}">
      <dgm:prSet/>
      <dgm:spPr/>
      <dgm:t>
        <a:bodyPr/>
        <a:lstStyle/>
        <a:p>
          <a:endParaRPr lang="en-US"/>
        </a:p>
      </dgm:t>
    </dgm:pt>
    <dgm:pt modelId="{432CF3FF-A6F3-45FF-A28E-76B7E4726E57}" type="pres">
      <dgm:prSet presAssocID="{E7321BBE-DAB6-4F5E-909F-C5E728AB5CB5}" presName="vert0" presStyleCnt="0">
        <dgm:presLayoutVars>
          <dgm:dir/>
          <dgm:animOne val="branch"/>
          <dgm:animLvl val="lvl"/>
        </dgm:presLayoutVars>
      </dgm:prSet>
      <dgm:spPr/>
    </dgm:pt>
    <dgm:pt modelId="{D55A2403-623F-4025-ABE8-57056E32494E}" type="pres">
      <dgm:prSet presAssocID="{8718351B-DA09-413E-AF8D-08918C0D637F}" presName="thickLine" presStyleLbl="alignNode1" presStyleIdx="0" presStyleCnt="5"/>
      <dgm:spPr/>
    </dgm:pt>
    <dgm:pt modelId="{38CA628E-8ABB-43A3-85D1-9459BF269D72}" type="pres">
      <dgm:prSet presAssocID="{8718351B-DA09-413E-AF8D-08918C0D637F}" presName="horz1" presStyleCnt="0"/>
      <dgm:spPr/>
    </dgm:pt>
    <dgm:pt modelId="{021A259B-A278-406A-ADC0-90EE0D7AA48E}" type="pres">
      <dgm:prSet presAssocID="{8718351B-DA09-413E-AF8D-08918C0D637F}" presName="tx1" presStyleLbl="revTx" presStyleIdx="0" presStyleCnt="5"/>
      <dgm:spPr/>
    </dgm:pt>
    <dgm:pt modelId="{093293FB-2F90-4D87-BAD4-00EE49381E5A}" type="pres">
      <dgm:prSet presAssocID="{8718351B-DA09-413E-AF8D-08918C0D637F}" presName="vert1" presStyleCnt="0"/>
      <dgm:spPr/>
    </dgm:pt>
    <dgm:pt modelId="{497BA67D-E145-40A3-9D8E-4E5204AAA245}" type="pres">
      <dgm:prSet presAssocID="{274A3EEC-5B8A-46F0-9BD8-07930DC8D8D1}" presName="thickLine" presStyleLbl="alignNode1" presStyleIdx="1" presStyleCnt="5"/>
      <dgm:spPr/>
    </dgm:pt>
    <dgm:pt modelId="{285A5ACE-3385-4456-82EB-020EAB02D331}" type="pres">
      <dgm:prSet presAssocID="{274A3EEC-5B8A-46F0-9BD8-07930DC8D8D1}" presName="horz1" presStyleCnt="0"/>
      <dgm:spPr/>
    </dgm:pt>
    <dgm:pt modelId="{ACD91818-FF0F-449A-8AB4-F7D48A4F40C8}" type="pres">
      <dgm:prSet presAssocID="{274A3EEC-5B8A-46F0-9BD8-07930DC8D8D1}" presName="tx1" presStyleLbl="revTx" presStyleIdx="1" presStyleCnt="5"/>
      <dgm:spPr/>
    </dgm:pt>
    <dgm:pt modelId="{CF2C2298-7F05-4E28-9407-1697F0FB4759}" type="pres">
      <dgm:prSet presAssocID="{274A3EEC-5B8A-46F0-9BD8-07930DC8D8D1}" presName="vert1" presStyleCnt="0"/>
      <dgm:spPr/>
    </dgm:pt>
    <dgm:pt modelId="{50F74798-EC2F-4A45-AE33-56E992C53EC3}" type="pres">
      <dgm:prSet presAssocID="{F5B5BB17-510F-4E60-89E5-8E78D77D77E0}" presName="thickLine" presStyleLbl="alignNode1" presStyleIdx="2" presStyleCnt="5"/>
      <dgm:spPr/>
    </dgm:pt>
    <dgm:pt modelId="{7255B722-B841-4308-9BD9-91889A84FA6A}" type="pres">
      <dgm:prSet presAssocID="{F5B5BB17-510F-4E60-89E5-8E78D77D77E0}" presName="horz1" presStyleCnt="0"/>
      <dgm:spPr/>
    </dgm:pt>
    <dgm:pt modelId="{AACD45E3-0EDA-48C5-B06F-976B91E66B0C}" type="pres">
      <dgm:prSet presAssocID="{F5B5BB17-510F-4E60-89E5-8E78D77D77E0}" presName="tx1" presStyleLbl="revTx" presStyleIdx="2" presStyleCnt="5"/>
      <dgm:spPr/>
    </dgm:pt>
    <dgm:pt modelId="{D17064BA-3889-4723-ABE3-1F5124ECF53C}" type="pres">
      <dgm:prSet presAssocID="{F5B5BB17-510F-4E60-89E5-8E78D77D77E0}" presName="vert1" presStyleCnt="0"/>
      <dgm:spPr/>
    </dgm:pt>
    <dgm:pt modelId="{222DE791-A520-4584-B030-C83D0F2CEE44}" type="pres">
      <dgm:prSet presAssocID="{501A3C5A-6E83-4527-B3BC-87F285A52F3C}" presName="thickLine" presStyleLbl="alignNode1" presStyleIdx="3" presStyleCnt="5"/>
      <dgm:spPr/>
    </dgm:pt>
    <dgm:pt modelId="{45780AA0-F673-46B4-A707-5A16D3665832}" type="pres">
      <dgm:prSet presAssocID="{501A3C5A-6E83-4527-B3BC-87F285A52F3C}" presName="horz1" presStyleCnt="0"/>
      <dgm:spPr/>
    </dgm:pt>
    <dgm:pt modelId="{496C2A9E-A68E-44D8-A90D-B364CE1B0165}" type="pres">
      <dgm:prSet presAssocID="{501A3C5A-6E83-4527-B3BC-87F285A52F3C}" presName="tx1" presStyleLbl="revTx" presStyleIdx="3" presStyleCnt="5"/>
      <dgm:spPr/>
    </dgm:pt>
    <dgm:pt modelId="{3404E3E6-5ABA-492B-AF0E-B67B3E5701D2}" type="pres">
      <dgm:prSet presAssocID="{501A3C5A-6E83-4527-B3BC-87F285A52F3C}" presName="vert1" presStyleCnt="0"/>
      <dgm:spPr/>
    </dgm:pt>
    <dgm:pt modelId="{657B93A5-AA65-413D-9278-0964D1655C89}" type="pres">
      <dgm:prSet presAssocID="{CCB279B6-A293-4AC3-BF18-9570E942120F}" presName="thickLine" presStyleLbl="alignNode1" presStyleIdx="4" presStyleCnt="5"/>
      <dgm:spPr/>
    </dgm:pt>
    <dgm:pt modelId="{E38041AB-1072-4D34-96A6-B5F76387E753}" type="pres">
      <dgm:prSet presAssocID="{CCB279B6-A293-4AC3-BF18-9570E942120F}" presName="horz1" presStyleCnt="0"/>
      <dgm:spPr/>
    </dgm:pt>
    <dgm:pt modelId="{7E996EE2-18F4-43D1-8CB9-FF96CEA710C1}" type="pres">
      <dgm:prSet presAssocID="{CCB279B6-A293-4AC3-BF18-9570E942120F}" presName="tx1" presStyleLbl="revTx" presStyleIdx="4" presStyleCnt="5"/>
      <dgm:spPr/>
    </dgm:pt>
    <dgm:pt modelId="{DE10F7D6-9AF5-4F63-9FF6-A46AF28EC342}" type="pres">
      <dgm:prSet presAssocID="{CCB279B6-A293-4AC3-BF18-9570E942120F}" presName="vert1" presStyleCnt="0"/>
      <dgm:spPr/>
    </dgm:pt>
  </dgm:ptLst>
  <dgm:cxnLst>
    <dgm:cxn modelId="{C3E7E527-B857-4344-903B-F24044E549B5}" type="presOf" srcId="{501A3C5A-6E83-4527-B3BC-87F285A52F3C}" destId="{496C2A9E-A68E-44D8-A90D-B364CE1B0165}" srcOrd="0" destOrd="0" presId="urn:microsoft.com/office/officeart/2008/layout/LinedList"/>
    <dgm:cxn modelId="{A8663140-593A-4A68-9737-B788D6354968}" srcId="{E7321BBE-DAB6-4F5E-909F-C5E728AB5CB5}" destId="{F5B5BB17-510F-4E60-89E5-8E78D77D77E0}" srcOrd="2" destOrd="0" parTransId="{AB32FADE-0C1F-46BB-8F1A-252C9176E28C}" sibTransId="{0537EA2E-0103-444D-8964-9915202E2636}"/>
    <dgm:cxn modelId="{C40DC35B-410A-41AF-8E93-84FCF692D734}" type="presOf" srcId="{CCB279B6-A293-4AC3-BF18-9570E942120F}" destId="{7E996EE2-18F4-43D1-8CB9-FF96CEA710C1}" srcOrd="0" destOrd="0" presId="urn:microsoft.com/office/officeart/2008/layout/LinedList"/>
    <dgm:cxn modelId="{6FDC4764-0F92-4F60-A175-0421FFBA6498}" type="presOf" srcId="{274A3EEC-5B8A-46F0-9BD8-07930DC8D8D1}" destId="{ACD91818-FF0F-449A-8AB4-F7D48A4F40C8}" srcOrd="0" destOrd="0" presId="urn:microsoft.com/office/officeart/2008/layout/LinedList"/>
    <dgm:cxn modelId="{21DD2F87-FFC3-42C3-9BA5-70F8CCBA5477}" srcId="{E7321BBE-DAB6-4F5E-909F-C5E728AB5CB5}" destId="{CCB279B6-A293-4AC3-BF18-9570E942120F}" srcOrd="4" destOrd="0" parTransId="{A459A487-F292-41FC-8E41-64D853D3E698}" sibTransId="{36FA7662-B0DE-492D-A740-C1583EEDE4B6}"/>
    <dgm:cxn modelId="{5E7F9F87-E1A1-4F71-ACAC-6D143AE57736}" type="presOf" srcId="{8718351B-DA09-413E-AF8D-08918C0D637F}" destId="{021A259B-A278-406A-ADC0-90EE0D7AA48E}" srcOrd="0" destOrd="0" presId="urn:microsoft.com/office/officeart/2008/layout/LinedList"/>
    <dgm:cxn modelId="{877E8B8F-309E-4333-83C5-5D259A442DA1}" type="presOf" srcId="{F5B5BB17-510F-4E60-89E5-8E78D77D77E0}" destId="{AACD45E3-0EDA-48C5-B06F-976B91E66B0C}" srcOrd="0" destOrd="0" presId="urn:microsoft.com/office/officeart/2008/layout/LinedList"/>
    <dgm:cxn modelId="{D0C984D5-BF46-49F3-A463-6D5B6F94C6AA}" type="presOf" srcId="{E7321BBE-DAB6-4F5E-909F-C5E728AB5CB5}" destId="{432CF3FF-A6F3-45FF-A28E-76B7E4726E57}" srcOrd="0" destOrd="0" presId="urn:microsoft.com/office/officeart/2008/layout/LinedList"/>
    <dgm:cxn modelId="{57599BE2-99E3-4F51-8650-A8EBA256B539}" srcId="{E7321BBE-DAB6-4F5E-909F-C5E728AB5CB5}" destId="{274A3EEC-5B8A-46F0-9BD8-07930DC8D8D1}" srcOrd="1" destOrd="0" parTransId="{14BB915F-C692-4CED-97BF-B1E8D359EEE5}" sibTransId="{17328E92-806A-4E45-AFD9-C9F295CCFD84}"/>
    <dgm:cxn modelId="{34DEBAEE-0768-489B-99F6-12D81AFD6B2A}" srcId="{E7321BBE-DAB6-4F5E-909F-C5E728AB5CB5}" destId="{501A3C5A-6E83-4527-B3BC-87F285A52F3C}" srcOrd="3" destOrd="0" parTransId="{FD165784-3C4A-4BB1-8F91-AC00C0E5F0F0}" sibTransId="{1CA62541-DBE7-494D-970D-5BC113ACBFA4}"/>
    <dgm:cxn modelId="{4C2D4FF1-6FAC-46E7-B7BE-9E8922B95C3A}" srcId="{E7321BBE-DAB6-4F5E-909F-C5E728AB5CB5}" destId="{8718351B-DA09-413E-AF8D-08918C0D637F}" srcOrd="0" destOrd="0" parTransId="{1EABCC8C-5C12-4E29-8317-5B04B89C9476}" sibTransId="{BCFA1C69-E85B-47AB-9AAC-150E7D4EA112}"/>
    <dgm:cxn modelId="{362AEDBD-450A-4AB1-8259-B320F08D27FC}" type="presParOf" srcId="{432CF3FF-A6F3-45FF-A28E-76B7E4726E57}" destId="{D55A2403-623F-4025-ABE8-57056E32494E}" srcOrd="0" destOrd="0" presId="urn:microsoft.com/office/officeart/2008/layout/LinedList"/>
    <dgm:cxn modelId="{F945849E-7736-418F-8917-978733FF2661}" type="presParOf" srcId="{432CF3FF-A6F3-45FF-A28E-76B7E4726E57}" destId="{38CA628E-8ABB-43A3-85D1-9459BF269D72}" srcOrd="1" destOrd="0" presId="urn:microsoft.com/office/officeart/2008/layout/LinedList"/>
    <dgm:cxn modelId="{5C789669-040A-482B-B405-C81F47E06504}" type="presParOf" srcId="{38CA628E-8ABB-43A3-85D1-9459BF269D72}" destId="{021A259B-A278-406A-ADC0-90EE0D7AA48E}" srcOrd="0" destOrd="0" presId="urn:microsoft.com/office/officeart/2008/layout/LinedList"/>
    <dgm:cxn modelId="{5ACE112B-C1EF-4E00-A5ED-FF8BDAFD6530}" type="presParOf" srcId="{38CA628E-8ABB-43A3-85D1-9459BF269D72}" destId="{093293FB-2F90-4D87-BAD4-00EE49381E5A}" srcOrd="1" destOrd="0" presId="urn:microsoft.com/office/officeart/2008/layout/LinedList"/>
    <dgm:cxn modelId="{A6F88C44-94F2-4EC6-BBE7-E3B26869177D}" type="presParOf" srcId="{432CF3FF-A6F3-45FF-A28E-76B7E4726E57}" destId="{497BA67D-E145-40A3-9D8E-4E5204AAA245}" srcOrd="2" destOrd="0" presId="urn:microsoft.com/office/officeart/2008/layout/LinedList"/>
    <dgm:cxn modelId="{3867AD53-C678-4AC2-95F6-681A7A8BAC45}" type="presParOf" srcId="{432CF3FF-A6F3-45FF-A28E-76B7E4726E57}" destId="{285A5ACE-3385-4456-82EB-020EAB02D331}" srcOrd="3" destOrd="0" presId="urn:microsoft.com/office/officeart/2008/layout/LinedList"/>
    <dgm:cxn modelId="{C01921B2-3673-43DA-8ED6-86F5C7849384}" type="presParOf" srcId="{285A5ACE-3385-4456-82EB-020EAB02D331}" destId="{ACD91818-FF0F-449A-8AB4-F7D48A4F40C8}" srcOrd="0" destOrd="0" presId="urn:microsoft.com/office/officeart/2008/layout/LinedList"/>
    <dgm:cxn modelId="{B81E0D35-80F8-483E-A0B8-427495BEF4B9}" type="presParOf" srcId="{285A5ACE-3385-4456-82EB-020EAB02D331}" destId="{CF2C2298-7F05-4E28-9407-1697F0FB4759}" srcOrd="1" destOrd="0" presId="urn:microsoft.com/office/officeart/2008/layout/LinedList"/>
    <dgm:cxn modelId="{9729D976-8E8D-47C6-A315-80D733EE337F}" type="presParOf" srcId="{432CF3FF-A6F3-45FF-A28E-76B7E4726E57}" destId="{50F74798-EC2F-4A45-AE33-56E992C53EC3}" srcOrd="4" destOrd="0" presId="urn:microsoft.com/office/officeart/2008/layout/LinedList"/>
    <dgm:cxn modelId="{89ADEF68-C2E0-4819-9EFB-1D8E17BBFFBE}" type="presParOf" srcId="{432CF3FF-A6F3-45FF-A28E-76B7E4726E57}" destId="{7255B722-B841-4308-9BD9-91889A84FA6A}" srcOrd="5" destOrd="0" presId="urn:microsoft.com/office/officeart/2008/layout/LinedList"/>
    <dgm:cxn modelId="{4C026959-5FAA-4DD6-810F-3DC0FEA81324}" type="presParOf" srcId="{7255B722-B841-4308-9BD9-91889A84FA6A}" destId="{AACD45E3-0EDA-48C5-B06F-976B91E66B0C}" srcOrd="0" destOrd="0" presId="urn:microsoft.com/office/officeart/2008/layout/LinedList"/>
    <dgm:cxn modelId="{6B3117E2-244E-47BE-8841-37CDB7B7FC71}" type="presParOf" srcId="{7255B722-B841-4308-9BD9-91889A84FA6A}" destId="{D17064BA-3889-4723-ABE3-1F5124ECF53C}" srcOrd="1" destOrd="0" presId="urn:microsoft.com/office/officeart/2008/layout/LinedList"/>
    <dgm:cxn modelId="{B0045A7E-1489-44A4-AA62-445C021AA676}" type="presParOf" srcId="{432CF3FF-A6F3-45FF-A28E-76B7E4726E57}" destId="{222DE791-A520-4584-B030-C83D0F2CEE44}" srcOrd="6" destOrd="0" presId="urn:microsoft.com/office/officeart/2008/layout/LinedList"/>
    <dgm:cxn modelId="{ADAA9E90-666C-49AF-9840-7B196B81BA78}" type="presParOf" srcId="{432CF3FF-A6F3-45FF-A28E-76B7E4726E57}" destId="{45780AA0-F673-46B4-A707-5A16D3665832}" srcOrd="7" destOrd="0" presId="urn:microsoft.com/office/officeart/2008/layout/LinedList"/>
    <dgm:cxn modelId="{566BF9EE-4521-4A32-A7C6-F3A0301F1F1A}" type="presParOf" srcId="{45780AA0-F673-46B4-A707-5A16D3665832}" destId="{496C2A9E-A68E-44D8-A90D-B364CE1B0165}" srcOrd="0" destOrd="0" presId="urn:microsoft.com/office/officeart/2008/layout/LinedList"/>
    <dgm:cxn modelId="{6AFA4666-EC6B-4262-BF6E-332E77C60E6C}" type="presParOf" srcId="{45780AA0-F673-46B4-A707-5A16D3665832}" destId="{3404E3E6-5ABA-492B-AF0E-B67B3E5701D2}" srcOrd="1" destOrd="0" presId="urn:microsoft.com/office/officeart/2008/layout/LinedList"/>
    <dgm:cxn modelId="{6D2FE982-E4AC-41A7-860E-54FF0874A5D7}" type="presParOf" srcId="{432CF3FF-A6F3-45FF-A28E-76B7E4726E57}" destId="{657B93A5-AA65-413D-9278-0964D1655C89}" srcOrd="8" destOrd="0" presId="urn:microsoft.com/office/officeart/2008/layout/LinedList"/>
    <dgm:cxn modelId="{98EEF82B-60E6-48D8-9CC0-8070A6EA58CA}" type="presParOf" srcId="{432CF3FF-A6F3-45FF-A28E-76B7E4726E57}" destId="{E38041AB-1072-4D34-96A6-B5F76387E753}" srcOrd="9" destOrd="0" presId="urn:microsoft.com/office/officeart/2008/layout/LinedList"/>
    <dgm:cxn modelId="{7DEF1642-AC79-459D-97EF-79C1BA152F03}" type="presParOf" srcId="{E38041AB-1072-4D34-96A6-B5F76387E753}" destId="{7E996EE2-18F4-43D1-8CB9-FF96CEA710C1}" srcOrd="0" destOrd="0" presId="urn:microsoft.com/office/officeart/2008/layout/LinedList"/>
    <dgm:cxn modelId="{EF1023B7-D253-4B33-8315-A70A2AAF4510}" type="presParOf" srcId="{E38041AB-1072-4D34-96A6-B5F76387E753}" destId="{DE10F7D6-9AF5-4F63-9FF6-A46AF28EC3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63C908-4FB3-40F6-90B2-4197983A033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48A4B13-0C7A-4F2A-9745-AAEEEA3A497C}">
      <dgm:prSet/>
      <dgm:spPr/>
      <dgm:t>
        <a:bodyPr/>
        <a:lstStyle/>
        <a:p>
          <a:r>
            <a:rPr lang="en-US"/>
            <a:t>Application in Process and Application Submitted </a:t>
          </a:r>
        </a:p>
      </dgm:t>
    </dgm:pt>
    <dgm:pt modelId="{3F0AA54F-550A-4643-B042-A595300E5A2E}" type="parTrans" cxnId="{0074C32E-F935-4BDB-AE86-11FE13DBDB92}">
      <dgm:prSet/>
      <dgm:spPr/>
      <dgm:t>
        <a:bodyPr/>
        <a:lstStyle/>
        <a:p>
          <a:endParaRPr lang="en-US"/>
        </a:p>
      </dgm:t>
    </dgm:pt>
    <dgm:pt modelId="{13C09A85-B8F1-4BF8-8CFE-9D8B366A8A57}" type="sibTrans" cxnId="{0074C32E-F935-4BDB-AE86-11FE13DBDB92}">
      <dgm:prSet/>
      <dgm:spPr/>
      <dgm:t>
        <a:bodyPr/>
        <a:lstStyle/>
        <a:p>
          <a:endParaRPr lang="en-US"/>
        </a:p>
      </dgm:t>
    </dgm:pt>
    <dgm:pt modelId="{F67CEC56-E465-4C13-8662-E82C413586CC}">
      <dgm:prSet/>
      <dgm:spPr/>
      <dgm:t>
        <a:bodyPr/>
        <a:lstStyle/>
        <a:p>
          <a:r>
            <a:rPr lang="en-US"/>
            <a:t>Self explanatory and is the Agency’s responsibility</a:t>
          </a:r>
        </a:p>
      </dgm:t>
    </dgm:pt>
    <dgm:pt modelId="{45EA8319-98ED-4E46-A615-2B9D5B6558B1}" type="parTrans" cxnId="{7DE724E6-6B53-42EA-8F83-1778791A1C32}">
      <dgm:prSet/>
      <dgm:spPr/>
      <dgm:t>
        <a:bodyPr/>
        <a:lstStyle/>
        <a:p>
          <a:endParaRPr lang="en-US"/>
        </a:p>
      </dgm:t>
    </dgm:pt>
    <dgm:pt modelId="{E4BEB433-39B3-4F54-B626-6B3D77227652}" type="sibTrans" cxnId="{7DE724E6-6B53-42EA-8F83-1778791A1C32}">
      <dgm:prSet/>
      <dgm:spPr/>
      <dgm:t>
        <a:bodyPr/>
        <a:lstStyle/>
        <a:p>
          <a:endParaRPr lang="en-US"/>
        </a:p>
      </dgm:t>
    </dgm:pt>
    <dgm:pt modelId="{851DF214-0D06-47C8-A4F4-58D3F8379C97}">
      <dgm:prSet/>
      <dgm:spPr/>
      <dgm:t>
        <a:bodyPr/>
        <a:lstStyle/>
        <a:p>
          <a:r>
            <a:rPr lang="en-US"/>
            <a:t>Application in Scoring Process</a:t>
          </a:r>
        </a:p>
      </dgm:t>
    </dgm:pt>
    <dgm:pt modelId="{B06E7537-C18D-42A6-A298-3089616790AD}" type="parTrans" cxnId="{A8634235-CA8A-4A66-8066-93485F26180D}">
      <dgm:prSet/>
      <dgm:spPr/>
      <dgm:t>
        <a:bodyPr/>
        <a:lstStyle/>
        <a:p>
          <a:endParaRPr lang="en-US"/>
        </a:p>
      </dgm:t>
    </dgm:pt>
    <dgm:pt modelId="{74C97639-B875-42DF-A654-37293161A5E8}" type="sibTrans" cxnId="{A8634235-CA8A-4A66-8066-93485F26180D}">
      <dgm:prSet/>
      <dgm:spPr/>
      <dgm:t>
        <a:bodyPr/>
        <a:lstStyle/>
        <a:p>
          <a:endParaRPr lang="en-US"/>
        </a:p>
      </dgm:t>
    </dgm:pt>
    <dgm:pt modelId="{C4DF9E9C-6E71-4879-9532-9FFBC1C2FCEF}">
      <dgm:prSet/>
      <dgm:spPr/>
      <dgm:t>
        <a:bodyPr/>
        <a:lstStyle/>
        <a:p>
          <a:r>
            <a:rPr lang="en-US"/>
            <a:t>When the ICJI grant managers are reading and scoring the applications.   This status can be lengthy depending on the number of applicants.</a:t>
          </a:r>
        </a:p>
      </dgm:t>
    </dgm:pt>
    <dgm:pt modelId="{FDB86877-D840-4821-AF55-A82A42A32ECC}" type="parTrans" cxnId="{A48988D0-F9D6-40CD-A277-A9300255B92B}">
      <dgm:prSet/>
      <dgm:spPr/>
      <dgm:t>
        <a:bodyPr/>
        <a:lstStyle/>
        <a:p>
          <a:endParaRPr lang="en-US"/>
        </a:p>
      </dgm:t>
    </dgm:pt>
    <dgm:pt modelId="{31EFA137-5D66-4D96-A30E-CB833F8457FF}" type="sibTrans" cxnId="{A48988D0-F9D6-40CD-A277-A9300255B92B}">
      <dgm:prSet/>
      <dgm:spPr/>
      <dgm:t>
        <a:bodyPr/>
        <a:lstStyle/>
        <a:p>
          <a:endParaRPr lang="en-US"/>
        </a:p>
      </dgm:t>
    </dgm:pt>
    <dgm:pt modelId="{69DD1694-223A-4838-8A87-95D0DA5E392F}">
      <dgm:prSet/>
      <dgm:spPr/>
      <dgm:t>
        <a:bodyPr/>
        <a:lstStyle/>
        <a:p>
          <a:r>
            <a:rPr lang="en-US"/>
            <a:t>Application Board Review</a:t>
          </a:r>
        </a:p>
      </dgm:t>
    </dgm:pt>
    <dgm:pt modelId="{75563FEB-CB45-4904-9058-1DFCD9C0B53D}" type="parTrans" cxnId="{81D92587-66DB-4C3F-8DD2-4BB8F984B298}">
      <dgm:prSet/>
      <dgm:spPr/>
      <dgm:t>
        <a:bodyPr/>
        <a:lstStyle/>
        <a:p>
          <a:endParaRPr lang="en-US"/>
        </a:p>
      </dgm:t>
    </dgm:pt>
    <dgm:pt modelId="{6E9D420E-1196-4433-AB0D-DC2EDEE132EC}" type="sibTrans" cxnId="{81D92587-66DB-4C3F-8DD2-4BB8F984B298}">
      <dgm:prSet/>
      <dgm:spPr/>
      <dgm:t>
        <a:bodyPr/>
        <a:lstStyle/>
        <a:p>
          <a:endParaRPr lang="en-US"/>
        </a:p>
      </dgm:t>
    </dgm:pt>
    <dgm:pt modelId="{D4653BA2-FA52-4DB8-9522-AD87DAA7C1D4}">
      <dgm:prSet/>
      <dgm:spPr/>
      <dgm:t>
        <a:bodyPr/>
        <a:lstStyle/>
        <a:p>
          <a:r>
            <a:rPr lang="en-US"/>
            <a:t>Means that the Applications have been or will be discussed by the ICJI Board of Trustees</a:t>
          </a:r>
        </a:p>
      </dgm:t>
    </dgm:pt>
    <dgm:pt modelId="{B9D7BF66-5722-4AC6-A83B-DE43670FBF7D}" type="parTrans" cxnId="{2ECC82D5-2598-4E91-B42E-85DF92277CF4}">
      <dgm:prSet/>
      <dgm:spPr/>
      <dgm:t>
        <a:bodyPr/>
        <a:lstStyle/>
        <a:p>
          <a:endParaRPr lang="en-US"/>
        </a:p>
      </dgm:t>
    </dgm:pt>
    <dgm:pt modelId="{A25A0EC6-B243-44CF-98AC-34E900E5403B}" type="sibTrans" cxnId="{2ECC82D5-2598-4E91-B42E-85DF92277CF4}">
      <dgm:prSet/>
      <dgm:spPr/>
      <dgm:t>
        <a:bodyPr/>
        <a:lstStyle/>
        <a:p>
          <a:endParaRPr lang="en-US"/>
        </a:p>
      </dgm:t>
    </dgm:pt>
    <dgm:pt modelId="{E1447C37-F030-4981-9479-23B080DBB79C}" type="pres">
      <dgm:prSet presAssocID="{F863C908-4FB3-40F6-90B2-4197983A033F}" presName="linear" presStyleCnt="0">
        <dgm:presLayoutVars>
          <dgm:animLvl val="lvl"/>
          <dgm:resizeHandles val="exact"/>
        </dgm:presLayoutVars>
      </dgm:prSet>
      <dgm:spPr/>
    </dgm:pt>
    <dgm:pt modelId="{B2E1C658-7982-4723-9117-D722F95EE493}" type="pres">
      <dgm:prSet presAssocID="{E48A4B13-0C7A-4F2A-9745-AAEEEA3A497C}" presName="parentText" presStyleLbl="node1" presStyleIdx="0" presStyleCnt="3">
        <dgm:presLayoutVars>
          <dgm:chMax val="0"/>
          <dgm:bulletEnabled val="1"/>
        </dgm:presLayoutVars>
      </dgm:prSet>
      <dgm:spPr/>
    </dgm:pt>
    <dgm:pt modelId="{018DDC41-0D59-4C82-B243-9F58FEF6D87E}" type="pres">
      <dgm:prSet presAssocID="{E48A4B13-0C7A-4F2A-9745-AAEEEA3A497C}" presName="childText" presStyleLbl="revTx" presStyleIdx="0" presStyleCnt="3">
        <dgm:presLayoutVars>
          <dgm:bulletEnabled val="1"/>
        </dgm:presLayoutVars>
      </dgm:prSet>
      <dgm:spPr/>
    </dgm:pt>
    <dgm:pt modelId="{1897B39B-F778-4030-BF52-1B457C5EEFA8}" type="pres">
      <dgm:prSet presAssocID="{851DF214-0D06-47C8-A4F4-58D3F8379C97}" presName="parentText" presStyleLbl="node1" presStyleIdx="1" presStyleCnt="3">
        <dgm:presLayoutVars>
          <dgm:chMax val="0"/>
          <dgm:bulletEnabled val="1"/>
        </dgm:presLayoutVars>
      </dgm:prSet>
      <dgm:spPr/>
    </dgm:pt>
    <dgm:pt modelId="{02AE76AF-99D0-47D5-8A38-48CBC1AEAD20}" type="pres">
      <dgm:prSet presAssocID="{851DF214-0D06-47C8-A4F4-58D3F8379C97}" presName="childText" presStyleLbl="revTx" presStyleIdx="1" presStyleCnt="3">
        <dgm:presLayoutVars>
          <dgm:bulletEnabled val="1"/>
        </dgm:presLayoutVars>
      </dgm:prSet>
      <dgm:spPr/>
    </dgm:pt>
    <dgm:pt modelId="{FDAB7A5B-1722-4EFE-9A84-D58BF31504CD}" type="pres">
      <dgm:prSet presAssocID="{69DD1694-223A-4838-8A87-95D0DA5E392F}" presName="parentText" presStyleLbl="node1" presStyleIdx="2" presStyleCnt="3">
        <dgm:presLayoutVars>
          <dgm:chMax val="0"/>
          <dgm:bulletEnabled val="1"/>
        </dgm:presLayoutVars>
      </dgm:prSet>
      <dgm:spPr/>
    </dgm:pt>
    <dgm:pt modelId="{AEA6607A-EA1D-4A60-A799-3A7DD5A2A8E0}" type="pres">
      <dgm:prSet presAssocID="{69DD1694-223A-4838-8A87-95D0DA5E392F}" presName="childText" presStyleLbl="revTx" presStyleIdx="2" presStyleCnt="3">
        <dgm:presLayoutVars>
          <dgm:bulletEnabled val="1"/>
        </dgm:presLayoutVars>
      </dgm:prSet>
      <dgm:spPr/>
    </dgm:pt>
  </dgm:ptLst>
  <dgm:cxnLst>
    <dgm:cxn modelId="{3A051522-3582-4F9A-A820-643B22FCBE5B}" type="presOf" srcId="{D4653BA2-FA52-4DB8-9522-AD87DAA7C1D4}" destId="{AEA6607A-EA1D-4A60-A799-3A7DD5A2A8E0}" srcOrd="0" destOrd="0" presId="urn:microsoft.com/office/officeart/2005/8/layout/vList2"/>
    <dgm:cxn modelId="{0074C32E-F935-4BDB-AE86-11FE13DBDB92}" srcId="{F863C908-4FB3-40F6-90B2-4197983A033F}" destId="{E48A4B13-0C7A-4F2A-9745-AAEEEA3A497C}" srcOrd="0" destOrd="0" parTransId="{3F0AA54F-550A-4643-B042-A595300E5A2E}" sibTransId="{13C09A85-B8F1-4BF8-8CFE-9D8B366A8A57}"/>
    <dgm:cxn modelId="{A8634235-CA8A-4A66-8066-93485F26180D}" srcId="{F863C908-4FB3-40F6-90B2-4197983A033F}" destId="{851DF214-0D06-47C8-A4F4-58D3F8379C97}" srcOrd="1" destOrd="0" parTransId="{B06E7537-C18D-42A6-A298-3089616790AD}" sibTransId="{74C97639-B875-42DF-A654-37293161A5E8}"/>
    <dgm:cxn modelId="{B6551938-14B5-4CA7-9C1C-AC46AF77E0D9}" type="presOf" srcId="{F863C908-4FB3-40F6-90B2-4197983A033F}" destId="{E1447C37-F030-4981-9479-23B080DBB79C}" srcOrd="0" destOrd="0" presId="urn:microsoft.com/office/officeart/2005/8/layout/vList2"/>
    <dgm:cxn modelId="{78BF2185-702A-4975-AA80-B659A3A97D2D}" type="presOf" srcId="{E48A4B13-0C7A-4F2A-9745-AAEEEA3A497C}" destId="{B2E1C658-7982-4723-9117-D722F95EE493}" srcOrd="0" destOrd="0" presId="urn:microsoft.com/office/officeart/2005/8/layout/vList2"/>
    <dgm:cxn modelId="{81D92587-66DB-4C3F-8DD2-4BB8F984B298}" srcId="{F863C908-4FB3-40F6-90B2-4197983A033F}" destId="{69DD1694-223A-4838-8A87-95D0DA5E392F}" srcOrd="2" destOrd="0" parTransId="{75563FEB-CB45-4904-9058-1DFCD9C0B53D}" sibTransId="{6E9D420E-1196-4433-AB0D-DC2EDEE132EC}"/>
    <dgm:cxn modelId="{08ACC68E-A71B-4B6D-9AC5-D8E97EAAFE32}" type="presOf" srcId="{C4DF9E9C-6E71-4879-9532-9FFBC1C2FCEF}" destId="{02AE76AF-99D0-47D5-8A38-48CBC1AEAD20}" srcOrd="0" destOrd="0" presId="urn:microsoft.com/office/officeart/2005/8/layout/vList2"/>
    <dgm:cxn modelId="{C8B9C6AC-9083-44B2-BA3E-11D3B4F04518}" type="presOf" srcId="{851DF214-0D06-47C8-A4F4-58D3F8379C97}" destId="{1897B39B-F778-4030-BF52-1B457C5EEFA8}" srcOrd="0" destOrd="0" presId="urn:microsoft.com/office/officeart/2005/8/layout/vList2"/>
    <dgm:cxn modelId="{A48988D0-F9D6-40CD-A277-A9300255B92B}" srcId="{851DF214-0D06-47C8-A4F4-58D3F8379C97}" destId="{C4DF9E9C-6E71-4879-9532-9FFBC1C2FCEF}" srcOrd="0" destOrd="0" parTransId="{FDB86877-D840-4821-AF55-A82A42A32ECC}" sibTransId="{31EFA137-5D66-4D96-A30E-CB833F8457FF}"/>
    <dgm:cxn modelId="{2ECC82D5-2598-4E91-B42E-85DF92277CF4}" srcId="{69DD1694-223A-4838-8A87-95D0DA5E392F}" destId="{D4653BA2-FA52-4DB8-9522-AD87DAA7C1D4}" srcOrd="0" destOrd="0" parTransId="{B9D7BF66-5722-4AC6-A83B-DE43670FBF7D}" sibTransId="{A25A0EC6-B243-44CF-98AC-34E900E5403B}"/>
    <dgm:cxn modelId="{6DA2DFDE-F057-442E-A0A4-AB1195DECD4A}" type="presOf" srcId="{F67CEC56-E465-4C13-8662-E82C413586CC}" destId="{018DDC41-0D59-4C82-B243-9F58FEF6D87E}" srcOrd="0" destOrd="0" presId="urn:microsoft.com/office/officeart/2005/8/layout/vList2"/>
    <dgm:cxn modelId="{CC5318E1-D292-4BE5-9F80-BDCEC3AAEC5A}" type="presOf" srcId="{69DD1694-223A-4838-8A87-95D0DA5E392F}" destId="{FDAB7A5B-1722-4EFE-9A84-D58BF31504CD}" srcOrd="0" destOrd="0" presId="urn:microsoft.com/office/officeart/2005/8/layout/vList2"/>
    <dgm:cxn modelId="{7DE724E6-6B53-42EA-8F83-1778791A1C32}" srcId="{E48A4B13-0C7A-4F2A-9745-AAEEEA3A497C}" destId="{F67CEC56-E465-4C13-8662-E82C413586CC}" srcOrd="0" destOrd="0" parTransId="{45EA8319-98ED-4E46-A615-2B9D5B6558B1}" sibTransId="{E4BEB433-39B3-4F54-B626-6B3D77227652}"/>
    <dgm:cxn modelId="{371AEDD1-894E-419E-A551-3126FBF25EE6}" type="presParOf" srcId="{E1447C37-F030-4981-9479-23B080DBB79C}" destId="{B2E1C658-7982-4723-9117-D722F95EE493}" srcOrd="0" destOrd="0" presId="urn:microsoft.com/office/officeart/2005/8/layout/vList2"/>
    <dgm:cxn modelId="{2757D4CA-83FD-4E83-A5E6-D2FE1F863612}" type="presParOf" srcId="{E1447C37-F030-4981-9479-23B080DBB79C}" destId="{018DDC41-0D59-4C82-B243-9F58FEF6D87E}" srcOrd="1" destOrd="0" presId="urn:microsoft.com/office/officeart/2005/8/layout/vList2"/>
    <dgm:cxn modelId="{7718149F-BE22-482E-B1AC-6D0A8C7438B4}" type="presParOf" srcId="{E1447C37-F030-4981-9479-23B080DBB79C}" destId="{1897B39B-F778-4030-BF52-1B457C5EEFA8}" srcOrd="2" destOrd="0" presId="urn:microsoft.com/office/officeart/2005/8/layout/vList2"/>
    <dgm:cxn modelId="{7E9EBF2A-E571-4AED-892B-C186B5A09FF2}" type="presParOf" srcId="{E1447C37-F030-4981-9479-23B080DBB79C}" destId="{02AE76AF-99D0-47D5-8A38-48CBC1AEAD20}" srcOrd="3" destOrd="0" presId="urn:microsoft.com/office/officeart/2005/8/layout/vList2"/>
    <dgm:cxn modelId="{097BFBD5-4715-41EE-A879-231F3230D6C0}" type="presParOf" srcId="{E1447C37-F030-4981-9479-23B080DBB79C}" destId="{FDAB7A5B-1722-4EFE-9A84-D58BF31504CD}" srcOrd="4" destOrd="0" presId="urn:microsoft.com/office/officeart/2005/8/layout/vList2"/>
    <dgm:cxn modelId="{F979AF23-EB22-4734-961D-3D68B20611AE}" type="presParOf" srcId="{E1447C37-F030-4981-9479-23B080DBB79C}" destId="{AEA6607A-EA1D-4A60-A799-3A7DD5A2A8E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5A6606-43A6-4B71-82FA-6AE53873C84A}"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57423685-8F58-4DC8-BE14-3AB0C0EA5FBE}">
      <dgm:prSet/>
      <dgm:spPr/>
      <dgm:t>
        <a:bodyPr/>
        <a:lstStyle/>
        <a:p>
          <a:r>
            <a:rPr lang="en-US"/>
            <a:t>Pre-Award Modifications Required</a:t>
          </a:r>
        </a:p>
      </dgm:t>
    </dgm:pt>
    <dgm:pt modelId="{F5AA8407-4FA5-4FE1-AE41-AFD8ABA963EE}" type="parTrans" cxnId="{00756F81-8073-4324-A475-4EC142FC3548}">
      <dgm:prSet/>
      <dgm:spPr/>
      <dgm:t>
        <a:bodyPr/>
        <a:lstStyle/>
        <a:p>
          <a:endParaRPr lang="en-US"/>
        </a:p>
      </dgm:t>
    </dgm:pt>
    <dgm:pt modelId="{5863F2D7-0E3B-4203-9B11-A1241D1FDE8B}" type="sibTrans" cxnId="{00756F81-8073-4324-A475-4EC142FC3548}">
      <dgm:prSet/>
      <dgm:spPr/>
      <dgm:t>
        <a:bodyPr/>
        <a:lstStyle/>
        <a:p>
          <a:endParaRPr lang="en-US"/>
        </a:p>
      </dgm:t>
    </dgm:pt>
    <dgm:pt modelId="{2E16F5A4-A824-4C38-8137-680526B07CCD}">
      <dgm:prSet custT="1"/>
      <dgm:spPr/>
      <dgm:t>
        <a:bodyPr/>
        <a:lstStyle/>
        <a:p>
          <a:r>
            <a:rPr lang="en-US" sz="1600" dirty="0"/>
            <a:t>This is when the ICJI grant manager returns the application to the agency for updates or corrections.  Generally, there will be a deadline given of when the application must be resubmitted.  This status may show multiple times as there are times that the agencies do not make all the corrections requested and it must be sent back.  This status may also occur if a correction is identified by senior grant managers, Assistant Division Director, Division Director or Legal.</a:t>
          </a:r>
        </a:p>
      </dgm:t>
    </dgm:pt>
    <dgm:pt modelId="{C7579108-BF6F-4D9D-B190-17FDDBE31DEA}" type="parTrans" cxnId="{C8AB2914-97F6-45BA-B4F0-9EF327A82A48}">
      <dgm:prSet/>
      <dgm:spPr/>
      <dgm:t>
        <a:bodyPr/>
        <a:lstStyle/>
        <a:p>
          <a:endParaRPr lang="en-US"/>
        </a:p>
      </dgm:t>
    </dgm:pt>
    <dgm:pt modelId="{FC23B57B-68AA-40B6-B854-A6BC119D4F08}" type="sibTrans" cxnId="{C8AB2914-97F6-45BA-B4F0-9EF327A82A48}">
      <dgm:prSet/>
      <dgm:spPr/>
      <dgm:t>
        <a:bodyPr/>
        <a:lstStyle/>
        <a:p>
          <a:endParaRPr lang="en-US"/>
        </a:p>
      </dgm:t>
    </dgm:pt>
    <dgm:pt modelId="{BECA100F-A9A8-4302-808E-706FF490157A}">
      <dgm:prSet/>
      <dgm:spPr/>
      <dgm:t>
        <a:bodyPr/>
        <a:lstStyle/>
        <a:p>
          <a:r>
            <a:rPr lang="en-US"/>
            <a:t>Pre-Award Modification Submitted</a:t>
          </a:r>
        </a:p>
      </dgm:t>
    </dgm:pt>
    <dgm:pt modelId="{6604C6F1-846C-4976-8605-D32CB6576E4E}" type="parTrans" cxnId="{035C74EF-7EDC-4101-8C1B-F8FEFDEAF15E}">
      <dgm:prSet/>
      <dgm:spPr/>
      <dgm:t>
        <a:bodyPr/>
        <a:lstStyle/>
        <a:p>
          <a:endParaRPr lang="en-US"/>
        </a:p>
      </dgm:t>
    </dgm:pt>
    <dgm:pt modelId="{F30347BC-EBC5-45EF-9688-2CA9D1EB981D}" type="sibTrans" cxnId="{035C74EF-7EDC-4101-8C1B-F8FEFDEAF15E}">
      <dgm:prSet/>
      <dgm:spPr/>
      <dgm:t>
        <a:bodyPr/>
        <a:lstStyle/>
        <a:p>
          <a:endParaRPr lang="en-US"/>
        </a:p>
      </dgm:t>
    </dgm:pt>
    <dgm:pt modelId="{533057CA-D85B-4E7C-956D-9E916609CE95}">
      <dgm:prSet custT="1"/>
      <dgm:spPr/>
      <dgm:t>
        <a:bodyPr/>
        <a:lstStyle/>
        <a:p>
          <a:r>
            <a:rPr lang="en-US" sz="1600" dirty="0"/>
            <a:t>This is after the agency has submitted the updates or corrections to the grant application.</a:t>
          </a:r>
        </a:p>
      </dgm:t>
    </dgm:pt>
    <dgm:pt modelId="{E89C5CF2-CF16-4328-8544-18FBF144C23C}" type="parTrans" cxnId="{09B072DF-2A44-424C-9257-7BD7A9209FE4}">
      <dgm:prSet/>
      <dgm:spPr/>
      <dgm:t>
        <a:bodyPr/>
        <a:lstStyle/>
        <a:p>
          <a:endParaRPr lang="en-US"/>
        </a:p>
      </dgm:t>
    </dgm:pt>
    <dgm:pt modelId="{41B2123E-350E-4E32-96EF-0A4A8A10A90C}" type="sibTrans" cxnId="{09B072DF-2A44-424C-9257-7BD7A9209FE4}">
      <dgm:prSet/>
      <dgm:spPr/>
      <dgm:t>
        <a:bodyPr/>
        <a:lstStyle/>
        <a:p>
          <a:endParaRPr lang="en-US"/>
        </a:p>
      </dgm:t>
    </dgm:pt>
    <dgm:pt modelId="{AC61DFF9-0011-490D-8D25-BDCA4885D5DF}" type="pres">
      <dgm:prSet presAssocID="{C85A6606-43A6-4B71-82FA-6AE53873C84A}" presName="Name0" presStyleCnt="0">
        <dgm:presLayoutVars>
          <dgm:dir/>
          <dgm:animLvl val="lvl"/>
          <dgm:resizeHandles val="exact"/>
        </dgm:presLayoutVars>
      </dgm:prSet>
      <dgm:spPr/>
    </dgm:pt>
    <dgm:pt modelId="{8AFEBE4E-51DB-412F-A4FC-A37BA9077130}" type="pres">
      <dgm:prSet presAssocID="{57423685-8F58-4DC8-BE14-3AB0C0EA5FBE}" presName="linNode" presStyleCnt="0"/>
      <dgm:spPr/>
    </dgm:pt>
    <dgm:pt modelId="{857885B2-3584-4AC4-BE55-02B0339A893D}" type="pres">
      <dgm:prSet presAssocID="{57423685-8F58-4DC8-BE14-3AB0C0EA5FBE}" presName="parentText" presStyleLbl="alignNode1" presStyleIdx="0" presStyleCnt="2">
        <dgm:presLayoutVars>
          <dgm:chMax val="1"/>
          <dgm:bulletEnabled/>
        </dgm:presLayoutVars>
      </dgm:prSet>
      <dgm:spPr/>
    </dgm:pt>
    <dgm:pt modelId="{CB6299CE-C41F-482E-90F7-048BEAE6EF59}" type="pres">
      <dgm:prSet presAssocID="{57423685-8F58-4DC8-BE14-3AB0C0EA5FBE}" presName="descendantText" presStyleLbl="alignAccFollowNode1" presStyleIdx="0" presStyleCnt="2">
        <dgm:presLayoutVars>
          <dgm:bulletEnabled/>
        </dgm:presLayoutVars>
      </dgm:prSet>
      <dgm:spPr/>
    </dgm:pt>
    <dgm:pt modelId="{3F4BD5F3-480A-4165-9078-9946988D5D35}" type="pres">
      <dgm:prSet presAssocID="{5863F2D7-0E3B-4203-9B11-A1241D1FDE8B}" presName="sp" presStyleCnt="0"/>
      <dgm:spPr/>
    </dgm:pt>
    <dgm:pt modelId="{0D6EA48E-4B38-4771-A160-C27C5FCCCF99}" type="pres">
      <dgm:prSet presAssocID="{BECA100F-A9A8-4302-808E-706FF490157A}" presName="linNode" presStyleCnt="0"/>
      <dgm:spPr/>
    </dgm:pt>
    <dgm:pt modelId="{5C2E0479-D6D2-4E69-B841-1A7AAF475390}" type="pres">
      <dgm:prSet presAssocID="{BECA100F-A9A8-4302-808E-706FF490157A}" presName="parentText" presStyleLbl="alignNode1" presStyleIdx="1" presStyleCnt="2">
        <dgm:presLayoutVars>
          <dgm:chMax val="1"/>
          <dgm:bulletEnabled/>
        </dgm:presLayoutVars>
      </dgm:prSet>
      <dgm:spPr/>
    </dgm:pt>
    <dgm:pt modelId="{5E120E01-26B9-429A-BB64-F49C6DB0804F}" type="pres">
      <dgm:prSet presAssocID="{BECA100F-A9A8-4302-808E-706FF490157A}" presName="descendantText" presStyleLbl="alignAccFollowNode1" presStyleIdx="1" presStyleCnt="2">
        <dgm:presLayoutVars>
          <dgm:bulletEnabled/>
        </dgm:presLayoutVars>
      </dgm:prSet>
      <dgm:spPr/>
    </dgm:pt>
  </dgm:ptLst>
  <dgm:cxnLst>
    <dgm:cxn modelId="{C227B804-2738-438D-B6C2-3B0D98AB6F7D}" type="presOf" srcId="{2E16F5A4-A824-4C38-8137-680526B07CCD}" destId="{CB6299CE-C41F-482E-90F7-048BEAE6EF59}" srcOrd="0" destOrd="0" presId="urn:microsoft.com/office/officeart/2016/7/layout/VerticalSolidActionList"/>
    <dgm:cxn modelId="{C8AB2914-97F6-45BA-B4F0-9EF327A82A48}" srcId="{57423685-8F58-4DC8-BE14-3AB0C0EA5FBE}" destId="{2E16F5A4-A824-4C38-8137-680526B07CCD}" srcOrd="0" destOrd="0" parTransId="{C7579108-BF6F-4D9D-B190-17FDDBE31DEA}" sibTransId="{FC23B57B-68AA-40B6-B854-A6BC119D4F08}"/>
    <dgm:cxn modelId="{00756F81-8073-4324-A475-4EC142FC3548}" srcId="{C85A6606-43A6-4B71-82FA-6AE53873C84A}" destId="{57423685-8F58-4DC8-BE14-3AB0C0EA5FBE}" srcOrd="0" destOrd="0" parTransId="{F5AA8407-4FA5-4FE1-AE41-AFD8ABA963EE}" sibTransId="{5863F2D7-0E3B-4203-9B11-A1241D1FDE8B}"/>
    <dgm:cxn modelId="{286F8088-EF43-4BDC-86D7-D5F5739E9DD2}" type="presOf" srcId="{BECA100F-A9A8-4302-808E-706FF490157A}" destId="{5C2E0479-D6D2-4E69-B841-1A7AAF475390}" srcOrd="0" destOrd="0" presId="urn:microsoft.com/office/officeart/2016/7/layout/VerticalSolidActionList"/>
    <dgm:cxn modelId="{9858DD8B-78E1-47B6-82D6-AF702C8EAFDC}" type="presOf" srcId="{533057CA-D85B-4E7C-956D-9E916609CE95}" destId="{5E120E01-26B9-429A-BB64-F49C6DB0804F}" srcOrd="0" destOrd="0" presId="urn:microsoft.com/office/officeart/2016/7/layout/VerticalSolidActionList"/>
    <dgm:cxn modelId="{4F56F4B7-A5E7-49F8-AFED-9D72C091A01D}" type="presOf" srcId="{C85A6606-43A6-4B71-82FA-6AE53873C84A}" destId="{AC61DFF9-0011-490D-8D25-BDCA4885D5DF}" srcOrd="0" destOrd="0" presId="urn:microsoft.com/office/officeart/2016/7/layout/VerticalSolidActionList"/>
    <dgm:cxn modelId="{09B072DF-2A44-424C-9257-7BD7A9209FE4}" srcId="{BECA100F-A9A8-4302-808E-706FF490157A}" destId="{533057CA-D85B-4E7C-956D-9E916609CE95}" srcOrd="0" destOrd="0" parTransId="{E89C5CF2-CF16-4328-8544-18FBF144C23C}" sibTransId="{41B2123E-350E-4E32-96EF-0A4A8A10A90C}"/>
    <dgm:cxn modelId="{035C74EF-7EDC-4101-8C1B-F8FEFDEAF15E}" srcId="{C85A6606-43A6-4B71-82FA-6AE53873C84A}" destId="{BECA100F-A9A8-4302-808E-706FF490157A}" srcOrd="1" destOrd="0" parTransId="{6604C6F1-846C-4976-8605-D32CB6576E4E}" sibTransId="{F30347BC-EBC5-45EF-9688-2CA9D1EB981D}"/>
    <dgm:cxn modelId="{76382AF3-8AD0-473B-A9F6-7F7DA34A6267}" type="presOf" srcId="{57423685-8F58-4DC8-BE14-3AB0C0EA5FBE}" destId="{857885B2-3584-4AC4-BE55-02B0339A893D}" srcOrd="0" destOrd="0" presId="urn:microsoft.com/office/officeart/2016/7/layout/VerticalSolidActionList"/>
    <dgm:cxn modelId="{6E0975AF-B651-4954-896C-6EDAC3679CB8}" type="presParOf" srcId="{AC61DFF9-0011-490D-8D25-BDCA4885D5DF}" destId="{8AFEBE4E-51DB-412F-A4FC-A37BA9077130}" srcOrd="0" destOrd="0" presId="urn:microsoft.com/office/officeart/2016/7/layout/VerticalSolidActionList"/>
    <dgm:cxn modelId="{DA2EE4B9-F96A-45A1-9ABE-F4111B2A60B6}" type="presParOf" srcId="{8AFEBE4E-51DB-412F-A4FC-A37BA9077130}" destId="{857885B2-3584-4AC4-BE55-02B0339A893D}" srcOrd="0" destOrd="0" presId="urn:microsoft.com/office/officeart/2016/7/layout/VerticalSolidActionList"/>
    <dgm:cxn modelId="{8607FC6B-F577-4122-8DF6-609E36E48FAE}" type="presParOf" srcId="{8AFEBE4E-51DB-412F-A4FC-A37BA9077130}" destId="{CB6299CE-C41F-482E-90F7-048BEAE6EF59}" srcOrd="1" destOrd="0" presId="urn:microsoft.com/office/officeart/2016/7/layout/VerticalSolidActionList"/>
    <dgm:cxn modelId="{F4160744-67BD-4F24-87D7-0A89A41EF648}" type="presParOf" srcId="{AC61DFF9-0011-490D-8D25-BDCA4885D5DF}" destId="{3F4BD5F3-480A-4165-9078-9946988D5D35}" srcOrd="1" destOrd="0" presId="urn:microsoft.com/office/officeart/2016/7/layout/VerticalSolidActionList"/>
    <dgm:cxn modelId="{5A721C12-13F0-41F6-BA7B-E0E51095F202}" type="presParOf" srcId="{AC61DFF9-0011-490D-8D25-BDCA4885D5DF}" destId="{0D6EA48E-4B38-4771-A160-C27C5FCCCF99}" srcOrd="2" destOrd="0" presId="urn:microsoft.com/office/officeart/2016/7/layout/VerticalSolidActionList"/>
    <dgm:cxn modelId="{D48A916F-2BBE-44F7-87C6-7D52A182DD3C}" type="presParOf" srcId="{0D6EA48E-4B38-4771-A160-C27C5FCCCF99}" destId="{5C2E0479-D6D2-4E69-B841-1A7AAF475390}" srcOrd="0" destOrd="0" presId="urn:microsoft.com/office/officeart/2016/7/layout/VerticalSolidActionList"/>
    <dgm:cxn modelId="{68CD6C85-8BAF-48F0-BE36-E912A1E95C43}" type="presParOf" srcId="{0D6EA48E-4B38-4771-A160-C27C5FCCCF99}" destId="{5E120E01-26B9-429A-BB64-F49C6DB0804F}"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735479-6B55-4492-A1E8-68865B8437A2}"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3B55047C-444C-4510-B43B-44517398AA53}">
      <dgm:prSet custT="1"/>
      <dgm:spPr/>
      <dgm:t>
        <a:bodyPr/>
        <a:lstStyle/>
        <a:p>
          <a:r>
            <a:rPr lang="en-US" sz="1600" dirty="0"/>
            <a:t>Application Approved</a:t>
          </a:r>
        </a:p>
      </dgm:t>
    </dgm:pt>
    <dgm:pt modelId="{257F0345-88D8-49A3-A619-548376888547}" type="parTrans" cxnId="{D359FEF2-5026-40D0-95AB-2701B5C78A9A}">
      <dgm:prSet/>
      <dgm:spPr/>
      <dgm:t>
        <a:bodyPr/>
        <a:lstStyle/>
        <a:p>
          <a:endParaRPr lang="en-US"/>
        </a:p>
      </dgm:t>
    </dgm:pt>
    <dgm:pt modelId="{166CDB90-1DCD-4756-B1BF-E6910A921482}" type="sibTrans" cxnId="{D359FEF2-5026-40D0-95AB-2701B5C78A9A}">
      <dgm:prSet/>
      <dgm:spPr/>
      <dgm:t>
        <a:bodyPr/>
        <a:lstStyle/>
        <a:p>
          <a:endParaRPr lang="en-US"/>
        </a:p>
      </dgm:t>
    </dgm:pt>
    <dgm:pt modelId="{57A148BB-CA7B-4A35-B59E-F92C2BC48BD0}">
      <dgm:prSet custT="1"/>
      <dgm:spPr/>
      <dgm:t>
        <a:bodyPr/>
        <a:lstStyle/>
        <a:p>
          <a:r>
            <a:rPr lang="en-US" sz="1800" dirty="0"/>
            <a:t>This is when the ICJI grant manager approves the grant application and can continue processing the grant through the approval process</a:t>
          </a:r>
        </a:p>
      </dgm:t>
    </dgm:pt>
    <dgm:pt modelId="{6645FD74-6471-43D1-B424-2AC08E5EC9F3}" type="parTrans" cxnId="{5B48CE34-4550-42CB-A2D6-704616B531B1}">
      <dgm:prSet/>
      <dgm:spPr/>
      <dgm:t>
        <a:bodyPr/>
        <a:lstStyle/>
        <a:p>
          <a:endParaRPr lang="en-US"/>
        </a:p>
      </dgm:t>
    </dgm:pt>
    <dgm:pt modelId="{2D31D377-2A5D-48DE-8374-DDD7BC9890F6}" type="sibTrans" cxnId="{5B48CE34-4550-42CB-A2D6-704616B531B1}">
      <dgm:prSet/>
      <dgm:spPr/>
      <dgm:t>
        <a:bodyPr/>
        <a:lstStyle/>
        <a:p>
          <a:endParaRPr lang="en-US"/>
        </a:p>
      </dgm:t>
    </dgm:pt>
    <dgm:pt modelId="{9775F39D-DF19-4496-B55C-58CA671E352B}">
      <dgm:prSet/>
      <dgm:spPr/>
      <dgm:t>
        <a:bodyPr/>
        <a:lstStyle/>
        <a:p>
          <a:r>
            <a:rPr lang="en-US" dirty="0"/>
            <a:t>Generate Requisition Worksheet</a:t>
          </a:r>
        </a:p>
      </dgm:t>
    </dgm:pt>
    <dgm:pt modelId="{58E30FBF-3957-4C25-B1BA-B326D4A66A56}" type="parTrans" cxnId="{C16E6E02-3C76-449C-93C0-5073B38E41FB}">
      <dgm:prSet/>
      <dgm:spPr/>
      <dgm:t>
        <a:bodyPr/>
        <a:lstStyle/>
        <a:p>
          <a:endParaRPr lang="en-US"/>
        </a:p>
      </dgm:t>
    </dgm:pt>
    <dgm:pt modelId="{28F1BF72-3EB7-4B06-9782-A5A587685A86}" type="sibTrans" cxnId="{C16E6E02-3C76-449C-93C0-5073B38E41FB}">
      <dgm:prSet/>
      <dgm:spPr/>
      <dgm:t>
        <a:bodyPr/>
        <a:lstStyle/>
        <a:p>
          <a:endParaRPr lang="en-US"/>
        </a:p>
      </dgm:t>
    </dgm:pt>
    <dgm:pt modelId="{9D4924F3-043C-4F9A-8986-5089F8C4FAB2}">
      <dgm:prSet custT="1"/>
      <dgm:spPr/>
      <dgm:t>
        <a:bodyPr/>
        <a:lstStyle/>
        <a:p>
          <a:r>
            <a:rPr lang="en-US" sz="1800" dirty="0"/>
            <a:t>This is when the ICJI grant manager works with IJCI Fiscal Team to allocate the grant funds requested in the agency budget to your agency.</a:t>
          </a:r>
        </a:p>
      </dgm:t>
    </dgm:pt>
    <dgm:pt modelId="{DB104174-D303-4BDF-AA46-5783D77BB9ED}" type="parTrans" cxnId="{5DF4E819-8DC8-4C73-BB94-283F08ADBBCF}">
      <dgm:prSet/>
      <dgm:spPr/>
      <dgm:t>
        <a:bodyPr/>
        <a:lstStyle/>
        <a:p>
          <a:endParaRPr lang="en-US"/>
        </a:p>
      </dgm:t>
    </dgm:pt>
    <dgm:pt modelId="{EBFDDDE5-7FD7-4883-81DA-CF37FD816786}" type="sibTrans" cxnId="{5DF4E819-8DC8-4C73-BB94-283F08ADBBCF}">
      <dgm:prSet/>
      <dgm:spPr/>
      <dgm:t>
        <a:bodyPr/>
        <a:lstStyle/>
        <a:p>
          <a:endParaRPr lang="en-US"/>
        </a:p>
      </dgm:t>
    </dgm:pt>
    <dgm:pt modelId="{73E5D8BA-89D1-4C19-BCA6-2E66EC40683C}">
      <dgm:prSet/>
      <dgm:spPr/>
      <dgm:t>
        <a:bodyPr/>
        <a:lstStyle/>
        <a:p>
          <a:r>
            <a:rPr lang="en-US" dirty="0"/>
            <a:t>Generate Grant Agreement </a:t>
          </a:r>
        </a:p>
      </dgm:t>
    </dgm:pt>
    <dgm:pt modelId="{FD7CC0A5-A1B3-4235-9DA9-75D1933780BA}" type="parTrans" cxnId="{9A835C2B-BD90-4A35-A865-68123EC9C948}">
      <dgm:prSet/>
      <dgm:spPr/>
      <dgm:t>
        <a:bodyPr/>
        <a:lstStyle/>
        <a:p>
          <a:endParaRPr lang="en-US"/>
        </a:p>
      </dgm:t>
    </dgm:pt>
    <dgm:pt modelId="{4FE2CDBA-78BB-45C7-AC30-BEE4CB2E4217}" type="sibTrans" cxnId="{9A835C2B-BD90-4A35-A865-68123EC9C948}">
      <dgm:prSet/>
      <dgm:spPr/>
      <dgm:t>
        <a:bodyPr/>
        <a:lstStyle/>
        <a:p>
          <a:endParaRPr lang="en-US"/>
        </a:p>
      </dgm:t>
    </dgm:pt>
    <dgm:pt modelId="{AB39F5BD-94FF-4D57-A827-0F957A8DCCB5}">
      <dgm:prSet custT="1"/>
      <dgm:spPr/>
      <dgm:t>
        <a:bodyPr/>
        <a:lstStyle/>
        <a:p>
          <a:r>
            <a:rPr lang="en-US" sz="1800" dirty="0"/>
            <a:t>This is when the ICJI grant manager is doing multiple tasks to prepare the grant agreement for final approvals.  These tasks include sending the Grant Agreement to the Agency for signatures, obtaining required clearance checks and organizing the grant documents to be downloaded.  </a:t>
          </a:r>
        </a:p>
      </dgm:t>
    </dgm:pt>
    <dgm:pt modelId="{9D0E4495-C28C-40BE-8B67-8BE89BDAD4DF}" type="parTrans" cxnId="{6DCF2A76-C61C-4533-A75F-D908F9240755}">
      <dgm:prSet/>
      <dgm:spPr/>
      <dgm:t>
        <a:bodyPr/>
        <a:lstStyle/>
        <a:p>
          <a:endParaRPr lang="en-US"/>
        </a:p>
      </dgm:t>
    </dgm:pt>
    <dgm:pt modelId="{E98665D5-1FF9-409C-B0D0-6B2BC1565453}" type="sibTrans" cxnId="{6DCF2A76-C61C-4533-A75F-D908F9240755}">
      <dgm:prSet/>
      <dgm:spPr/>
      <dgm:t>
        <a:bodyPr/>
        <a:lstStyle/>
        <a:p>
          <a:endParaRPr lang="en-US"/>
        </a:p>
      </dgm:t>
    </dgm:pt>
    <dgm:pt modelId="{48821FB4-ACBA-4AD6-91AC-2A9DA62094F5}" type="pres">
      <dgm:prSet presAssocID="{E8735479-6B55-4492-A1E8-68865B8437A2}" presName="vert0" presStyleCnt="0">
        <dgm:presLayoutVars>
          <dgm:dir/>
          <dgm:animOne val="branch"/>
          <dgm:animLvl val="lvl"/>
        </dgm:presLayoutVars>
      </dgm:prSet>
      <dgm:spPr/>
    </dgm:pt>
    <dgm:pt modelId="{110728BB-E944-48C7-A77B-575457A69176}" type="pres">
      <dgm:prSet presAssocID="{3B55047C-444C-4510-B43B-44517398AA53}" presName="thickLine" presStyleLbl="alignNode1" presStyleIdx="0" presStyleCnt="3"/>
      <dgm:spPr/>
    </dgm:pt>
    <dgm:pt modelId="{7064F964-BA8F-47ED-87B4-E9582047219A}" type="pres">
      <dgm:prSet presAssocID="{3B55047C-444C-4510-B43B-44517398AA53}" presName="horz1" presStyleCnt="0"/>
      <dgm:spPr/>
    </dgm:pt>
    <dgm:pt modelId="{661CAC09-BCC3-4FB6-9FE3-B62A996551E6}" type="pres">
      <dgm:prSet presAssocID="{3B55047C-444C-4510-B43B-44517398AA53}" presName="tx1" presStyleLbl="revTx" presStyleIdx="0" presStyleCnt="6" custScaleX="133586"/>
      <dgm:spPr/>
    </dgm:pt>
    <dgm:pt modelId="{F479DAE6-4282-4792-8E7F-48E56178D87F}" type="pres">
      <dgm:prSet presAssocID="{3B55047C-444C-4510-B43B-44517398AA53}" presName="vert1" presStyleCnt="0"/>
      <dgm:spPr/>
    </dgm:pt>
    <dgm:pt modelId="{E36A3EF8-4FE2-4313-B736-FCEC774C16E3}" type="pres">
      <dgm:prSet presAssocID="{57A148BB-CA7B-4A35-B59E-F92C2BC48BD0}" presName="vertSpace2a" presStyleCnt="0"/>
      <dgm:spPr/>
    </dgm:pt>
    <dgm:pt modelId="{81321EA1-88A4-4092-8E9C-F47A308D3F87}" type="pres">
      <dgm:prSet presAssocID="{57A148BB-CA7B-4A35-B59E-F92C2BC48BD0}" presName="horz2" presStyleCnt="0"/>
      <dgm:spPr/>
    </dgm:pt>
    <dgm:pt modelId="{D6C88BE9-7A6E-4A57-AB25-400E0E2BB506}" type="pres">
      <dgm:prSet presAssocID="{57A148BB-CA7B-4A35-B59E-F92C2BC48BD0}" presName="horzSpace2" presStyleCnt="0"/>
      <dgm:spPr/>
    </dgm:pt>
    <dgm:pt modelId="{7F7A0071-B0BD-4261-B39D-DC41D1BBA0E5}" type="pres">
      <dgm:prSet presAssocID="{57A148BB-CA7B-4A35-B59E-F92C2BC48BD0}" presName="tx2" presStyleLbl="revTx" presStyleIdx="1" presStyleCnt="6" custScaleY="61789"/>
      <dgm:spPr/>
    </dgm:pt>
    <dgm:pt modelId="{7D0A2E3E-FBE0-4354-A2C5-57C033C1B12F}" type="pres">
      <dgm:prSet presAssocID="{57A148BB-CA7B-4A35-B59E-F92C2BC48BD0}" presName="vert2" presStyleCnt="0"/>
      <dgm:spPr/>
    </dgm:pt>
    <dgm:pt modelId="{89DE280A-7332-47B2-8DD4-44112661F646}" type="pres">
      <dgm:prSet presAssocID="{57A148BB-CA7B-4A35-B59E-F92C2BC48BD0}" presName="thinLine2b" presStyleLbl="callout" presStyleIdx="0" presStyleCnt="3"/>
      <dgm:spPr/>
    </dgm:pt>
    <dgm:pt modelId="{4117753B-FB03-42A9-9B89-8512456646D0}" type="pres">
      <dgm:prSet presAssocID="{57A148BB-CA7B-4A35-B59E-F92C2BC48BD0}" presName="vertSpace2b" presStyleCnt="0"/>
      <dgm:spPr/>
    </dgm:pt>
    <dgm:pt modelId="{8E4646E9-5104-46D8-8304-4B7BF4421036}" type="pres">
      <dgm:prSet presAssocID="{9775F39D-DF19-4496-B55C-58CA671E352B}" presName="thickLine" presStyleLbl="alignNode1" presStyleIdx="1" presStyleCnt="3"/>
      <dgm:spPr/>
    </dgm:pt>
    <dgm:pt modelId="{467190FA-5A34-44F9-AB2D-F0996C8B3E6E}" type="pres">
      <dgm:prSet presAssocID="{9775F39D-DF19-4496-B55C-58CA671E352B}" presName="horz1" presStyleCnt="0"/>
      <dgm:spPr/>
    </dgm:pt>
    <dgm:pt modelId="{E9523963-38BE-407D-99CB-83EFAE29FD45}" type="pres">
      <dgm:prSet presAssocID="{9775F39D-DF19-4496-B55C-58CA671E352B}" presName="tx1" presStyleLbl="revTx" presStyleIdx="2" presStyleCnt="6"/>
      <dgm:spPr/>
    </dgm:pt>
    <dgm:pt modelId="{A86DBB42-861A-4B49-853B-577DD2EFA173}" type="pres">
      <dgm:prSet presAssocID="{9775F39D-DF19-4496-B55C-58CA671E352B}" presName="vert1" presStyleCnt="0"/>
      <dgm:spPr/>
    </dgm:pt>
    <dgm:pt modelId="{BE123C4C-2DE5-4FA4-8A4D-8DF97D8BFE23}" type="pres">
      <dgm:prSet presAssocID="{9D4924F3-043C-4F9A-8986-5089F8C4FAB2}" presName="vertSpace2a" presStyleCnt="0"/>
      <dgm:spPr/>
    </dgm:pt>
    <dgm:pt modelId="{4F75B77A-A037-4960-83A0-1F2041656D2C}" type="pres">
      <dgm:prSet presAssocID="{9D4924F3-043C-4F9A-8986-5089F8C4FAB2}" presName="horz2" presStyleCnt="0"/>
      <dgm:spPr/>
    </dgm:pt>
    <dgm:pt modelId="{6ACA69F2-8286-4B10-9FE0-E27EFA5AB032}" type="pres">
      <dgm:prSet presAssocID="{9D4924F3-043C-4F9A-8986-5089F8C4FAB2}" presName="horzSpace2" presStyleCnt="0"/>
      <dgm:spPr/>
    </dgm:pt>
    <dgm:pt modelId="{0F797230-8739-41BA-83B6-E289E0E21751}" type="pres">
      <dgm:prSet presAssocID="{9D4924F3-043C-4F9A-8986-5089F8C4FAB2}" presName="tx2" presStyleLbl="revTx" presStyleIdx="3" presStyleCnt="6" custScaleY="72286"/>
      <dgm:spPr/>
    </dgm:pt>
    <dgm:pt modelId="{B02CB8E0-4710-491D-B4DD-2AF6D3222274}" type="pres">
      <dgm:prSet presAssocID="{9D4924F3-043C-4F9A-8986-5089F8C4FAB2}" presName="vert2" presStyleCnt="0"/>
      <dgm:spPr/>
    </dgm:pt>
    <dgm:pt modelId="{706812DE-AE0D-4A03-97A2-9BC7A7EE09F5}" type="pres">
      <dgm:prSet presAssocID="{9D4924F3-043C-4F9A-8986-5089F8C4FAB2}" presName="thinLine2b" presStyleLbl="callout" presStyleIdx="1" presStyleCnt="3"/>
      <dgm:spPr/>
    </dgm:pt>
    <dgm:pt modelId="{BFEDA106-0CEC-4D9C-96A5-F75A6EF1F890}" type="pres">
      <dgm:prSet presAssocID="{9D4924F3-043C-4F9A-8986-5089F8C4FAB2}" presName="vertSpace2b" presStyleCnt="0"/>
      <dgm:spPr/>
    </dgm:pt>
    <dgm:pt modelId="{32BFE91C-1DF2-4901-8AEF-586397515795}" type="pres">
      <dgm:prSet presAssocID="{73E5D8BA-89D1-4C19-BCA6-2E66EC40683C}" presName="thickLine" presStyleLbl="alignNode1" presStyleIdx="2" presStyleCnt="3"/>
      <dgm:spPr/>
    </dgm:pt>
    <dgm:pt modelId="{0DE8D000-8CD4-4780-AAB9-9BDA2B4B4372}" type="pres">
      <dgm:prSet presAssocID="{73E5D8BA-89D1-4C19-BCA6-2E66EC40683C}" presName="horz1" presStyleCnt="0"/>
      <dgm:spPr/>
    </dgm:pt>
    <dgm:pt modelId="{B0006427-82E0-46E4-ACE1-1D6978FE86C9}" type="pres">
      <dgm:prSet presAssocID="{73E5D8BA-89D1-4C19-BCA6-2E66EC40683C}" presName="tx1" presStyleLbl="revTx" presStyleIdx="4" presStyleCnt="6"/>
      <dgm:spPr/>
    </dgm:pt>
    <dgm:pt modelId="{A5013B18-31B6-4AF6-9134-057C3CE91ED4}" type="pres">
      <dgm:prSet presAssocID="{73E5D8BA-89D1-4C19-BCA6-2E66EC40683C}" presName="vert1" presStyleCnt="0"/>
      <dgm:spPr/>
    </dgm:pt>
    <dgm:pt modelId="{664800E6-F79E-46DF-B342-DCEBF214FA88}" type="pres">
      <dgm:prSet presAssocID="{AB39F5BD-94FF-4D57-A827-0F957A8DCCB5}" presName="vertSpace2a" presStyleCnt="0"/>
      <dgm:spPr/>
    </dgm:pt>
    <dgm:pt modelId="{66C8048F-A7C6-4036-A614-0D2FDCD9E244}" type="pres">
      <dgm:prSet presAssocID="{AB39F5BD-94FF-4D57-A827-0F957A8DCCB5}" presName="horz2" presStyleCnt="0"/>
      <dgm:spPr/>
    </dgm:pt>
    <dgm:pt modelId="{9EF88903-EEC0-41F0-80D4-729DFCDB4721}" type="pres">
      <dgm:prSet presAssocID="{AB39F5BD-94FF-4D57-A827-0F957A8DCCB5}" presName="horzSpace2" presStyleCnt="0"/>
      <dgm:spPr/>
    </dgm:pt>
    <dgm:pt modelId="{911C94E0-EDDF-406B-A297-14F7B3E45296}" type="pres">
      <dgm:prSet presAssocID="{AB39F5BD-94FF-4D57-A827-0F957A8DCCB5}" presName="tx2" presStyleLbl="revTx" presStyleIdx="5" presStyleCnt="6"/>
      <dgm:spPr/>
    </dgm:pt>
    <dgm:pt modelId="{4C920E1C-4822-41B5-81D9-62975BCC4717}" type="pres">
      <dgm:prSet presAssocID="{AB39F5BD-94FF-4D57-A827-0F957A8DCCB5}" presName="vert2" presStyleCnt="0"/>
      <dgm:spPr/>
    </dgm:pt>
    <dgm:pt modelId="{4A14AFED-6051-4245-AC14-250328F678B5}" type="pres">
      <dgm:prSet presAssocID="{AB39F5BD-94FF-4D57-A827-0F957A8DCCB5}" presName="thinLine2b" presStyleLbl="callout" presStyleIdx="2" presStyleCnt="3"/>
      <dgm:spPr/>
    </dgm:pt>
    <dgm:pt modelId="{7319B7B8-C39A-4017-9C1B-0D42128590BC}" type="pres">
      <dgm:prSet presAssocID="{AB39F5BD-94FF-4D57-A827-0F957A8DCCB5}" presName="vertSpace2b" presStyleCnt="0"/>
      <dgm:spPr/>
    </dgm:pt>
  </dgm:ptLst>
  <dgm:cxnLst>
    <dgm:cxn modelId="{C16E6E02-3C76-449C-93C0-5073B38E41FB}" srcId="{E8735479-6B55-4492-A1E8-68865B8437A2}" destId="{9775F39D-DF19-4496-B55C-58CA671E352B}" srcOrd="1" destOrd="0" parTransId="{58E30FBF-3957-4C25-B1BA-B326D4A66A56}" sibTransId="{28F1BF72-3EB7-4B06-9782-A5A587685A86}"/>
    <dgm:cxn modelId="{A8FDED02-155C-4F9E-93D9-E681A13DEBA1}" type="presOf" srcId="{57A148BB-CA7B-4A35-B59E-F92C2BC48BD0}" destId="{7F7A0071-B0BD-4261-B39D-DC41D1BBA0E5}" srcOrd="0" destOrd="0" presId="urn:microsoft.com/office/officeart/2008/layout/LinedList"/>
    <dgm:cxn modelId="{1C58230C-83DF-4754-A21B-494125281E9A}" type="presOf" srcId="{73E5D8BA-89D1-4C19-BCA6-2E66EC40683C}" destId="{B0006427-82E0-46E4-ACE1-1D6978FE86C9}" srcOrd="0" destOrd="0" presId="urn:microsoft.com/office/officeart/2008/layout/LinedList"/>
    <dgm:cxn modelId="{5DF4E819-8DC8-4C73-BB94-283F08ADBBCF}" srcId="{9775F39D-DF19-4496-B55C-58CA671E352B}" destId="{9D4924F3-043C-4F9A-8986-5089F8C4FAB2}" srcOrd="0" destOrd="0" parTransId="{DB104174-D303-4BDF-AA46-5783D77BB9ED}" sibTransId="{EBFDDDE5-7FD7-4883-81DA-CF37FD816786}"/>
    <dgm:cxn modelId="{9A835C2B-BD90-4A35-A865-68123EC9C948}" srcId="{E8735479-6B55-4492-A1E8-68865B8437A2}" destId="{73E5D8BA-89D1-4C19-BCA6-2E66EC40683C}" srcOrd="2" destOrd="0" parTransId="{FD7CC0A5-A1B3-4235-9DA9-75D1933780BA}" sibTransId="{4FE2CDBA-78BB-45C7-AC30-BEE4CB2E4217}"/>
    <dgm:cxn modelId="{5B48CE34-4550-42CB-A2D6-704616B531B1}" srcId="{3B55047C-444C-4510-B43B-44517398AA53}" destId="{57A148BB-CA7B-4A35-B59E-F92C2BC48BD0}" srcOrd="0" destOrd="0" parTransId="{6645FD74-6471-43D1-B424-2AC08E5EC9F3}" sibTransId="{2D31D377-2A5D-48DE-8374-DDD7BC9890F6}"/>
    <dgm:cxn modelId="{ACEA2D3E-E257-4215-822D-B99A95E4D494}" type="presOf" srcId="{E8735479-6B55-4492-A1E8-68865B8437A2}" destId="{48821FB4-ACBA-4AD6-91AC-2A9DA62094F5}" srcOrd="0" destOrd="0" presId="urn:microsoft.com/office/officeart/2008/layout/LinedList"/>
    <dgm:cxn modelId="{6DCF2A76-C61C-4533-A75F-D908F9240755}" srcId="{73E5D8BA-89D1-4C19-BCA6-2E66EC40683C}" destId="{AB39F5BD-94FF-4D57-A827-0F957A8DCCB5}" srcOrd="0" destOrd="0" parTransId="{9D0E4495-C28C-40BE-8B67-8BE89BDAD4DF}" sibTransId="{E98665D5-1FF9-409C-B0D0-6B2BC1565453}"/>
    <dgm:cxn modelId="{96634959-42E6-4048-8612-39F0A1FB3C57}" type="presOf" srcId="{9D4924F3-043C-4F9A-8986-5089F8C4FAB2}" destId="{0F797230-8739-41BA-83B6-E289E0E21751}" srcOrd="0" destOrd="0" presId="urn:microsoft.com/office/officeart/2008/layout/LinedList"/>
    <dgm:cxn modelId="{963054B9-EB29-4CC0-9132-0E24E09C772C}" type="presOf" srcId="{9775F39D-DF19-4496-B55C-58CA671E352B}" destId="{E9523963-38BE-407D-99CB-83EFAE29FD45}" srcOrd="0" destOrd="0" presId="urn:microsoft.com/office/officeart/2008/layout/LinedList"/>
    <dgm:cxn modelId="{AD89EEDA-E1F1-4124-A601-F3A05C6C6CE5}" type="presOf" srcId="{AB39F5BD-94FF-4D57-A827-0F957A8DCCB5}" destId="{911C94E0-EDDF-406B-A297-14F7B3E45296}" srcOrd="0" destOrd="0" presId="urn:microsoft.com/office/officeart/2008/layout/LinedList"/>
    <dgm:cxn modelId="{D359FEF2-5026-40D0-95AB-2701B5C78A9A}" srcId="{E8735479-6B55-4492-A1E8-68865B8437A2}" destId="{3B55047C-444C-4510-B43B-44517398AA53}" srcOrd="0" destOrd="0" parTransId="{257F0345-88D8-49A3-A619-548376888547}" sibTransId="{166CDB90-1DCD-4756-B1BF-E6910A921482}"/>
    <dgm:cxn modelId="{6D7D4DFF-DEAF-4AF2-B9C1-1B22982650D5}" type="presOf" srcId="{3B55047C-444C-4510-B43B-44517398AA53}" destId="{661CAC09-BCC3-4FB6-9FE3-B62A996551E6}" srcOrd="0" destOrd="0" presId="urn:microsoft.com/office/officeart/2008/layout/LinedList"/>
    <dgm:cxn modelId="{D3C1F1D9-B3A8-42BD-A005-456C97DC870C}" type="presParOf" srcId="{48821FB4-ACBA-4AD6-91AC-2A9DA62094F5}" destId="{110728BB-E944-48C7-A77B-575457A69176}" srcOrd="0" destOrd="0" presId="urn:microsoft.com/office/officeart/2008/layout/LinedList"/>
    <dgm:cxn modelId="{272A647F-202D-4C62-A8C2-24CC49D32139}" type="presParOf" srcId="{48821FB4-ACBA-4AD6-91AC-2A9DA62094F5}" destId="{7064F964-BA8F-47ED-87B4-E9582047219A}" srcOrd="1" destOrd="0" presId="urn:microsoft.com/office/officeart/2008/layout/LinedList"/>
    <dgm:cxn modelId="{61ECE0DD-6F52-4E41-BC21-C47A0ABD47C6}" type="presParOf" srcId="{7064F964-BA8F-47ED-87B4-E9582047219A}" destId="{661CAC09-BCC3-4FB6-9FE3-B62A996551E6}" srcOrd="0" destOrd="0" presId="urn:microsoft.com/office/officeart/2008/layout/LinedList"/>
    <dgm:cxn modelId="{2A8996B0-3226-4E32-8BDE-FF8984C5B1A9}" type="presParOf" srcId="{7064F964-BA8F-47ED-87B4-E9582047219A}" destId="{F479DAE6-4282-4792-8E7F-48E56178D87F}" srcOrd="1" destOrd="0" presId="urn:microsoft.com/office/officeart/2008/layout/LinedList"/>
    <dgm:cxn modelId="{8CFBAF8D-6A62-4F62-8873-BCD79432E4D0}" type="presParOf" srcId="{F479DAE6-4282-4792-8E7F-48E56178D87F}" destId="{E36A3EF8-4FE2-4313-B736-FCEC774C16E3}" srcOrd="0" destOrd="0" presId="urn:microsoft.com/office/officeart/2008/layout/LinedList"/>
    <dgm:cxn modelId="{D7622CD5-C562-4E36-B2D8-4639A6B6178F}" type="presParOf" srcId="{F479DAE6-4282-4792-8E7F-48E56178D87F}" destId="{81321EA1-88A4-4092-8E9C-F47A308D3F87}" srcOrd="1" destOrd="0" presId="urn:microsoft.com/office/officeart/2008/layout/LinedList"/>
    <dgm:cxn modelId="{1A2DEC96-CB25-451F-BC60-C1D459AA3420}" type="presParOf" srcId="{81321EA1-88A4-4092-8E9C-F47A308D3F87}" destId="{D6C88BE9-7A6E-4A57-AB25-400E0E2BB506}" srcOrd="0" destOrd="0" presId="urn:microsoft.com/office/officeart/2008/layout/LinedList"/>
    <dgm:cxn modelId="{FC0F39C2-8B32-41BE-9659-8BCF167E523E}" type="presParOf" srcId="{81321EA1-88A4-4092-8E9C-F47A308D3F87}" destId="{7F7A0071-B0BD-4261-B39D-DC41D1BBA0E5}" srcOrd="1" destOrd="0" presId="urn:microsoft.com/office/officeart/2008/layout/LinedList"/>
    <dgm:cxn modelId="{791D012A-D951-41B7-A5B8-9C3C7820FE66}" type="presParOf" srcId="{81321EA1-88A4-4092-8E9C-F47A308D3F87}" destId="{7D0A2E3E-FBE0-4354-A2C5-57C033C1B12F}" srcOrd="2" destOrd="0" presId="urn:microsoft.com/office/officeart/2008/layout/LinedList"/>
    <dgm:cxn modelId="{4945A8F9-E9FB-4A46-83AC-FF60570C86B7}" type="presParOf" srcId="{F479DAE6-4282-4792-8E7F-48E56178D87F}" destId="{89DE280A-7332-47B2-8DD4-44112661F646}" srcOrd="2" destOrd="0" presId="urn:microsoft.com/office/officeart/2008/layout/LinedList"/>
    <dgm:cxn modelId="{AFCEC86B-534E-4C14-8D3D-B6F31F38898E}" type="presParOf" srcId="{F479DAE6-4282-4792-8E7F-48E56178D87F}" destId="{4117753B-FB03-42A9-9B89-8512456646D0}" srcOrd="3" destOrd="0" presId="urn:microsoft.com/office/officeart/2008/layout/LinedList"/>
    <dgm:cxn modelId="{9E02F1D5-CA9F-4D8A-B62E-F9487B63A83F}" type="presParOf" srcId="{48821FB4-ACBA-4AD6-91AC-2A9DA62094F5}" destId="{8E4646E9-5104-46D8-8304-4B7BF4421036}" srcOrd="2" destOrd="0" presId="urn:microsoft.com/office/officeart/2008/layout/LinedList"/>
    <dgm:cxn modelId="{9CA6F529-4D2A-411B-B9E4-D1699425778A}" type="presParOf" srcId="{48821FB4-ACBA-4AD6-91AC-2A9DA62094F5}" destId="{467190FA-5A34-44F9-AB2D-F0996C8B3E6E}" srcOrd="3" destOrd="0" presId="urn:microsoft.com/office/officeart/2008/layout/LinedList"/>
    <dgm:cxn modelId="{BC1595C8-988A-4F8B-A9CE-707F9B31D8D4}" type="presParOf" srcId="{467190FA-5A34-44F9-AB2D-F0996C8B3E6E}" destId="{E9523963-38BE-407D-99CB-83EFAE29FD45}" srcOrd="0" destOrd="0" presId="urn:microsoft.com/office/officeart/2008/layout/LinedList"/>
    <dgm:cxn modelId="{9DEBA044-051B-4661-881A-CDDD1B806F90}" type="presParOf" srcId="{467190FA-5A34-44F9-AB2D-F0996C8B3E6E}" destId="{A86DBB42-861A-4B49-853B-577DD2EFA173}" srcOrd="1" destOrd="0" presId="urn:microsoft.com/office/officeart/2008/layout/LinedList"/>
    <dgm:cxn modelId="{1219DDFE-5BB0-4C46-85BA-9061F159EE59}" type="presParOf" srcId="{A86DBB42-861A-4B49-853B-577DD2EFA173}" destId="{BE123C4C-2DE5-4FA4-8A4D-8DF97D8BFE23}" srcOrd="0" destOrd="0" presId="urn:microsoft.com/office/officeart/2008/layout/LinedList"/>
    <dgm:cxn modelId="{795AF94B-260D-4D92-9EAD-A68781ACC34A}" type="presParOf" srcId="{A86DBB42-861A-4B49-853B-577DD2EFA173}" destId="{4F75B77A-A037-4960-83A0-1F2041656D2C}" srcOrd="1" destOrd="0" presId="urn:microsoft.com/office/officeart/2008/layout/LinedList"/>
    <dgm:cxn modelId="{78565FD6-F877-4757-BCA1-73201839A55E}" type="presParOf" srcId="{4F75B77A-A037-4960-83A0-1F2041656D2C}" destId="{6ACA69F2-8286-4B10-9FE0-E27EFA5AB032}" srcOrd="0" destOrd="0" presId="urn:microsoft.com/office/officeart/2008/layout/LinedList"/>
    <dgm:cxn modelId="{BA4849F8-29CF-4AD9-B813-4DE4AC783E8E}" type="presParOf" srcId="{4F75B77A-A037-4960-83A0-1F2041656D2C}" destId="{0F797230-8739-41BA-83B6-E289E0E21751}" srcOrd="1" destOrd="0" presId="urn:microsoft.com/office/officeart/2008/layout/LinedList"/>
    <dgm:cxn modelId="{020AB588-AA76-46EE-8562-EAC97B00C310}" type="presParOf" srcId="{4F75B77A-A037-4960-83A0-1F2041656D2C}" destId="{B02CB8E0-4710-491D-B4DD-2AF6D3222274}" srcOrd="2" destOrd="0" presId="urn:microsoft.com/office/officeart/2008/layout/LinedList"/>
    <dgm:cxn modelId="{0420E206-7578-46D6-915D-1491831DD5E6}" type="presParOf" srcId="{A86DBB42-861A-4B49-853B-577DD2EFA173}" destId="{706812DE-AE0D-4A03-97A2-9BC7A7EE09F5}" srcOrd="2" destOrd="0" presId="urn:microsoft.com/office/officeart/2008/layout/LinedList"/>
    <dgm:cxn modelId="{89A7B58F-5CD9-4FFA-98C3-6DDD1C71F3EE}" type="presParOf" srcId="{A86DBB42-861A-4B49-853B-577DD2EFA173}" destId="{BFEDA106-0CEC-4D9C-96A5-F75A6EF1F890}" srcOrd="3" destOrd="0" presId="urn:microsoft.com/office/officeart/2008/layout/LinedList"/>
    <dgm:cxn modelId="{0A6EC21D-889A-4A34-BD1E-42A4F2090E15}" type="presParOf" srcId="{48821FB4-ACBA-4AD6-91AC-2A9DA62094F5}" destId="{32BFE91C-1DF2-4901-8AEF-586397515795}" srcOrd="4" destOrd="0" presId="urn:microsoft.com/office/officeart/2008/layout/LinedList"/>
    <dgm:cxn modelId="{B6893760-47BE-4C32-8EA9-04AD381C99EC}" type="presParOf" srcId="{48821FB4-ACBA-4AD6-91AC-2A9DA62094F5}" destId="{0DE8D000-8CD4-4780-AAB9-9BDA2B4B4372}" srcOrd="5" destOrd="0" presId="urn:microsoft.com/office/officeart/2008/layout/LinedList"/>
    <dgm:cxn modelId="{77250D56-6F58-4CB4-98F2-5972D899A697}" type="presParOf" srcId="{0DE8D000-8CD4-4780-AAB9-9BDA2B4B4372}" destId="{B0006427-82E0-46E4-ACE1-1D6978FE86C9}" srcOrd="0" destOrd="0" presId="urn:microsoft.com/office/officeart/2008/layout/LinedList"/>
    <dgm:cxn modelId="{7762B380-1A48-4727-814B-63AA6CA47C9D}" type="presParOf" srcId="{0DE8D000-8CD4-4780-AAB9-9BDA2B4B4372}" destId="{A5013B18-31B6-4AF6-9134-057C3CE91ED4}" srcOrd="1" destOrd="0" presId="urn:microsoft.com/office/officeart/2008/layout/LinedList"/>
    <dgm:cxn modelId="{28D9B442-59ED-466C-8BF1-B4D1C127ED2F}" type="presParOf" srcId="{A5013B18-31B6-4AF6-9134-057C3CE91ED4}" destId="{664800E6-F79E-46DF-B342-DCEBF214FA88}" srcOrd="0" destOrd="0" presId="urn:microsoft.com/office/officeart/2008/layout/LinedList"/>
    <dgm:cxn modelId="{F1EB7359-0179-4493-A510-CABD91044DE9}" type="presParOf" srcId="{A5013B18-31B6-4AF6-9134-057C3CE91ED4}" destId="{66C8048F-A7C6-4036-A614-0D2FDCD9E244}" srcOrd="1" destOrd="0" presId="urn:microsoft.com/office/officeart/2008/layout/LinedList"/>
    <dgm:cxn modelId="{7B34F4AC-A803-45AB-96B1-B4DCC99968AB}" type="presParOf" srcId="{66C8048F-A7C6-4036-A614-0D2FDCD9E244}" destId="{9EF88903-EEC0-41F0-80D4-729DFCDB4721}" srcOrd="0" destOrd="0" presId="urn:microsoft.com/office/officeart/2008/layout/LinedList"/>
    <dgm:cxn modelId="{D3F34A09-0AC3-4B7B-B5B3-CF914AAF0DD0}" type="presParOf" srcId="{66C8048F-A7C6-4036-A614-0D2FDCD9E244}" destId="{911C94E0-EDDF-406B-A297-14F7B3E45296}" srcOrd="1" destOrd="0" presId="urn:microsoft.com/office/officeart/2008/layout/LinedList"/>
    <dgm:cxn modelId="{0C9CFCBA-F7D6-4CF8-8255-9FE85AF66A38}" type="presParOf" srcId="{66C8048F-A7C6-4036-A614-0D2FDCD9E244}" destId="{4C920E1C-4822-41B5-81D9-62975BCC4717}" srcOrd="2" destOrd="0" presId="urn:microsoft.com/office/officeart/2008/layout/LinedList"/>
    <dgm:cxn modelId="{4D112A37-76E2-4274-A93B-4C05981165FB}" type="presParOf" srcId="{A5013B18-31B6-4AF6-9134-057C3CE91ED4}" destId="{4A14AFED-6051-4245-AC14-250328F678B5}" srcOrd="2" destOrd="0" presId="urn:microsoft.com/office/officeart/2008/layout/LinedList"/>
    <dgm:cxn modelId="{E28FCD10-49C4-43E5-8079-05265A996527}" type="presParOf" srcId="{A5013B18-31B6-4AF6-9134-057C3CE91ED4}" destId="{7319B7B8-C39A-4017-9C1B-0D42128590BC}"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765F64-6DE0-4F2A-94E8-2346F0BB23A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000D274-C05B-4737-93F4-75688A0945F0}">
      <dgm:prSet/>
      <dgm:spPr/>
      <dgm:t>
        <a:bodyPr/>
        <a:lstStyle/>
        <a:p>
          <a:r>
            <a:rPr lang="en-US" dirty="0"/>
            <a:t>Subgrantee Signatures required</a:t>
          </a:r>
        </a:p>
      </dgm:t>
    </dgm:pt>
    <dgm:pt modelId="{AFCFE59C-3DD1-4685-8818-04FC67BE035E}" type="parTrans" cxnId="{59EBCFEC-B0C7-427E-BDFE-1C09F6C60181}">
      <dgm:prSet/>
      <dgm:spPr/>
      <dgm:t>
        <a:bodyPr/>
        <a:lstStyle/>
        <a:p>
          <a:endParaRPr lang="en-US"/>
        </a:p>
      </dgm:t>
    </dgm:pt>
    <dgm:pt modelId="{D82F76F2-B09D-475E-89C6-282A1F328854}" type="sibTrans" cxnId="{59EBCFEC-B0C7-427E-BDFE-1C09F6C60181}">
      <dgm:prSet/>
      <dgm:spPr/>
      <dgm:t>
        <a:bodyPr/>
        <a:lstStyle/>
        <a:p>
          <a:endParaRPr lang="en-US"/>
        </a:p>
      </dgm:t>
    </dgm:pt>
    <dgm:pt modelId="{FC8747F9-4E29-4180-9358-A74E3CC9CF66}">
      <dgm:prSet/>
      <dgm:spPr/>
      <dgm:t>
        <a:bodyPr/>
        <a:lstStyle/>
        <a:p>
          <a:r>
            <a:rPr lang="en-US" dirty="0"/>
            <a:t>Is when the agency needs to go into </a:t>
          </a:r>
          <a:r>
            <a:rPr lang="en-US" dirty="0" err="1"/>
            <a:t>IntelliGrants</a:t>
          </a:r>
          <a:r>
            <a:rPr lang="en-US" dirty="0"/>
            <a:t> and identify the frequency of reporting. The choices are monthly or quarterly and once this decision is made it cannot be changed during the grant period. Normally the individual required to sign this would be the individual who signed the grant agreement and must check a box to reflect their signature. This must then be submitted after the signature is added to the page. </a:t>
          </a:r>
        </a:p>
      </dgm:t>
    </dgm:pt>
    <dgm:pt modelId="{5FD53926-D63D-4B87-BF15-B955818DB371}" type="parTrans" cxnId="{6FFFA00E-8A8E-46FA-A2AE-CF92501097F9}">
      <dgm:prSet/>
      <dgm:spPr/>
      <dgm:t>
        <a:bodyPr/>
        <a:lstStyle/>
        <a:p>
          <a:endParaRPr lang="en-US"/>
        </a:p>
      </dgm:t>
    </dgm:pt>
    <dgm:pt modelId="{758E3503-C730-4D5D-9B7C-D4354C5E55BA}" type="sibTrans" cxnId="{6FFFA00E-8A8E-46FA-A2AE-CF92501097F9}">
      <dgm:prSet/>
      <dgm:spPr/>
      <dgm:t>
        <a:bodyPr/>
        <a:lstStyle/>
        <a:p>
          <a:endParaRPr lang="en-US"/>
        </a:p>
      </dgm:t>
    </dgm:pt>
    <dgm:pt modelId="{3CCE8579-9FDC-4D56-9C02-24102BB57ED9}">
      <dgm:prSet/>
      <dgm:spPr/>
      <dgm:t>
        <a:bodyPr/>
        <a:lstStyle/>
        <a:p>
          <a:r>
            <a:rPr lang="en-US"/>
            <a:t>Subgrantee Signature submitted</a:t>
          </a:r>
        </a:p>
      </dgm:t>
    </dgm:pt>
    <dgm:pt modelId="{783484D5-A6BD-4123-B0E8-0C1717282BA6}" type="parTrans" cxnId="{4A55A7E5-D646-4531-95EC-FC733A1973FD}">
      <dgm:prSet/>
      <dgm:spPr/>
      <dgm:t>
        <a:bodyPr/>
        <a:lstStyle/>
        <a:p>
          <a:endParaRPr lang="en-US"/>
        </a:p>
      </dgm:t>
    </dgm:pt>
    <dgm:pt modelId="{7C68DBFE-87B4-4928-BB89-D95BED997BB0}" type="sibTrans" cxnId="{4A55A7E5-D646-4531-95EC-FC733A1973FD}">
      <dgm:prSet/>
      <dgm:spPr/>
      <dgm:t>
        <a:bodyPr/>
        <a:lstStyle/>
        <a:p>
          <a:endParaRPr lang="en-US"/>
        </a:p>
      </dgm:t>
    </dgm:pt>
    <dgm:pt modelId="{46109D0A-A330-41BB-AFE1-50F701189FCD}">
      <dgm:prSet/>
      <dgm:spPr/>
      <dgm:t>
        <a:bodyPr/>
        <a:lstStyle/>
        <a:p>
          <a:r>
            <a:rPr lang="en-US" dirty="0"/>
            <a:t>This is when the frequency of reporting is selected, signed and submitted.  This is the ICJI grant manager’s responsibility to move forward to the next step in the approval process. </a:t>
          </a:r>
        </a:p>
      </dgm:t>
    </dgm:pt>
    <dgm:pt modelId="{2F7ADF38-FA8D-4BAD-90DA-7A49842B6852}" type="parTrans" cxnId="{3807DC04-0571-4A4C-B04C-A62D471ECCBC}">
      <dgm:prSet/>
      <dgm:spPr/>
      <dgm:t>
        <a:bodyPr/>
        <a:lstStyle/>
        <a:p>
          <a:endParaRPr lang="en-US"/>
        </a:p>
      </dgm:t>
    </dgm:pt>
    <dgm:pt modelId="{FE41CD11-FE7C-4FB9-8CEF-18C70155D89E}" type="sibTrans" cxnId="{3807DC04-0571-4A4C-B04C-A62D471ECCBC}">
      <dgm:prSet/>
      <dgm:spPr/>
      <dgm:t>
        <a:bodyPr/>
        <a:lstStyle/>
        <a:p>
          <a:endParaRPr lang="en-US"/>
        </a:p>
      </dgm:t>
    </dgm:pt>
    <dgm:pt modelId="{075AAB30-CAF0-4C4D-BACA-DFF7B6C5ABB8}" type="pres">
      <dgm:prSet presAssocID="{0E765F64-6DE0-4F2A-94E8-2346F0BB23AF}" presName="linear" presStyleCnt="0">
        <dgm:presLayoutVars>
          <dgm:animLvl val="lvl"/>
          <dgm:resizeHandles val="exact"/>
        </dgm:presLayoutVars>
      </dgm:prSet>
      <dgm:spPr/>
    </dgm:pt>
    <dgm:pt modelId="{47229AED-474B-409D-9828-CCC4EE946534}" type="pres">
      <dgm:prSet presAssocID="{1000D274-C05B-4737-93F4-75688A0945F0}" presName="parentText" presStyleLbl="node1" presStyleIdx="0" presStyleCnt="2">
        <dgm:presLayoutVars>
          <dgm:chMax val="0"/>
          <dgm:bulletEnabled val="1"/>
        </dgm:presLayoutVars>
      </dgm:prSet>
      <dgm:spPr/>
    </dgm:pt>
    <dgm:pt modelId="{E1382045-D664-43A8-B2FB-1E6AA0C667B9}" type="pres">
      <dgm:prSet presAssocID="{1000D274-C05B-4737-93F4-75688A0945F0}" presName="childText" presStyleLbl="revTx" presStyleIdx="0" presStyleCnt="2">
        <dgm:presLayoutVars>
          <dgm:bulletEnabled val="1"/>
        </dgm:presLayoutVars>
      </dgm:prSet>
      <dgm:spPr/>
    </dgm:pt>
    <dgm:pt modelId="{232E9D47-E129-4B24-B693-81565816E6A3}" type="pres">
      <dgm:prSet presAssocID="{3CCE8579-9FDC-4D56-9C02-24102BB57ED9}" presName="parentText" presStyleLbl="node1" presStyleIdx="1" presStyleCnt="2">
        <dgm:presLayoutVars>
          <dgm:chMax val="0"/>
          <dgm:bulletEnabled val="1"/>
        </dgm:presLayoutVars>
      </dgm:prSet>
      <dgm:spPr/>
    </dgm:pt>
    <dgm:pt modelId="{219EB3A8-328F-4D08-99E0-1246DB4E0EF1}" type="pres">
      <dgm:prSet presAssocID="{3CCE8579-9FDC-4D56-9C02-24102BB57ED9}" presName="childText" presStyleLbl="revTx" presStyleIdx="1" presStyleCnt="2">
        <dgm:presLayoutVars>
          <dgm:bulletEnabled val="1"/>
        </dgm:presLayoutVars>
      </dgm:prSet>
      <dgm:spPr/>
    </dgm:pt>
  </dgm:ptLst>
  <dgm:cxnLst>
    <dgm:cxn modelId="{3807DC04-0571-4A4C-B04C-A62D471ECCBC}" srcId="{3CCE8579-9FDC-4D56-9C02-24102BB57ED9}" destId="{46109D0A-A330-41BB-AFE1-50F701189FCD}" srcOrd="0" destOrd="0" parTransId="{2F7ADF38-FA8D-4BAD-90DA-7A49842B6852}" sibTransId="{FE41CD11-FE7C-4FB9-8CEF-18C70155D89E}"/>
    <dgm:cxn modelId="{6FFFA00E-8A8E-46FA-A2AE-CF92501097F9}" srcId="{1000D274-C05B-4737-93F4-75688A0945F0}" destId="{FC8747F9-4E29-4180-9358-A74E3CC9CF66}" srcOrd="0" destOrd="0" parTransId="{5FD53926-D63D-4B87-BF15-B955818DB371}" sibTransId="{758E3503-C730-4D5D-9B7C-D4354C5E55BA}"/>
    <dgm:cxn modelId="{BB11A94E-615A-4807-A0CC-31F5DCA34AC1}" type="presOf" srcId="{46109D0A-A330-41BB-AFE1-50F701189FCD}" destId="{219EB3A8-328F-4D08-99E0-1246DB4E0EF1}" srcOrd="0" destOrd="0" presId="urn:microsoft.com/office/officeart/2005/8/layout/vList2"/>
    <dgm:cxn modelId="{2D77CF78-D9EA-4B6E-98F8-2BFE7B10A138}" type="presOf" srcId="{1000D274-C05B-4737-93F4-75688A0945F0}" destId="{47229AED-474B-409D-9828-CCC4EE946534}" srcOrd="0" destOrd="0" presId="urn:microsoft.com/office/officeart/2005/8/layout/vList2"/>
    <dgm:cxn modelId="{EF551DA9-130D-4F1C-85F8-483459B0CA56}" type="presOf" srcId="{3CCE8579-9FDC-4D56-9C02-24102BB57ED9}" destId="{232E9D47-E129-4B24-B693-81565816E6A3}" srcOrd="0" destOrd="0" presId="urn:microsoft.com/office/officeart/2005/8/layout/vList2"/>
    <dgm:cxn modelId="{B399E7BC-7A1E-448B-A10B-B14E0C392C26}" type="presOf" srcId="{FC8747F9-4E29-4180-9358-A74E3CC9CF66}" destId="{E1382045-D664-43A8-B2FB-1E6AA0C667B9}" srcOrd="0" destOrd="0" presId="urn:microsoft.com/office/officeart/2005/8/layout/vList2"/>
    <dgm:cxn modelId="{4A55A7E5-D646-4531-95EC-FC733A1973FD}" srcId="{0E765F64-6DE0-4F2A-94E8-2346F0BB23AF}" destId="{3CCE8579-9FDC-4D56-9C02-24102BB57ED9}" srcOrd="1" destOrd="0" parTransId="{783484D5-A6BD-4123-B0E8-0C1717282BA6}" sibTransId="{7C68DBFE-87B4-4928-BB89-D95BED997BB0}"/>
    <dgm:cxn modelId="{59EBCFEC-B0C7-427E-BDFE-1C09F6C60181}" srcId="{0E765F64-6DE0-4F2A-94E8-2346F0BB23AF}" destId="{1000D274-C05B-4737-93F4-75688A0945F0}" srcOrd="0" destOrd="0" parTransId="{AFCFE59C-3DD1-4685-8818-04FC67BE035E}" sibTransId="{D82F76F2-B09D-475E-89C6-282A1F328854}"/>
    <dgm:cxn modelId="{DE2420F9-DD9E-41DC-A4CD-83025914113A}" type="presOf" srcId="{0E765F64-6DE0-4F2A-94E8-2346F0BB23AF}" destId="{075AAB30-CAF0-4C4D-BACA-DFF7B6C5ABB8}" srcOrd="0" destOrd="0" presId="urn:microsoft.com/office/officeart/2005/8/layout/vList2"/>
    <dgm:cxn modelId="{D52E250B-F568-45C1-BEF2-9C4EF0E52D4C}" type="presParOf" srcId="{075AAB30-CAF0-4C4D-BACA-DFF7B6C5ABB8}" destId="{47229AED-474B-409D-9828-CCC4EE946534}" srcOrd="0" destOrd="0" presId="urn:microsoft.com/office/officeart/2005/8/layout/vList2"/>
    <dgm:cxn modelId="{3E381814-0DA8-4B5C-9A89-94AED2E4AFF2}" type="presParOf" srcId="{075AAB30-CAF0-4C4D-BACA-DFF7B6C5ABB8}" destId="{E1382045-D664-43A8-B2FB-1E6AA0C667B9}" srcOrd="1" destOrd="0" presId="urn:microsoft.com/office/officeart/2005/8/layout/vList2"/>
    <dgm:cxn modelId="{2363784B-6B3C-4ACF-BFE1-3588669A3C46}" type="presParOf" srcId="{075AAB30-CAF0-4C4D-BACA-DFF7B6C5ABB8}" destId="{232E9D47-E129-4B24-B693-81565816E6A3}" srcOrd="2" destOrd="0" presId="urn:microsoft.com/office/officeart/2005/8/layout/vList2"/>
    <dgm:cxn modelId="{BA3E66DF-5444-4154-BFA4-C9A0AAAB1F65}" type="presParOf" srcId="{075AAB30-CAF0-4C4D-BACA-DFF7B6C5ABB8}" destId="{219EB3A8-328F-4D08-99E0-1246DB4E0E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54CF12-073B-41F2-B928-6A470C81F79A}"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3D771D9D-AFFA-4C3F-AC42-40307B4FBCD3}">
      <dgm:prSet/>
      <dgm:spPr/>
      <dgm:t>
        <a:bodyPr/>
        <a:lstStyle/>
        <a:p>
          <a:r>
            <a:rPr lang="en-US"/>
            <a:t>Pending State Approval</a:t>
          </a:r>
        </a:p>
      </dgm:t>
    </dgm:pt>
    <dgm:pt modelId="{AC5200FA-4C82-4953-914F-DD4063973570}" type="parTrans" cxnId="{EC0B47B2-D2A5-4D01-8893-56E33D00AA48}">
      <dgm:prSet/>
      <dgm:spPr/>
      <dgm:t>
        <a:bodyPr/>
        <a:lstStyle/>
        <a:p>
          <a:endParaRPr lang="en-US"/>
        </a:p>
      </dgm:t>
    </dgm:pt>
    <dgm:pt modelId="{30BEFC59-7FEB-47EA-927C-865685991F06}" type="sibTrans" cxnId="{EC0B47B2-D2A5-4D01-8893-56E33D00AA48}">
      <dgm:prSet/>
      <dgm:spPr/>
      <dgm:t>
        <a:bodyPr/>
        <a:lstStyle/>
        <a:p>
          <a:endParaRPr lang="en-US"/>
        </a:p>
      </dgm:t>
    </dgm:pt>
    <dgm:pt modelId="{FDAC5C59-7FFB-4DEC-829B-77D3D068042E}">
      <dgm:prSet/>
      <dgm:spPr/>
      <dgm:t>
        <a:bodyPr/>
        <a:lstStyle/>
        <a:p>
          <a:r>
            <a:rPr lang="en-US" dirty="0"/>
            <a:t>This is a step that is completed through a different system than </a:t>
          </a:r>
          <a:r>
            <a:rPr lang="en-US" dirty="0" err="1"/>
            <a:t>IntelliGrants</a:t>
          </a:r>
          <a:r>
            <a:rPr lang="en-US" dirty="0"/>
            <a:t> and will be discussed in a few slides.  There is no tasks for the agency to do during this status.</a:t>
          </a:r>
        </a:p>
      </dgm:t>
    </dgm:pt>
    <dgm:pt modelId="{9DCFF51C-C6C1-4B6E-955F-BAD70031799D}" type="parTrans" cxnId="{BB3BEFB4-284A-41EC-99E1-88DCB593357C}">
      <dgm:prSet/>
      <dgm:spPr/>
      <dgm:t>
        <a:bodyPr/>
        <a:lstStyle/>
        <a:p>
          <a:endParaRPr lang="en-US"/>
        </a:p>
      </dgm:t>
    </dgm:pt>
    <dgm:pt modelId="{5579C20A-976E-4780-B6B0-0C37A051D2D5}" type="sibTrans" cxnId="{BB3BEFB4-284A-41EC-99E1-88DCB593357C}">
      <dgm:prSet/>
      <dgm:spPr/>
      <dgm:t>
        <a:bodyPr/>
        <a:lstStyle/>
        <a:p>
          <a:endParaRPr lang="en-US"/>
        </a:p>
      </dgm:t>
    </dgm:pt>
    <dgm:pt modelId="{C49FC0B5-F5D9-4A28-B93B-7C041386C5B7}">
      <dgm:prSet/>
      <dgm:spPr/>
      <dgm:t>
        <a:bodyPr/>
        <a:lstStyle/>
        <a:p>
          <a:r>
            <a:rPr lang="en-US"/>
            <a:t>Awaiting PO (Purchase Order)</a:t>
          </a:r>
        </a:p>
      </dgm:t>
    </dgm:pt>
    <dgm:pt modelId="{62DEB46B-3C3D-455A-8839-F3653D284555}" type="parTrans" cxnId="{963BBA35-CD24-4198-80EF-AFB0EC463E44}">
      <dgm:prSet/>
      <dgm:spPr/>
      <dgm:t>
        <a:bodyPr/>
        <a:lstStyle/>
        <a:p>
          <a:endParaRPr lang="en-US"/>
        </a:p>
      </dgm:t>
    </dgm:pt>
    <dgm:pt modelId="{5420B811-CCF7-4284-BB40-73C98EB66C66}" type="sibTrans" cxnId="{963BBA35-CD24-4198-80EF-AFB0EC463E44}">
      <dgm:prSet/>
      <dgm:spPr/>
      <dgm:t>
        <a:bodyPr/>
        <a:lstStyle/>
        <a:p>
          <a:endParaRPr lang="en-US"/>
        </a:p>
      </dgm:t>
    </dgm:pt>
    <dgm:pt modelId="{82FE1DC8-52A1-46C0-BD55-1ADCC762B8D6}">
      <dgm:prSet/>
      <dgm:spPr/>
      <dgm:t>
        <a:bodyPr/>
        <a:lstStyle/>
        <a:p>
          <a:r>
            <a:rPr lang="en-US"/>
            <a:t>This step is the responsibility of ICJI’s Fiscal Team.  During this status they reclassify the grant funds identified for the agency into a category that will allow the agency to be reimbursed within the State Financial System, Peoplesoft. </a:t>
          </a:r>
        </a:p>
      </dgm:t>
    </dgm:pt>
    <dgm:pt modelId="{609B2BC9-B0D0-4DF9-A20E-F15C587F43E3}" type="parTrans" cxnId="{A1186586-6D67-431D-B3C9-AD68B036DA8C}">
      <dgm:prSet/>
      <dgm:spPr/>
      <dgm:t>
        <a:bodyPr/>
        <a:lstStyle/>
        <a:p>
          <a:endParaRPr lang="en-US"/>
        </a:p>
      </dgm:t>
    </dgm:pt>
    <dgm:pt modelId="{52662DDD-03C8-43D3-8663-4C56970E1DB1}" type="sibTrans" cxnId="{A1186586-6D67-431D-B3C9-AD68B036DA8C}">
      <dgm:prSet/>
      <dgm:spPr/>
      <dgm:t>
        <a:bodyPr/>
        <a:lstStyle/>
        <a:p>
          <a:endParaRPr lang="en-US"/>
        </a:p>
      </dgm:t>
    </dgm:pt>
    <dgm:pt modelId="{F6B843F1-67BD-49B6-AE3C-9C687054E362}">
      <dgm:prSet/>
      <dgm:spPr/>
      <dgm:t>
        <a:bodyPr/>
        <a:lstStyle/>
        <a:p>
          <a:r>
            <a:rPr lang="en-US"/>
            <a:t>Grant Executed</a:t>
          </a:r>
        </a:p>
      </dgm:t>
    </dgm:pt>
    <dgm:pt modelId="{6B8FE186-5222-4DCB-AB3B-38BA8AD2EB3B}" type="parTrans" cxnId="{60BAEA0E-D113-4E11-B272-2E91C8A84ACF}">
      <dgm:prSet/>
      <dgm:spPr/>
      <dgm:t>
        <a:bodyPr/>
        <a:lstStyle/>
        <a:p>
          <a:endParaRPr lang="en-US"/>
        </a:p>
      </dgm:t>
    </dgm:pt>
    <dgm:pt modelId="{FCC8A5DD-7E88-46E0-96AA-2033C161BB89}" type="sibTrans" cxnId="{60BAEA0E-D113-4E11-B272-2E91C8A84ACF}">
      <dgm:prSet/>
      <dgm:spPr/>
      <dgm:t>
        <a:bodyPr/>
        <a:lstStyle/>
        <a:p>
          <a:endParaRPr lang="en-US"/>
        </a:p>
      </dgm:t>
    </dgm:pt>
    <dgm:pt modelId="{883766D3-2EE1-4E4B-A771-CB2BDAAAABC4}">
      <dgm:prSet/>
      <dgm:spPr/>
      <dgm:t>
        <a:bodyPr/>
        <a:lstStyle/>
        <a:p>
          <a:r>
            <a:rPr lang="en-US"/>
            <a:t>This status is when the grant is through the approval process and the agency can start completing Personnel Name Changes, Fiscal or Program Reports or Project Modifications.</a:t>
          </a:r>
        </a:p>
      </dgm:t>
    </dgm:pt>
    <dgm:pt modelId="{D81B9376-67BD-48E8-9828-CC8ED449B107}" type="parTrans" cxnId="{B15C3C89-175F-46B4-9A76-33B5E3DB6AFC}">
      <dgm:prSet/>
      <dgm:spPr/>
      <dgm:t>
        <a:bodyPr/>
        <a:lstStyle/>
        <a:p>
          <a:endParaRPr lang="en-US"/>
        </a:p>
      </dgm:t>
    </dgm:pt>
    <dgm:pt modelId="{79B560B6-61DF-44EA-9D1C-34BB00C25456}" type="sibTrans" cxnId="{B15C3C89-175F-46B4-9A76-33B5E3DB6AFC}">
      <dgm:prSet/>
      <dgm:spPr/>
      <dgm:t>
        <a:bodyPr/>
        <a:lstStyle/>
        <a:p>
          <a:endParaRPr lang="en-US"/>
        </a:p>
      </dgm:t>
    </dgm:pt>
    <dgm:pt modelId="{A4F4A12F-BD09-443A-BDC2-AB83B70955E3}" type="pres">
      <dgm:prSet presAssocID="{7554CF12-073B-41F2-B928-6A470C81F79A}" presName="linear" presStyleCnt="0">
        <dgm:presLayoutVars>
          <dgm:dir/>
          <dgm:animLvl val="lvl"/>
          <dgm:resizeHandles val="exact"/>
        </dgm:presLayoutVars>
      </dgm:prSet>
      <dgm:spPr/>
    </dgm:pt>
    <dgm:pt modelId="{6C3EB5CA-16D7-4BEA-989E-560F309E88AB}" type="pres">
      <dgm:prSet presAssocID="{3D771D9D-AFFA-4C3F-AC42-40307B4FBCD3}" presName="parentLin" presStyleCnt="0"/>
      <dgm:spPr/>
    </dgm:pt>
    <dgm:pt modelId="{7DD0E6B5-AF27-4E55-A61B-4404E785FD5B}" type="pres">
      <dgm:prSet presAssocID="{3D771D9D-AFFA-4C3F-AC42-40307B4FBCD3}" presName="parentLeftMargin" presStyleLbl="node1" presStyleIdx="0" presStyleCnt="3"/>
      <dgm:spPr/>
    </dgm:pt>
    <dgm:pt modelId="{A58CC821-75D5-4039-AAF7-60BA6D1C6CFE}" type="pres">
      <dgm:prSet presAssocID="{3D771D9D-AFFA-4C3F-AC42-40307B4FBCD3}" presName="parentText" presStyleLbl="node1" presStyleIdx="0" presStyleCnt="3">
        <dgm:presLayoutVars>
          <dgm:chMax val="0"/>
          <dgm:bulletEnabled val="1"/>
        </dgm:presLayoutVars>
      </dgm:prSet>
      <dgm:spPr/>
    </dgm:pt>
    <dgm:pt modelId="{0FF25035-981A-4B2E-8990-D62EF5212296}" type="pres">
      <dgm:prSet presAssocID="{3D771D9D-AFFA-4C3F-AC42-40307B4FBCD3}" presName="negativeSpace" presStyleCnt="0"/>
      <dgm:spPr/>
    </dgm:pt>
    <dgm:pt modelId="{C038326E-89B6-4A9C-A0CB-619432AF2486}" type="pres">
      <dgm:prSet presAssocID="{3D771D9D-AFFA-4C3F-AC42-40307B4FBCD3}" presName="childText" presStyleLbl="conFgAcc1" presStyleIdx="0" presStyleCnt="3">
        <dgm:presLayoutVars>
          <dgm:bulletEnabled val="1"/>
        </dgm:presLayoutVars>
      </dgm:prSet>
      <dgm:spPr/>
    </dgm:pt>
    <dgm:pt modelId="{69CD9069-DC00-4071-A838-64E6D783DEB8}" type="pres">
      <dgm:prSet presAssocID="{30BEFC59-7FEB-47EA-927C-865685991F06}" presName="spaceBetweenRectangles" presStyleCnt="0"/>
      <dgm:spPr/>
    </dgm:pt>
    <dgm:pt modelId="{FF869160-05B2-44C9-8A43-C14FBDA97EBF}" type="pres">
      <dgm:prSet presAssocID="{C49FC0B5-F5D9-4A28-B93B-7C041386C5B7}" presName="parentLin" presStyleCnt="0"/>
      <dgm:spPr/>
    </dgm:pt>
    <dgm:pt modelId="{93D97F50-198E-4FB5-8043-742AE5266ED7}" type="pres">
      <dgm:prSet presAssocID="{C49FC0B5-F5D9-4A28-B93B-7C041386C5B7}" presName="parentLeftMargin" presStyleLbl="node1" presStyleIdx="0" presStyleCnt="3"/>
      <dgm:spPr/>
    </dgm:pt>
    <dgm:pt modelId="{F79FA1BC-8149-4A36-A187-9B4DC1D87906}" type="pres">
      <dgm:prSet presAssocID="{C49FC0B5-F5D9-4A28-B93B-7C041386C5B7}" presName="parentText" presStyleLbl="node1" presStyleIdx="1" presStyleCnt="3">
        <dgm:presLayoutVars>
          <dgm:chMax val="0"/>
          <dgm:bulletEnabled val="1"/>
        </dgm:presLayoutVars>
      </dgm:prSet>
      <dgm:spPr/>
    </dgm:pt>
    <dgm:pt modelId="{6FD5E925-314D-4412-AE9C-45ECAACC3C17}" type="pres">
      <dgm:prSet presAssocID="{C49FC0B5-F5D9-4A28-B93B-7C041386C5B7}" presName="negativeSpace" presStyleCnt="0"/>
      <dgm:spPr/>
    </dgm:pt>
    <dgm:pt modelId="{19E98EFF-4DB8-469B-A57C-7C9FE273DCCB}" type="pres">
      <dgm:prSet presAssocID="{C49FC0B5-F5D9-4A28-B93B-7C041386C5B7}" presName="childText" presStyleLbl="conFgAcc1" presStyleIdx="1" presStyleCnt="3">
        <dgm:presLayoutVars>
          <dgm:bulletEnabled val="1"/>
        </dgm:presLayoutVars>
      </dgm:prSet>
      <dgm:spPr/>
    </dgm:pt>
    <dgm:pt modelId="{24C69BF3-5A33-4748-AF5D-E8433C3349F6}" type="pres">
      <dgm:prSet presAssocID="{5420B811-CCF7-4284-BB40-73C98EB66C66}" presName="spaceBetweenRectangles" presStyleCnt="0"/>
      <dgm:spPr/>
    </dgm:pt>
    <dgm:pt modelId="{C01AC7EF-1442-424E-9F5C-2CC1D610FEB0}" type="pres">
      <dgm:prSet presAssocID="{F6B843F1-67BD-49B6-AE3C-9C687054E362}" presName="parentLin" presStyleCnt="0"/>
      <dgm:spPr/>
    </dgm:pt>
    <dgm:pt modelId="{9B064444-8502-45D0-8A20-F60AB4D02B6F}" type="pres">
      <dgm:prSet presAssocID="{F6B843F1-67BD-49B6-AE3C-9C687054E362}" presName="parentLeftMargin" presStyleLbl="node1" presStyleIdx="1" presStyleCnt="3"/>
      <dgm:spPr/>
    </dgm:pt>
    <dgm:pt modelId="{762040E2-EC6F-45B5-B8DF-CDD12BE0C59F}" type="pres">
      <dgm:prSet presAssocID="{F6B843F1-67BD-49B6-AE3C-9C687054E362}" presName="parentText" presStyleLbl="node1" presStyleIdx="2" presStyleCnt="3">
        <dgm:presLayoutVars>
          <dgm:chMax val="0"/>
          <dgm:bulletEnabled val="1"/>
        </dgm:presLayoutVars>
      </dgm:prSet>
      <dgm:spPr/>
    </dgm:pt>
    <dgm:pt modelId="{5C59643D-7F51-4DA0-AF28-B94B62565E36}" type="pres">
      <dgm:prSet presAssocID="{F6B843F1-67BD-49B6-AE3C-9C687054E362}" presName="negativeSpace" presStyleCnt="0"/>
      <dgm:spPr/>
    </dgm:pt>
    <dgm:pt modelId="{E5F3C0DE-9BBB-402C-8487-444615DC215D}" type="pres">
      <dgm:prSet presAssocID="{F6B843F1-67BD-49B6-AE3C-9C687054E362}" presName="childText" presStyleLbl="conFgAcc1" presStyleIdx="2" presStyleCnt="3">
        <dgm:presLayoutVars>
          <dgm:bulletEnabled val="1"/>
        </dgm:presLayoutVars>
      </dgm:prSet>
      <dgm:spPr/>
    </dgm:pt>
  </dgm:ptLst>
  <dgm:cxnLst>
    <dgm:cxn modelId="{60BAEA0E-D113-4E11-B272-2E91C8A84ACF}" srcId="{7554CF12-073B-41F2-B928-6A470C81F79A}" destId="{F6B843F1-67BD-49B6-AE3C-9C687054E362}" srcOrd="2" destOrd="0" parTransId="{6B8FE186-5222-4DCB-AB3B-38BA8AD2EB3B}" sibTransId="{FCC8A5DD-7E88-46E0-96AA-2033C161BB89}"/>
    <dgm:cxn modelId="{B9E8AE20-00EF-44EB-BD3F-832F9CC6C548}" type="presOf" srcId="{C49FC0B5-F5D9-4A28-B93B-7C041386C5B7}" destId="{93D97F50-198E-4FB5-8043-742AE5266ED7}" srcOrd="0" destOrd="0" presId="urn:microsoft.com/office/officeart/2005/8/layout/list1"/>
    <dgm:cxn modelId="{DA171F23-322B-4FF9-ABA0-05F9776BBF6B}" type="presOf" srcId="{F6B843F1-67BD-49B6-AE3C-9C687054E362}" destId="{762040E2-EC6F-45B5-B8DF-CDD12BE0C59F}" srcOrd="1" destOrd="0" presId="urn:microsoft.com/office/officeart/2005/8/layout/list1"/>
    <dgm:cxn modelId="{963BBA35-CD24-4198-80EF-AFB0EC463E44}" srcId="{7554CF12-073B-41F2-B928-6A470C81F79A}" destId="{C49FC0B5-F5D9-4A28-B93B-7C041386C5B7}" srcOrd="1" destOrd="0" parTransId="{62DEB46B-3C3D-455A-8839-F3653D284555}" sibTransId="{5420B811-CCF7-4284-BB40-73C98EB66C66}"/>
    <dgm:cxn modelId="{3A67FE61-823F-4468-AEC9-27B9A4EDE966}" type="presOf" srcId="{3D771D9D-AFFA-4C3F-AC42-40307B4FBCD3}" destId="{A58CC821-75D5-4039-AAF7-60BA6D1C6CFE}" srcOrd="1" destOrd="0" presId="urn:microsoft.com/office/officeart/2005/8/layout/list1"/>
    <dgm:cxn modelId="{34E0BF66-9136-4D09-82CA-DADCBDC56A0C}" type="presOf" srcId="{82FE1DC8-52A1-46C0-BD55-1ADCC762B8D6}" destId="{19E98EFF-4DB8-469B-A57C-7C9FE273DCCB}" srcOrd="0" destOrd="0" presId="urn:microsoft.com/office/officeart/2005/8/layout/list1"/>
    <dgm:cxn modelId="{18D2FF47-69B2-418A-B9C1-AE7CD84972CE}" type="presOf" srcId="{FDAC5C59-7FFB-4DEC-829B-77D3D068042E}" destId="{C038326E-89B6-4A9C-A0CB-619432AF2486}" srcOrd="0" destOrd="0" presId="urn:microsoft.com/office/officeart/2005/8/layout/list1"/>
    <dgm:cxn modelId="{E5193C54-2629-4D2F-8246-0A8E2AE52834}" type="presOf" srcId="{F6B843F1-67BD-49B6-AE3C-9C687054E362}" destId="{9B064444-8502-45D0-8A20-F60AB4D02B6F}" srcOrd="0" destOrd="0" presId="urn:microsoft.com/office/officeart/2005/8/layout/list1"/>
    <dgm:cxn modelId="{503DC883-1CC0-449F-BD9D-6353705FBD5A}" type="presOf" srcId="{7554CF12-073B-41F2-B928-6A470C81F79A}" destId="{A4F4A12F-BD09-443A-BDC2-AB83B70955E3}" srcOrd="0" destOrd="0" presId="urn:microsoft.com/office/officeart/2005/8/layout/list1"/>
    <dgm:cxn modelId="{A1186586-6D67-431D-B3C9-AD68B036DA8C}" srcId="{C49FC0B5-F5D9-4A28-B93B-7C041386C5B7}" destId="{82FE1DC8-52A1-46C0-BD55-1ADCC762B8D6}" srcOrd="0" destOrd="0" parTransId="{609B2BC9-B0D0-4DF9-A20E-F15C587F43E3}" sibTransId="{52662DDD-03C8-43D3-8663-4C56970E1DB1}"/>
    <dgm:cxn modelId="{B15C3C89-175F-46B4-9A76-33B5E3DB6AFC}" srcId="{F6B843F1-67BD-49B6-AE3C-9C687054E362}" destId="{883766D3-2EE1-4E4B-A771-CB2BDAAAABC4}" srcOrd="0" destOrd="0" parTransId="{D81B9376-67BD-48E8-9828-CC8ED449B107}" sibTransId="{79B560B6-61DF-44EA-9D1C-34BB00C25456}"/>
    <dgm:cxn modelId="{4511A7A4-7718-4963-8D08-F9A6C1972CD3}" type="presOf" srcId="{883766D3-2EE1-4E4B-A771-CB2BDAAAABC4}" destId="{E5F3C0DE-9BBB-402C-8487-444615DC215D}" srcOrd="0" destOrd="0" presId="urn:microsoft.com/office/officeart/2005/8/layout/list1"/>
    <dgm:cxn modelId="{EED41EAD-FBE3-44F1-8AAC-FDF79359F76E}" type="presOf" srcId="{C49FC0B5-F5D9-4A28-B93B-7C041386C5B7}" destId="{F79FA1BC-8149-4A36-A187-9B4DC1D87906}" srcOrd="1" destOrd="0" presId="urn:microsoft.com/office/officeart/2005/8/layout/list1"/>
    <dgm:cxn modelId="{EC0B47B2-D2A5-4D01-8893-56E33D00AA48}" srcId="{7554CF12-073B-41F2-B928-6A470C81F79A}" destId="{3D771D9D-AFFA-4C3F-AC42-40307B4FBCD3}" srcOrd="0" destOrd="0" parTransId="{AC5200FA-4C82-4953-914F-DD4063973570}" sibTransId="{30BEFC59-7FEB-47EA-927C-865685991F06}"/>
    <dgm:cxn modelId="{BB3BEFB4-284A-41EC-99E1-88DCB593357C}" srcId="{3D771D9D-AFFA-4C3F-AC42-40307B4FBCD3}" destId="{FDAC5C59-7FFB-4DEC-829B-77D3D068042E}" srcOrd="0" destOrd="0" parTransId="{9DCFF51C-C6C1-4B6E-955F-BAD70031799D}" sibTransId="{5579C20A-976E-4780-B6B0-0C37A051D2D5}"/>
    <dgm:cxn modelId="{58C2A8D2-CDA0-4D5E-872D-30102085EC5C}" type="presOf" srcId="{3D771D9D-AFFA-4C3F-AC42-40307B4FBCD3}" destId="{7DD0E6B5-AF27-4E55-A61B-4404E785FD5B}" srcOrd="0" destOrd="0" presId="urn:microsoft.com/office/officeart/2005/8/layout/list1"/>
    <dgm:cxn modelId="{013D3F5C-B7A5-4E0C-A091-CC55BC80D38B}" type="presParOf" srcId="{A4F4A12F-BD09-443A-BDC2-AB83B70955E3}" destId="{6C3EB5CA-16D7-4BEA-989E-560F309E88AB}" srcOrd="0" destOrd="0" presId="urn:microsoft.com/office/officeart/2005/8/layout/list1"/>
    <dgm:cxn modelId="{16528411-D97A-463C-844F-31D389F7BFA8}" type="presParOf" srcId="{6C3EB5CA-16D7-4BEA-989E-560F309E88AB}" destId="{7DD0E6B5-AF27-4E55-A61B-4404E785FD5B}" srcOrd="0" destOrd="0" presId="urn:microsoft.com/office/officeart/2005/8/layout/list1"/>
    <dgm:cxn modelId="{81CE71B0-437C-461D-B9C3-178239925947}" type="presParOf" srcId="{6C3EB5CA-16D7-4BEA-989E-560F309E88AB}" destId="{A58CC821-75D5-4039-AAF7-60BA6D1C6CFE}" srcOrd="1" destOrd="0" presId="urn:microsoft.com/office/officeart/2005/8/layout/list1"/>
    <dgm:cxn modelId="{EEE0291B-7B18-4003-9539-B31594020DDE}" type="presParOf" srcId="{A4F4A12F-BD09-443A-BDC2-AB83B70955E3}" destId="{0FF25035-981A-4B2E-8990-D62EF5212296}" srcOrd="1" destOrd="0" presId="urn:microsoft.com/office/officeart/2005/8/layout/list1"/>
    <dgm:cxn modelId="{FB8142F6-62CA-4A6B-AF9E-0B01106CA68E}" type="presParOf" srcId="{A4F4A12F-BD09-443A-BDC2-AB83B70955E3}" destId="{C038326E-89B6-4A9C-A0CB-619432AF2486}" srcOrd="2" destOrd="0" presId="urn:microsoft.com/office/officeart/2005/8/layout/list1"/>
    <dgm:cxn modelId="{2ECFF340-D7DE-4530-94C9-D974578ABDC2}" type="presParOf" srcId="{A4F4A12F-BD09-443A-BDC2-AB83B70955E3}" destId="{69CD9069-DC00-4071-A838-64E6D783DEB8}" srcOrd="3" destOrd="0" presId="urn:microsoft.com/office/officeart/2005/8/layout/list1"/>
    <dgm:cxn modelId="{A09A809F-FD6D-4017-B883-E8C7C8C31A52}" type="presParOf" srcId="{A4F4A12F-BD09-443A-BDC2-AB83B70955E3}" destId="{FF869160-05B2-44C9-8A43-C14FBDA97EBF}" srcOrd="4" destOrd="0" presId="urn:microsoft.com/office/officeart/2005/8/layout/list1"/>
    <dgm:cxn modelId="{2DDEF0B9-DE4A-4259-9675-C396C4D12664}" type="presParOf" srcId="{FF869160-05B2-44C9-8A43-C14FBDA97EBF}" destId="{93D97F50-198E-4FB5-8043-742AE5266ED7}" srcOrd="0" destOrd="0" presId="urn:microsoft.com/office/officeart/2005/8/layout/list1"/>
    <dgm:cxn modelId="{A465826E-2FD7-402F-8D44-C7C2114DF363}" type="presParOf" srcId="{FF869160-05B2-44C9-8A43-C14FBDA97EBF}" destId="{F79FA1BC-8149-4A36-A187-9B4DC1D87906}" srcOrd="1" destOrd="0" presId="urn:microsoft.com/office/officeart/2005/8/layout/list1"/>
    <dgm:cxn modelId="{F5708871-86B6-41C2-9EA4-6A08E26FE724}" type="presParOf" srcId="{A4F4A12F-BD09-443A-BDC2-AB83B70955E3}" destId="{6FD5E925-314D-4412-AE9C-45ECAACC3C17}" srcOrd="5" destOrd="0" presId="urn:microsoft.com/office/officeart/2005/8/layout/list1"/>
    <dgm:cxn modelId="{9373DA93-75AE-4A12-B3B6-613A7E4A591A}" type="presParOf" srcId="{A4F4A12F-BD09-443A-BDC2-AB83B70955E3}" destId="{19E98EFF-4DB8-469B-A57C-7C9FE273DCCB}" srcOrd="6" destOrd="0" presId="urn:microsoft.com/office/officeart/2005/8/layout/list1"/>
    <dgm:cxn modelId="{794253C2-1035-49C7-B55E-ECB71C0A1839}" type="presParOf" srcId="{A4F4A12F-BD09-443A-BDC2-AB83B70955E3}" destId="{24C69BF3-5A33-4748-AF5D-E8433C3349F6}" srcOrd="7" destOrd="0" presId="urn:microsoft.com/office/officeart/2005/8/layout/list1"/>
    <dgm:cxn modelId="{3F313F5C-BC6E-4106-9434-90BFDAEBDE5F}" type="presParOf" srcId="{A4F4A12F-BD09-443A-BDC2-AB83B70955E3}" destId="{C01AC7EF-1442-424E-9F5C-2CC1D610FEB0}" srcOrd="8" destOrd="0" presId="urn:microsoft.com/office/officeart/2005/8/layout/list1"/>
    <dgm:cxn modelId="{0C0C9BF8-49AC-48E3-BCE0-49E274119379}" type="presParOf" srcId="{C01AC7EF-1442-424E-9F5C-2CC1D610FEB0}" destId="{9B064444-8502-45D0-8A20-F60AB4D02B6F}" srcOrd="0" destOrd="0" presId="urn:microsoft.com/office/officeart/2005/8/layout/list1"/>
    <dgm:cxn modelId="{69CB289B-449C-4719-AE39-7CDB05C7FEA6}" type="presParOf" srcId="{C01AC7EF-1442-424E-9F5C-2CC1D610FEB0}" destId="{762040E2-EC6F-45B5-B8DF-CDD12BE0C59F}" srcOrd="1" destOrd="0" presId="urn:microsoft.com/office/officeart/2005/8/layout/list1"/>
    <dgm:cxn modelId="{12911829-F9A4-4455-AE6B-0F029678F80E}" type="presParOf" srcId="{A4F4A12F-BD09-443A-BDC2-AB83B70955E3}" destId="{5C59643D-7F51-4DA0-AF28-B94B62565E36}" srcOrd="9" destOrd="0" presId="urn:microsoft.com/office/officeart/2005/8/layout/list1"/>
    <dgm:cxn modelId="{D4CB142D-22E0-47CD-B8F2-B57DE82F8706}" type="presParOf" srcId="{A4F4A12F-BD09-443A-BDC2-AB83B70955E3}" destId="{E5F3C0DE-9BBB-402C-8487-444615DC215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B1A4A-6822-488A-8553-07B8D5546965}">
      <dsp:nvSpPr>
        <dsp:cNvPr id="0" name=""/>
        <dsp:cNvSpPr/>
      </dsp:nvSpPr>
      <dsp:spPr>
        <a:xfrm>
          <a:off x="0" y="38834"/>
          <a:ext cx="5924550" cy="110331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ICJI grant manager sends out award letters, if approved, to the agencies indicating how much in grant funds the Board of Trustees approved for each agency.</a:t>
          </a:r>
        </a:p>
      </dsp:txBody>
      <dsp:txXfrm>
        <a:off x="53859" y="92693"/>
        <a:ext cx="5816832" cy="995592"/>
      </dsp:txXfrm>
    </dsp:sp>
    <dsp:sp modelId="{60C808B3-7715-407E-8BCC-FE677EF36FD2}">
      <dsp:nvSpPr>
        <dsp:cNvPr id="0" name=""/>
        <dsp:cNvSpPr/>
      </dsp:nvSpPr>
      <dsp:spPr>
        <a:xfrm>
          <a:off x="0" y="1188225"/>
          <a:ext cx="5924550" cy="1103310"/>
        </a:xfrm>
        <a:prstGeom prst="roundRect">
          <a:avLst/>
        </a:prstGeom>
        <a:gradFill rotWithShape="0">
          <a:gsLst>
            <a:gs pos="0">
              <a:schemeClr val="accent2">
                <a:hueOff val="452169"/>
                <a:satOff val="-5026"/>
                <a:lumOff val="1307"/>
                <a:alphaOff val="0"/>
                <a:tint val="94000"/>
                <a:satMod val="100000"/>
                <a:lumMod val="104000"/>
              </a:schemeClr>
            </a:gs>
            <a:gs pos="69000">
              <a:schemeClr val="accent2">
                <a:hueOff val="452169"/>
                <a:satOff val="-5026"/>
                <a:lumOff val="1307"/>
                <a:alphaOff val="0"/>
                <a:shade val="86000"/>
                <a:satMod val="130000"/>
                <a:lumMod val="102000"/>
              </a:schemeClr>
            </a:gs>
            <a:gs pos="100000">
              <a:schemeClr val="accent2">
                <a:hueOff val="452169"/>
                <a:satOff val="-5026"/>
                <a:lumOff val="130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ICJI grant manager will then return the application, if needed, to the agencies for updates- corrections and the addition of missing information.</a:t>
          </a:r>
        </a:p>
      </dsp:txBody>
      <dsp:txXfrm>
        <a:off x="53859" y="1242084"/>
        <a:ext cx="5816832" cy="995592"/>
      </dsp:txXfrm>
    </dsp:sp>
    <dsp:sp modelId="{68E31370-B07C-4945-83A0-BD9C71ADDD31}">
      <dsp:nvSpPr>
        <dsp:cNvPr id="0" name=""/>
        <dsp:cNvSpPr/>
      </dsp:nvSpPr>
      <dsp:spPr>
        <a:xfrm>
          <a:off x="0" y="2337615"/>
          <a:ext cx="5924550" cy="1103310"/>
        </a:xfrm>
        <a:prstGeom prst="roundRect">
          <a:avLst/>
        </a:prstGeom>
        <a:gradFill rotWithShape="0">
          <a:gsLst>
            <a:gs pos="0">
              <a:schemeClr val="accent2">
                <a:hueOff val="904338"/>
                <a:satOff val="-10052"/>
                <a:lumOff val="2614"/>
                <a:alphaOff val="0"/>
                <a:tint val="94000"/>
                <a:satMod val="100000"/>
                <a:lumMod val="104000"/>
              </a:schemeClr>
            </a:gs>
            <a:gs pos="69000">
              <a:schemeClr val="accent2">
                <a:hueOff val="904338"/>
                <a:satOff val="-10052"/>
                <a:lumOff val="2614"/>
                <a:alphaOff val="0"/>
                <a:shade val="86000"/>
                <a:satMod val="130000"/>
                <a:lumMod val="102000"/>
              </a:schemeClr>
            </a:gs>
            <a:gs pos="100000">
              <a:schemeClr val="accent2">
                <a:hueOff val="904338"/>
                <a:satOff val="-10052"/>
                <a:lumOff val="261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Once the application is resubmitted by the agency, then the ICJI grant manager reviews corrections and either returns the application if not all corrections were made OR approves the application in </a:t>
          </a:r>
          <a:r>
            <a:rPr lang="en-US" sz="1600" kern="1200" dirty="0" err="1"/>
            <a:t>IntelliGrants</a:t>
          </a:r>
          <a:r>
            <a:rPr lang="en-US" sz="1600" kern="1200" dirty="0"/>
            <a:t>. </a:t>
          </a:r>
        </a:p>
      </dsp:txBody>
      <dsp:txXfrm>
        <a:off x="53859" y="2391474"/>
        <a:ext cx="5816832" cy="995592"/>
      </dsp:txXfrm>
    </dsp:sp>
    <dsp:sp modelId="{C3CA76AD-0B1D-4CCF-A221-ADBE1A23D1C0}">
      <dsp:nvSpPr>
        <dsp:cNvPr id="0" name=""/>
        <dsp:cNvSpPr/>
      </dsp:nvSpPr>
      <dsp:spPr>
        <a:xfrm>
          <a:off x="0" y="3487005"/>
          <a:ext cx="5924550" cy="1103310"/>
        </a:xfrm>
        <a:prstGeom prst="roundRect">
          <a:avLst/>
        </a:prstGeom>
        <a:gradFill rotWithShape="0">
          <a:gsLst>
            <a:gs pos="0">
              <a:schemeClr val="accent2">
                <a:hueOff val="1356507"/>
                <a:satOff val="-15078"/>
                <a:lumOff val="3921"/>
                <a:alphaOff val="0"/>
                <a:tint val="94000"/>
                <a:satMod val="100000"/>
                <a:lumMod val="104000"/>
              </a:schemeClr>
            </a:gs>
            <a:gs pos="69000">
              <a:schemeClr val="accent2">
                <a:hueOff val="1356507"/>
                <a:satOff val="-15078"/>
                <a:lumOff val="3921"/>
                <a:alphaOff val="0"/>
                <a:shade val="86000"/>
                <a:satMod val="130000"/>
                <a:lumMod val="102000"/>
              </a:schemeClr>
            </a:gs>
            <a:gs pos="100000">
              <a:schemeClr val="accent2">
                <a:hueOff val="1356507"/>
                <a:satOff val="-15078"/>
                <a:lumOff val="392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Several steps occur next including having the Agency sign the grant agreement, Legal Review by ICJI Legal Team, completing clearance checks and entering the contract into a Portal for other State Agencies to approve. </a:t>
          </a:r>
        </a:p>
      </dsp:txBody>
      <dsp:txXfrm>
        <a:off x="53859" y="3540864"/>
        <a:ext cx="5816832" cy="995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2403-623F-4025-ABE8-57056E32494E}">
      <dsp:nvSpPr>
        <dsp:cNvPr id="0" name=""/>
        <dsp:cNvSpPr/>
      </dsp:nvSpPr>
      <dsp:spPr>
        <a:xfrm>
          <a:off x="0" y="565"/>
          <a:ext cx="592455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021A259B-A278-406A-ADC0-90EE0D7AA48E}">
      <dsp:nvSpPr>
        <dsp:cNvPr id="0" name=""/>
        <dsp:cNvSpPr/>
      </dsp:nvSpPr>
      <dsp:spPr>
        <a:xfrm>
          <a:off x="0" y="565"/>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kern="1200"/>
            <a:t>Late Reporting can affect future funding</a:t>
          </a:r>
        </a:p>
      </dsp:txBody>
      <dsp:txXfrm>
        <a:off x="0" y="565"/>
        <a:ext cx="5924550" cy="925603"/>
      </dsp:txXfrm>
    </dsp:sp>
    <dsp:sp modelId="{497BA67D-E145-40A3-9D8E-4E5204AAA245}">
      <dsp:nvSpPr>
        <dsp:cNvPr id="0" name=""/>
        <dsp:cNvSpPr/>
      </dsp:nvSpPr>
      <dsp:spPr>
        <a:xfrm>
          <a:off x="0" y="926169"/>
          <a:ext cx="5924550" cy="0"/>
        </a:xfrm>
        <a:prstGeom prst="line">
          <a:avLst/>
        </a:prstGeom>
        <a:gradFill rotWithShape="0">
          <a:gsLst>
            <a:gs pos="0">
              <a:schemeClr val="accent2">
                <a:hueOff val="339127"/>
                <a:satOff val="-3770"/>
                <a:lumOff val="980"/>
                <a:alphaOff val="0"/>
                <a:tint val="94000"/>
                <a:satMod val="100000"/>
                <a:lumMod val="104000"/>
              </a:schemeClr>
            </a:gs>
            <a:gs pos="69000">
              <a:schemeClr val="accent2">
                <a:hueOff val="339127"/>
                <a:satOff val="-3770"/>
                <a:lumOff val="980"/>
                <a:alphaOff val="0"/>
                <a:shade val="86000"/>
                <a:satMod val="130000"/>
                <a:lumMod val="102000"/>
              </a:schemeClr>
            </a:gs>
            <a:gs pos="100000">
              <a:schemeClr val="accent2">
                <a:hueOff val="339127"/>
                <a:satOff val="-3770"/>
                <a:lumOff val="980"/>
                <a:alphaOff val="0"/>
                <a:shade val="72000"/>
                <a:satMod val="130000"/>
                <a:lumMod val="100000"/>
              </a:schemeClr>
            </a:gs>
          </a:gsLst>
          <a:lin ang="5400000" scaled="0"/>
        </a:gradFill>
        <a:ln w="12700" cap="flat" cmpd="sng" algn="ctr">
          <a:solidFill>
            <a:schemeClr val="accent2">
              <a:hueOff val="339127"/>
              <a:satOff val="-3770"/>
              <a:lumOff val="98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CD91818-FF0F-449A-8AB4-F7D48A4F40C8}">
      <dsp:nvSpPr>
        <dsp:cNvPr id="0" name=""/>
        <dsp:cNvSpPr/>
      </dsp:nvSpPr>
      <dsp:spPr>
        <a:xfrm>
          <a:off x="0" y="926169"/>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kern="1200"/>
            <a:t>Late/inaccurate reporting delays your agency being reimbursed for grant expenses</a:t>
          </a:r>
        </a:p>
      </dsp:txBody>
      <dsp:txXfrm>
        <a:off x="0" y="926169"/>
        <a:ext cx="5924550" cy="925603"/>
      </dsp:txXfrm>
    </dsp:sp>
    <dsp:sp modelId="{50F74798-EC2F-4A45-AE33-56E992C53EC3}">
      <dsp:nvSpPr>
        <dsp:cNvPr id="0" name=""/>
        <dsp:cNvSpPr/>
      </dsp:nvSpPr>
      <dsp:spPr>
        <a:xfrm>
          <a:off x="0" y="1851773"/>
          <a:ext cx="5924550" cy="0"/>
        </a:xfrm>
        <a:prstGeom prst="line">
          <a:avLst/>
        </a:prstGeom>
        <a:gradFill rotWithShape="0">
          <a:gsLst>
            <a:gs pos="0">
              <a:schemeClr val="accent2">
                <a:hueOff val="678254"/>
                <a:satOff val="-7539"/>
                <a:lumOff val="1961"/>
                <a:alphaOff val="0"/>
                <a:tint val="94000"/>
                <a:satMod val="100000"/>
                <a:lumMod val="104000"/>
              </a:schemeClr>
            </a:gs>
            <a:gs pos="69000">
              <a:schemeClr val="accent2">
                <a:hueOff val="678254"/>
                <a:satOff val="-7539"/>
                <a:lumOff val="1961"/>
                <a:alphaOff val="0"/>
                <a:shade val="86000"/>
                <a:satMod val="130000"/>
                <a:lumMod val="102000"/>
              </a:schemeClr>
            </a:gs>
            <a:gs pos="100000">
              <a:schemeClr val="accent2">
                <a:hueOff val="678254"/>
                <a:satOff val="-7539"/>
                <a:lumOff val="1961"/>
                <a:alphaOff val="0"/>
                <a:shade val="72000"/>
                <a:satMod val="130000"/>
                <a:lumMod val="100000"/>
              </a:schemeClr>
            </a:gs>
          </a:gsLst>
          <a:lin ang="5400000" scaled="0"/>
        </a:gradFill>
        <a:ln w="12700" cap="flat" cmpd="sng" algn="ctr">
          <a:solidFill>
            <a:schemeClr val="accent2">
              <a:hueOff val="678254"/>
              <a:satOff val="-7539"/>
              <a:lumOff val="1961"/>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ACD45E3-0EDA-48C5-B06F-976B91E66B0C}">
      <dsp:nvSpPr>
        <dsp:cNvPr id="0" name=""/>
        <dsp:cNvSpPr/>
      </dsp:nvSpPr>
      <dsp:spPr>
        <a:xfrm>
          <a:off x="0" y="1851773"/>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kern="1200"/>
            <a:t>Inaccurate reporting can cause additional work by the agency to correct the errors on the reports.</a:t>
          </a:r>
        </a:p>
      </dsp:txBody>
      <dsp:txXfrm>
        <a:off x="0" y="1851773"/>
        <a:ext cx="5924550" cy="925603"/>
      </dsp:txXfrm>
    </dsp:sp>
    <dsp:sp modelId="{222DE791-A520-4584-B030-C83D0F2CEE44}">
      <dsp:nvSpPr>
        <dsp:cNvPr id="0" name=""/>
        <dsp:cNvSpPr/>
      </dsp:nvSpPr>
      <dsp:spPr>
        <a:xfrm>
          <a:off x="0" y="2777376"/>
          <a:ext cx="5924550" cy="0"/>
        </a:xfrm>
        <a:prstGeom prst="line">
          <a:avLst/>
        </a:prstGeom>
        <a:gradFill rotWithShape="0">
          <a:gsLst>
            <a:gs pos="0">
              <a:schemeClr val="accent2">
                <a:hueOff val="1017380"/>
                <a:satOff val="-11309"/>
                <a:lumOff val="2941"/>
                <a:alphaOff val="0"/>
                <a:tint val="94000"/>
                <a:satMod val="100000"/>
                <a:lumMod val="104000"/>
              </a:schemeClr>
            </a:gs>
            <a:gs pos="69000">
              <a:schemeClr val="accent2">
                <a:hueOff val="1017380"/>
                <a:satOff val="-11309"/>
                <a:lumOff val="2941"/>
                <a:alphaOff val="0"/>
                <a:shade val="86000"/>
                <a:satMod val="130000"/>
                <a:lumMod val="102000"/>
              </a:schemeClr>
            </a:gs>
            <a:gs pos="100000">
              <a:schemeClr val="accent2">
                <a:hueOff val="1017380"/>
                <a:satOff val="-11309"/>
                <a:lumOff val="2941"/>
                <a:alphaOff val="0"/>
                <a:shade val="72000"/>
                <a:satMod val="130000"/>
                <a:lumMod val="100000"/>
              </a:schemeClr>
            </a:gs>
          </a:gsLst>
          <a:lin ang="5400000" scaled="0"/>
        </a:gradFill>
        <a:ln w="12700" cap="flat" cmpd="sng" algn="ctr">
          <a:solidFill>
            <a:schemeClr val="accent2">
              <a:hueOff val="1017380"/>
              <a:satOff val="-11309"/>
              <a:lumOff val="2941"/>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496C2A9E-A68E-44D8-A90D-B364CE1B0165}">
      <dsp:nvSpPr>
        <dsp:cNvPr id="0" name=""/>
        <dsp:cNvSpPr/>
      </dsp:nvSpPr>
      <dsp:spPr>
        <a:xfrm>
          <a:off x="0" y="2777376"/>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kern="1200"/>
            <a:t>Late reporting on the final reports for the grant could affect if an agency is able to be reimbursed for the final fiscal report.  </a:t>
          </a:r>
        </a:p>
      </dsp:txBody>
      <dsp:txXfrm>
        <a:off x="0" y="2777376"/>
        <a:ext cx="5924550" cy="925603"/>
      </dsp:txXfrm>
    </dsp:sp>
    <dsp:sp modelId="{657B93A5-AA65-413D-9278-0964D1655C89}">
      <dsp:nvSpPr>
        <dsp:cNvPr id="0" name=""/>
        <dsp:cNvSpPr/>
      </dsp:nvSpPr>
      <dsp:spPr>
        <a:xfrm>
          <a:off x="0" y="3702980"/>
          <a:ext cx="5924550" cy="0"/>
        </a:xfrm>
        <a:prstGeom prst="line">
          <a:avLst/>
        </a:prstGeom>
        <a:gradFill rotWithShape="0">
          <a:gsLst>
            <a:gs pos="0">
              <a:schemeClr val="accent2">
                <a:hueOff val="1356507"/>
                <a:satOff val="-15078"/>
                <a:lumOff val="3921"/>
                <a:alphaOff val="0"/>
                <a:tint val="94000"/>
                <a:satMod val="100000"/>
                <a:lumMod val="104000"/>
              </a:schemeClr>
            </a:gs>
            <a:gs pos="69000">
              <a:schemeClr val="accent2">
                <a:hueOff val="1356507"/>
                <a:satOff val="-15078"/>
                <a:lumOff val="3921"/>
                <a:alphaOff val="0"/>
                <a:shade val="86000"/>
                <a:satMod val="130000"/>
                <a:lumMod val="102000"/>
              </a:schemeClr>
            </a:gs>
            <a:gs pos="100000">
              <a:schemeClr val="accent2">
                <a:hueOff val="1356507"/>
                <a:satOff val="-15078"/>
                <a:lumOff val="3921"/>
                <a:alphaOff val="0"/>
                <a:shade val="72000"/>
                <a:satMod val="130000"/>
                <a:lumMod val="100000"/>
              </a:schemeClr>
            </a:gs>
          </a:gsLst>
          <a:lin ang="5400000" scaled="0"/>
        </a:gradFill>
        <a:ln w="12700" cap="flat" cmpd="sng" algn="ctr">
          <a:solidFill>
            <a:schemeClr val="accent2">
              <a:hueOff val="1356507"/>
              <a:satOff val="-15078"/>
              <a:lumOff val="3921"/>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7E996EE2-18F4-43D1-8CB9-FF96CEA710C1}">
      <dsp:nvSpPr>
        <dsp:cNvPr id="0" name=""/>
        <dsp:cNvSpPr/>
      </dsp:nvSpPr>
      <dsp:spPr>
        <a:xfrm>
          <a:off x="0" y="3702980"/>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kern="1200"/>
            <a:t>Your CJI grant manager will work with you as new administrators to ensure that your fiscal reports are accurate and timely,  We do give grace to new agencies or administrators as we understand there is a rather large learning curve when it comes to grant management and reporting. </a:t>
          </a:r>
        </a:p>
      </dsp:txBody>
      <dsp:txXfrm>
        <a:off x="0" y="3702980"/>
        <a:ext cx="5924550" cy="925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1C658-7982-4723-9117-D722F95EE493}">
      <dsp:nvSpPr>
        <dsp:cNvPr id="0" name=""/>
        <dsp:cNvSpPr/>
      </dsp:nvSpPr>
      <dsp:spPr>
        <a:xfrm>
          <a:off x="0" y="125549"/>
          <a:ext cx="5924550" cy="88803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Application in Process and Application Submitted </a:t>
          </a:r>
        </a:p>
      </dsp:txBody>
      <dsp:txXfrm>
        <a:off x="43350" y="168899"/>
        <a:ext cx="5837850" cy="801330"/>
      </dsp:txXfrm>
    </dsp:sp>
    <dsp:sp modelId="{018DDC41-0D59-4C82-B243-9F58FEF6D87E}">
      <dsp:nvSpPr>
        <dsp:cNvPr id="0" name=""/>
        <dsp:cNvSpPr/>
      </dsp:nvSpPr>
      <dsp:spPr>
        <a:xfrm>
          <a:off x="0" y="1013580"/>
          <a:ext cx="592455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0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Self explanatory and is the Agency’s responsibility</a:t>
          </a:r>
        </a:p>
      </dsp:txBody>
      <dsp:txXfrm>
        <a:off x="0" y="1013580"/>
        <a:ext cx="5924550" cy="380880"/>
      </dsp:txXfrm>
    </dsp:sp>
    <dsp:sp modelId="{1897B39B-F778-4030-BF52-1B457C5EEFA8}">
      <dsp:nvSpPr>
        <dsp:cNvPr id="0" name=""/>
        <dsp:cNvSpPr/>
      </dsp:nvSpPr>
      <dsp:spPr>
        <a:xfrm>
          <a:off x="0" y="1394460"/>
          <a:ext cx="5924550" cy="888030"/>
        </a:xfrm>
        <a:prstGeom prst="roundRect">
          <a:avLst/>
        </a:prstGeom>
        <a:gradFill rotWithShape="0">
          <a:gsLst>
            <a:gs pos="0">
              <a:schemeClr val="accent2">
                <a:hueOff val="678254"/>
                <a:satOff val="-7539"/>
                <a:lumOff val="1961"/>
                <a:alphaOff val="0"/>
                <a:tint val="94000"/>
                <a:satMod val="100000"/>
                <a:lumMod val="104000"/>
              </a:schemeClr>
            </a:gs>
            <a:gs pos="69000">
              <a:schemeClr val="accent2">
                <a:hueOff val="678254"/>
                <a:satOff val="-7539"/>
                <a:lumOff val="1961"/>
                <a:alphaOff val="0"/>
                <a:shade val="86000"/>
                <a:satMod val="130000"/>
                <a:lumMod val="102000"/>
              </a:schemeClr>
            </a:gs>
            <a:gs pos="100000">
              <a:schemeClr val="accent2">
                <a:hueOff val="678254"/>
                <a:satOff val="-7539"/>
                <a:lumOff val="196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Application in Scoring Process</a:t>
          </a:r>
        </a:p>
      </dsp:txBody>
      <dsp:txXfrm>
        <a:off x="43350" y="1437810"/>
        <a:ext cx="5837850" cy="801330"/>
      </dsp:txXfrm>
    </dsp:sp>
    <dsp:sp modelId="{02AE76AF-99D0-47D5-8A38-48CBC1AEAD20}">
      <dsp:nvSpPr>
        <dsp:cNvPr id="0" name=""/>
        <dsp:cNvSpPr/>
      </dsp:nvSpPr>
      <dsp:spPr>
        <a:xfrm>
          <a:off x="0" y="2282490"/>
          <a:ext cx="592455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0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When the ICJI grant managers are reading and scoring the applications.   This status can be lengthy depending on the number of applicants.</a:t>
          </a:r>
        </a:p>
      </dsp:txBody>
      <dsp:txXfrm>
        <a:off x="0" y="2282490"/>
        <a:ext cx="5924550" cy="785565"/>
      </dsp:txXfrm>
    </dsp:sp>
    <dsp:sp modelId="{FDAB7A5B-1722-4EFE-9A84-D58BF31504CD}">
      <dsp:nvSpPr>
        <dsp:cNvPr id="0" name=""/>
        <dsp:cNvSpPr/>
      </dsp:nvSpPr>
      <dsp:spPr>
        <a:xfrm>
          <a:off x="0" y="3068055"/>
          <a:ext cx="5924550" cy="888030"/>
        </a:xfrm>
        <a:prstGeom prst="roundRect">
          <a:avLst/>
        </a:prstGeom>
        <a:gradFill rotWithShape="0">
          <a:gsLst>
            <a:gs pos="0">
              <a:schemeClr val="accent2">
                <a:hueOff val="1356507"/>
                <a:satOff val="-15078"/>
                <a:lumOff val="3921"/>
                <a:alphaOff val="0"/>
                <a:tint val="94000"/>
                <a:satMod val="100000"/>
                <a:lumMod val="104000"/>
              </a:schemeClr>
            </a:gs>
            <a:gs pos="69000">
              <a:schemeClr val="accent2">
                <a:hueOff val="1356507"/>
                <a:satOff val="-15078"/>
                <a:lumOff val="3921"/>
                <a:alphaOff val="0"/>
                <a:shade val="86000"/>
                <a:satMod val="130000"/>
                <a:lumMod val="102000"/>
              </a:schemeClr>
            </a:gs>
            <a:gs pos="100000">
              <a:schemeClr val="accent2">
                <a:hueOff val="1356507"/>
                <a:satOff val="-15078"/>
                <a:lumOff val="392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Application Board Review</a:t>
          </a:r>
        </a:p>
      </dsp:txBody>
      <dsp:txXfrm>
        <a:off x="43350" y="3111405"/>
        <a:ext cx="5837850" cy="801330"/>
      </dsp:txXfrm>
    </dsp:sp>
    <dsp:sp modelId="{AEA6607A-EA1D-4A60-A799-3A7DD5A2A8E0}">
      <dsp:nvSpPr>
        <dsp:cNvPr id="0" name=""/>
        <dsp:cNvSpPr/>
      </dsp:nvSpPr>
      <dsp:spPr>
        <a:xfrm>
          <a:off x="0" y="3956085"/>
          <a:ext cx="5924550" cy="54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0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Means that the Applications have been or will be discussed by the ICJI Board of Trustees</a:t>
          </a:r>
        </a:p>
      </dsp:txBody>
      <dsp:txXfrm>
        <a:off x="0" y="3956085"/>
        <a:ext cx="5924550" cy="547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299CE-C41F-482E-90F7-048BEAE6EF59}">
      <dsp:nvSpPr>
        <dsp:cNvPr id="0" name=""/>
        <dsp:cNvSpPr/>
      </dsp:nvSpPr>
      <dsp:spPr>
        <a:xfrm>
          <a:off x="2070735" y="290"/>
          <a:ext cx="8282940" cy="160354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712" tIns="407301" rIns="160712" bIns="407301" numCol="1" spcCol="1270" anchor="ctr" anchorCtr="0">
          <a:noAutofit/>
        </a:bodyPr>
        <a:lstStyle/>
        <a:p>
          <a:pPr marL="0" lvl="0" indent="0" algn="l" defTabSz="711200">
            <a:lnSpc>
              <a:spcPct val="90000"/>
            </a:lnSpc>
            <a:spcBef>
              <a:spcPct val="0"/>
            </a:spcBef>
            <a:spcAft>
              <a:spcPct val="35000"/>
            </a:spcAft>
            <a:buNone/>
          </a:pPr>
          <a:r>
            <a:rPr lang="en-US" sz="1600" kern="1200" dirty="0"/>
            <a:t>This is when the ICJI grant manager returns the application to the agency for updates or corrections.  Generally, there will be a deadline given of when the application must be resubmitted.  This status may show multiple times as there are times that the agencies do not make all the corrections requested and it must be sent back.  This status may also occur if a correction is identified by senior grant managers, Assistant Division Director, Division Director or Legal.</a:t>
          </a:r>
        </a:p>
      </dsp:txBody>
      <dsp:txXfrm>
        <a:off x="2070735" y="290"/>
        <a:ext cx="8282940" cy="1603547"/>
      </dsp:txXfrm>
    </dsp:sp>
    <dsp:sp modelId="{857885B2-3584-4AC4-BE55-02B0339A893D}">
      <dsp:nvSpPr>
        <dsp:cNvPr id="0" name=""/>
        <dsp:cNvSpPr/>
      </dsp:nvSpPr>
      <dsp:spPr>
        <a:xfrm>
          <a:off x="0" y="290"/>
          <a:ext cx="2070735" cy="1603547"/>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9576" tIns="158395" rIns="109576" bIns="158395" numCol="1" spcCol="1270" anchor="ctr" anchorCtr="0">
          <a:noAutofit/>
        </a:bodyPr>
        <a:lstStyle/>
        <a:p>
          <a:pPr marL="0" lvl="0" indent="0" algn="ctr" defTabSz="1022350">
            <a:lnSpc>
              <a:spcPct val="90000"/>
            </a:lnSpc>
            <a:spcBef>
              <a:spcPct val="0"/>
            </a:spcBef>
            <a:spcAft>
              <a:spcPct val="35000"/>
            </a:spcAft>
            <a:buNone/>
          </a:pPr>
          <a:r>
            <a:rPr lang="en-US" sz="2300" kern="1200"/>
            <a:t>Pre-Award Modifications Required</a:t>
          </a:r>
        </a:p>
      </dsp:txBody>
      <dsp:txXfrm>
        <a:off x="0" y="290"/>
        <a:ext cx="2070735" cy="1603547"/>
      </dsp:txXfrm>
    </dsp:sp>
    <dsp:sp modelId="{5E120E01-26B9-429A-BB64-F49C6DB0804F}">
      <dsp:nvSpPr>
        <dsp:cNvPr id="0" name=""/>
        <dsp:cNvSpPr/>
      </dsp:nvSpPr>
      <dsp:spPr>
        <a:xfrm>
          <a:off x="2070735" y="1700050"/>
          <a:ext cx="8282940" cy="160354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712" tIns="407301" rIns="160712" bIns="407301" numCol="1" spcCol="1270" anchor="ctr" anchorCtr="0">
          <a:noAutofit/>
        </a:bodyPr>
        <a:lstStyle/>
        <a:p>
          <a:pPr marL="0" lvl="0" indent="0" algn="l" defTabSz="711200">
            <a:lnSpc>
              <a:spcPct val="90000"/>
            </a:lnSpc>
            <a:spcBef>
              <a:spcPct val="0"/>
            </a:spcBef>
            <a:spcAft>
              <a:spcPct val="35000"/>
            </a:spcAft>
            <a:buNone/>
          </a:pPr>
          <a:r>
            <a:rPr lang="en-US" sz="1600" kern="1200" dirty="0"/>
            <a:t>This is after the agency has submitted the updates or corrections to the grant application.</a:t>
          </a:r>
        </a:p>
      </dsp:txBody>
      <dsp:txXfrm>
        <a:off x="2070735" y="1700050"/>
        <a:ext cx="8282940" cy="1603547"/>
      </dsp:txXfrm>
    </dsp:sp>
    <dsp:sp modelId="{5C2E0479-D6D2-4E69-B841-1A7AAF475390}">
      <dsp:nvSpPr>
        <dsp:cNvPr id="0" name=""/>
        <dsp:cNvSpPr/>
      </dsp:nvSpPr>
      <dsp:spPr>
        <a:xfrm>
          <a:off x="0" y="1700050"/>
          <a:ext cx="2070735" cy="1603547"/>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9576" tIns="158395" rIns="109576" bIns="158395" numCol="1" spcCol="1270" anchor="ctr" anchorCtr="0">
          <a:noAutofit/>
        </a:bodyPr>
        <a:lstStyle/>
        <a:p>
          <a:pPr marL="0" lvl="0" indent="0" algn="ctr" defTabSz="1022350">
            <a:lnSpc>
              <a:spcPct val="90000"/>
            </a:lnSpc>
            <a:spcBef>
              <a:spcPct val="0"/>
            </a:spcBef>
            <a:spcAft>
              <a:spcPct val="35000"/>
            </a:spcAft>
            <a:buNone/>
          </a:pPr>
          <a:r>
            <a:rPr lang="en-US" sz="2300" kern="1200"/>
            <a:t>Pre-Award Modification Submitted</a:t>
          </a:r>
        </a:p>
      </dsp:txBody>
      <dsp:txXfrm>
        <a:off x="0" y="1700050"/>
        <a:ext cx="2070735" cy="1603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28BB-E944-48C7-A77B-575457A69176}">
      <dsp:nvSpPr>
        <dsp:cNvPr id="0" name=""/>
        <dsp:cNvSpPr/>
      </dsp:nvSpPr>
      <dsp:spPr>
        <a:xfrm>
          <a:off x="0" y="2814"/>
          <a:ext cx="592455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661CAC09-BCC3-4FB6-9FE3-B62A996551E6}">
      <dsp:nvSpPr>
        <dsp:cNvPr id="0" name=""/>
        <dsp:cNvSpPr/>
      </dsp:nvSpPr>
      <dsp:spPr>
        <a:xfrm>
          <a:off x="0" y="2814"/>
          <a:ext cx="1482398" cy="1919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Application Approved</a:t>
          </a:r>
        </a:p>
      </dsp:txBody>
      <dsp:txXfrm>
        <a:off x="0" y="2814"/>
        <a:ext cx="1482398" cy="1919688"/>
      </dsp:txXfrm>
    </dsp:sp>
    <dsp:sp modelId="{7F7A0071-B0BD-4261-B39D-DC41D1BBA0E5}">
      <dsp:nvSpPr>
        <dsp:cNvPr id="0" name=""/>
        <dsp:cNvSpPr/>
      </dsp:nvSpPr>
      <dsp:spPr>
        <a:xfrm>
          <a:off x="1565625" y="98799"/>
          <a:ext cx="4355556" cy="118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This is when the ICJI grant manager approves the grant application and can continue processing the grant through the approval process</a:t>
          </a:r>
        </a:p>
      </dsp:txBody>
      <dsp:txXfrm>
        <a:off x="1565625" y="98799"/>
        <a:ext cx="4355556" cy="1186156"/>
      </dsp:txXfrm>
    </dsp:sp>
    <dsp:sp modelId="{89DE280A-7332-47B2-8DD4-44112661F646}">
      <dsp:nvSpPr>
        <dsp:cNvPr id="0" name=""/>
        <dsp:cNvSpPr/>
      </dsp:nvSpPr>
      <dsp:spPr>
        <a:xfrm>
          <a:off x="1482398" y="1284955"/>
          <a:ext cx="4438783"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E4646E9-5104-46D8-8304-4B7BF4421036}">
      <dsp:nvSpPr>
        <dsp:cNvPr id="0" name=""/>
        <dsp:cNvSpPr/>
      </dsp:nvSpPr>
      <dsp:spPr>
        <a:xfrm>
          <a:off x="0" y="1922503"/>
          <a:ext cx="5924550" cy="0"/>
        </a:xfrm>
        <a:prstGeom prst="line">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9523963-38BE-407D-99CB-83EFAE29FD45}">
      <dsp:nvSpPr>
        <dsp:cNvPr id="0" name=""/>
        <dsp:cNvSpPr/>
      </dsp:nvSpPr>
      <dsp:spPr>
        <a:xfrm>
          <a:off x="0" y="1922503"/>
          <a:ext cx="1184910" cy="1919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Generate Requisition Worksheet</a:t>
          </a:r>
        </a:p>
      </dsp:txBody>
      <dsp:txXfrm>
        <a:off x="0" y="1922503"/>
        <a:ext cx="1184910" cy="1919688"/>
      </dsp:txXfrm>
    </dsp:sp>
    <dsp:sp modelId="{0F797230-8739-41BA-83B6-E289E0E21751}">
      <dsp:nvSpPr>
        <dsp:cNvPr id="0" name=""/>
        <dsp:cNvSpPr/>
      </dsp:nvSpPr>
      <dsp:spPr>
        <a:xfrm>
          <a:off x="1273778" y="2018488"/>
          <a:ext cx="4650771" cy="1387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This is when the ICJI grant manager works with IJCI Fiscal Team to allocate the grant funds requested in the agency budget to your agency.</a:t>
          </a:r>
        </a:p>
      </dsp:txBody>
      <dsp:txXfrm>
        <a:off x="1273778" y="2018488"/>
        <a:ext cx="4650771" cy="1387666"/>
      </dsp:txXfrm>
    </dsp:sp>
    <dsp:sp modelId="{706812DE-AE0D-4A03-97A2-9BC7A7EE09F5}">
      <dsp:nvSpPr>
        <dsp:cNvPr id="0" name=""/>
        <dsp:cNvSpPr/>
      </dsp:nvSpPr>
      <dsp:spPr>
        <a:xfrm>
          <a:off x="1184910" y="3406154"/>
          <a:ext cx="473964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2BFE91C-1DF2-4901-8AEF-586397515795}">
      <dsp:nvSpPr>
        <dsp:cNvPr id="0" name=""/>
        <dsp:cNvSpPr/>
      </dsp:nvSpPr>
      <dsp:spPr>
        <a:xfrm>
          <a:off x="0" y="3842192"/>
          <a:ext cx="5924550" cy="0"/>
        </a:xfrm>
        <a:prstGeom prst="line">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w="12700" cap="flat" cmpd="sng" algn="ctr">
          <a:solidFill>
            <a:schemeClr val="accent4">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B0006427-82E0-46E4-ACE1-1D6978FE86C9}">
      <dsp:nvSpPr>
        <dsp:cNvPr id="0" name=""/>
        <dsp:cNvSpPr/>
      </dsp:nvSpPr>
      <dsp:spPr>
        <a:xfrm>
          <a:off x="0" y="3842192"/>
          <a:ext cx="1184910" cy="1919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Generate Grant Agreement </a:t>
          </a:r>
        </a:p>
      </dsp:txBody>
      <dsp:txXfrm>
        <a:off x="0" y="3842192"/>
        <a:ext cx="1184910" cy="1919688"/>
      </dsp:txXfrm>
    </dsp:sp>
    <dsp:sp modelId="{911C94E0-EDDF-406B-A297-14F7B3E45296}">
      <dsp:nvSpPr>
        <dsp:cNvPr id="0" name=""/>
        <dsp:cNvSpPr/>
      </dsp:nvSpPr>
      <dsp:spPr>
        <a:xfrm>
          <a:off x="1273778" y="3929365"/>
          <a:ext cx="4650771" cy="174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This is when the ICJI grant manager is doing multiple tasks to prepare the grant agreement for final approvals.  These tasks include sending the Grant Agreement to the Agency for signatures, obtaining required clearance checks and organizing the grant documents to be downloaded.  </a:t>
          </a:r>
        </a:p>
      </dsp:txBody>
      <dsp:txXfrm>
        <a:off x="1273778" y="3929365"/>
        <a:ext cx="4650771" cy="1743467"/>
      </dsp:txXfrm>
    </dsp:sp>
    <dsp:sp modelId="{4A14AFED-6051-4245-AC14-250328F678B5}">
      <dsp:nvSpPr>
        <dsp:cNvPr id="0" name=""/>
        <dsp:cNvSpPr/>
      </dsp:nvSpPr>
      <dsp:spPr>
        <a:xfrm>
          <a:off x="1184910" y="5672833"/>
          <a:ext cx="473964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29AED-474B-409D-9828-CCC4EE946534}">
      <dsp:nvSpPr>
        <dsp:cNvPr id="0" name=""/>
        <dsp:cNvSpPr/>
      </dsp:nvSpPr>
      <dsp:spPr>
        <a:xfrm>
          <a:off x="0" y="115897"/>
          <a:ext cx="6481279" cy="63180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Subgrantee Signatures required</a:t>
          </a:r>
        </a:p>
      </dsp:txBody>
      <dsp:txXfrm>
        <a:off x="30842" y="146739"/>
        <a:ext cx="6419595" cy="570116"/>
      </dsp:txXfrm>
    </dsp:sp>
    <dsp:sp modelId="{E1382045-D664-43A8-B2FB-1E6AA0C667B9}">
      <dsp:nvSpPr>
        <dsp:cNvPr id="0" name=""/>
        <dsp:cNvSpPr/>
      </dsp:nvSpPr>
      <dsp:spPr>
        <a:xfrm>
          <a:off x="0" y="747697"/>
          <a:ext cx="6481279" cy="290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8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Is when the agency needs to go into </a:t>
          </a:r>
          <a:r>
            <a:rPr lang="en-US" sz="2100" kern="1200" dirty="0" err="1"/>
            <a:t>IntelliGrants</a:t>
          </a:r>
          <a:r>
            <a:rPr lang="en-US" sz="2100" kern="1200" dirty="0"/>
            <a:t> and identify the frequency of reporting. The choices are monthly or quarterly and once this decision is made it cannot be changed during the grant period. Normally the individual required to sign this would be the individual who signed the grant agreement and must check a box to reflect their signature. This must then be submitted after the signature is added to the page. </a:t>
          </a:r>
        </a:p>
      </dsp:txBody>
      <dsp:txXfrm>
        <a:off x="0" y="747697"/>
        <a:ext cx="6481279" cy="2906280"/>
      </dsp:txXfrm>
    </dsp:sp>
    <dsp:sp modelId="{232E9D47-E129-4B24-B693-81565816E6A3}">
      <dsp:nvSpPr>
        <dsp:cNvPr id="0" name=""/>
        <dsp:cNvSpPr/>
      </dsp:nvSpPr>
      <dsp:spPr>
        <a:xfrm>
          <a:off x="0" y="3653977"/>
          <a:ext cx="6481279" cy="631800"/>
        </a:xfrm>
        <a:prstGeom prst="roundRect">
          <a:avLst/>
        </a:prstGeom>
        <a:gradFill rotWithShape="0">
          <a:gsLst>
            <a:gs pos="0">
              <a:schemeClr val="accent2">
                <a:hueOff val="1356507"/>
                <a:satOff val="-15078"/>
                <a:lumOff val="3921"/>
                <a:alphaOff val="0"/>
                <a:tint val="94000"/>
                <a:satMod val="100000"/>
                <a:lumMod val="104000"/>
              </a:schemeClr>
            </a:gs>
            <a:gs pos="69000">
              <a:schemeClr val="accent2">
                <a:hueOff val="1356507"/>
                <a:satOff val="-15078"/>
                <a:lumOff val="3921"/>
                <a:alphaOff val="0"/>
                <a:shade val="86000"/>
                <a:satMod val="130000"/>
                <a:lumMod val="102000"/>
              </a:schemeClr>
            </a:gs>
            <a:gs pos="100000">
              <a:schemeClr val="accent2">
                <a:hueOff val="1356507"/>
                <a:satOff val="-15078"/>
                <a:lumOff val="392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Subgrantee Signature submitted</a:t>
          </a:r>
        </a:p>
      </dsp:txBody>
      <dsp:txXfrm>
        <a:off x="30842" y="3684819"/>
        <a:ext cx="6419595" cy="570116"/>
      </dsp:txXfrm>
    </dsp:sp>
    <dsp:sp modelId="{219EB3A8-328F-4D08-99E0-1246DB4E0EF1}">
      <dsp:nvSpPr>
        <dsp:cNvPr id="0" name=""/>
        <dsp:cNvSpPr/>
      </dsp:nvSpPr>
      <dsp:spPr>
        <a:xfrm>
          <a:off x="0" y="4285777"/>
          <a:ext cx="6481279" cy="120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8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This is when the frequency of reporting is selected, signed and submitted.  This is the ICJI grant manager’s responsibility to move forward to the next step in the approval process. </a:t>
          </a:r>
        </a:p>
      </dsp:txBody>
      <dsp:txXfrm>
        <a:off x="0" y="4285777"/>
        <a:ext cx="6481279" cy="12016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8326E-89B6-4A9C-A0CB-619432AF2486}">
      <dsp:nvSpPr>
        <dsp:cNvPr id="0" name=""/>
        <dsp:cNvSpPr/>
      </dsp:nvSpPr>
      <dsp:spPr>
        <a:xfrm>
          <a:off x="0" y="375457"/>
          <a:ext cx="5924550" cy="1392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811" tIns="354076" rIns="45981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This is a step that is completed through a different system than </a:t>
          </a:r>
          <a:r>
            <a:rPr lang="en-US" sz="1700" kern="1200" dirty="0" err="1"/>
            <a:t>IntelliGrants</a:t>
          </a:r>
          <a:r>
            <a:rPr lang="en-US" sz="1700" kern="1200" dirty="0"/>
            <a:t> and will be discussed in a few slides.  There is no tasks for the agency to do during this status.</a:t>
          </a:r>
        </a:p>
      </dsp:txBody>
      <dsp:txXfrm>
        <a:off x="0" y="375457"/>
        <a:ext cx="5924550" cy="1392300"/>
      </dsp:txXfrm>
    </dsp:sp>
    <dsp:sp modelId="{A58CC821-75D5-4039-AAF7-60BA6D1C6CFE}">
      <dsp:nvSpPr>
        <dsp:cNvPr id="0" name=""/>
        <dsp:cNvSpPr/>
      </dsp:nvSpPr>
      <dsp:spPr>
        <a:xfrm>
          <a:off x="296227" y="124537"/>
          <a:ext cx="4147185" cy="50184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754" tIns="0" rIns="156754" bIns="0" numCol="1" spcCol="1270" anchor="ctr" anchorCtr="0">
          <a:noAutofit/>
        </a:bodyPr>
        <a:lstStyle/>
        <a:p>
          <a:pPr marL="0" lvl="0" indent="0" algn="l" defTabSz="755650">
            <a:lnSpc>
              <a:spcPct val="90000"/>
            </a:lnSpc>
            <a:spcBef>
              <a:spcPct val="0"/>
            </a:spcBef>
            <a:spcAft>
              <a:spcPct val="35000"/>
            </a:spcAft>
            <a:buNone/>
          </a:pPr>
          <a:r>
            <a:rPr lang="en-US" sz="1700" kern="1200"/>
            <a:t>Pending State Approval</a:t>
          </a:r>
        </a:p>
      </dsp:txBody>
      <dsp:txXfrm>
        <a:off x="320725" y="149035"/>
        <a:ext cx="4098189" cy="452844"/>
      </dsp:txXfrm>
    </dsp:sp>
    <dsp:sp modelId="{19E98EFF-4DB8-469B-A57C-7C9FE273DCCB}">
      <dsp:nvSpPr>
        <dsp:cNvPr id="0" name=""/>
        <dsp:cNvSpPr/>
      </dsp:nvSpPr>
      <dsp:spPr>
        <a:xfrm>
          <a:off x="0" y="2110477"/>
          <a:ext cx="5924550" cy="16332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811" tIns="354076" rIns="45981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This step is the responsibility of ICJI’s Fiscal Team.  During this status they reclassify the grant funds identified for the agency into a category that will allow the agency to be reimbursed within the State Financial System, Peoplesoft. </a:t>
          </a:r>
        </a:p>
      </dsp:txBody>
      <dsp:txXfrm>
        <a:off x="0" y="2110477"/>
        <a:ext cx="5924550" cy="1633275"/>
      </dsp:txXfrm>
    </dsp:sp>
    <dsp:sp modelId="{F79FA1BC-8149-4A36-A187-9B4DC1D87906}">
      <dsp:nvSpPr>
        <dsp:cNvPr id="0" name=""/>
        <dsp:cNvSpPr/>
      </dsp:nvSpPr>
      <dsp:spPr>
        <a:xfrm>
          <a:off x="296227" y="1859557"/>
          <a:ext cx="4147185" cy="50184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754" tIns="0" rIns="156754" bIns="0" numCol="1" spcCol="1270" anchor="ctr" anchorCtr="0">
          <a:noAutofit/>
        </a:bodyPr>
        <a:lstStyle/>
        <a:p>
          <a:pPr marL="0" lvl="0" indent="0" algn="l" defTabSz="755650">
            <a:lnSpc>
              <a:spcPct val="90000"/>
            </a:lnSpc>
            <a:spcBef>
              <a:spcPct val="0"/>
            </a:spcBef>
            <a:spcAft>
              <a:spcPct val="35000"/>
            </a:spcAft>
            <a:buNone/>
          </a:pPr>
          <a:r>
            <a:rPr lang="en-US" sz="1700" kern="1200"/>
            <a:t>Awaiting PO (Purchase Order)</a:t>
          </a:r>
        </a:p>
      </dsp:txBody>
      <dsp:txXfrm>
        <a:off x="320725" y="1884055"/>
        <a:ext cx="4098189" cy="452844"/>
      </dsp:txXfrm>
    </dsp:sp>
    <dsp:sp modelId="{E5F3C0DE-9BBB-402C-8487-444615DC215D}">
      <dsp:nvSpPr>
        <dsp:cNvPr id="0" name=""/>
        <dsp:cNvSpPr/>
      </dsp:nvSpPr>
      <dsp:spPr>
        <a:xfrm>
          <a:off x="0" y="4086472"/>
          <a:ext cx="5924550" cy="1392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811" tIns="354076" rIns="45981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This status is when the grant is through the approval process and the agency can start completing Personnel Name Changes, Fiscal or Program Reports or Project Modifications.</a:t>
          </a:r>
        </a:p>
      </dsp:txBody>
      <dsp:txXfrm>
        <a:off x="0" y="4086472"/>
        <a:ext cx="5924550" cy="1392300"/>
      </dsp:txXfrm>
    </dsp:sp>
    <dsp:sp modelId="{762040E2-EC6F-45B5-B8DF-CDD12BE0C59F}">
      <dsp:nvSpPr>
        <dsp:cNvPr id="0" name=""/>
        <dsp:cNvSpPr/>
      </dsp:nvSpPr>
      <dsp:spPr>
        <a:xfrm>
          <a:off x="296227" y="3835552"/>
          <a:ext cx="4147185" cy="50184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754" tIns="0" rIns="156754" bIns="0" numCol="1" spcCol="1270" anchor="ctr" anchorCtr="0">
          <a:noAutofit/>
        </a:bodyPr>
        <a:lstStyle/>
        <a:p>
          <a:pPr marL="0" lvl="0" indent="0" algn="l" defTabSz="755650">
            <a:lnSpc>
              <a:spcPct val="90000"/>
            </a:lnSpc>
            <a:spcBef>
              <a:spcPct val="0"/>
            </a:spcBef>
            <a:spcAft>
              <a:spcPct val="35000"/>
            </a:spcAft>
            <a:buNone/>
          </a:pPr>
          <a:r>
            <a:rPr lang="en-US" sz="1700" kern="1200"/>
            <a:t>Grant Executed</a:t>
          </a:r>
        </a:p>
      </dsp:txBody>
      <dsp:txXfrm>
        <a:off x="320725" y="3860050"/>
        <a:ext cx="4098189"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3/23/2022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5A9A-5270-430A-BF28-08CAAEA46B01}"/>
              </a:ext>
            </a:extLst>
          </p:cNvPr>
          <p:cNvSpPr>
            <a:spLocks noGrp="1"/>
          </p:cNvSpPr>
          <p:nvPr>
            <p:ph type="ctrTitle"/>
          </p:nvPr>
        </p:nvSpPr>
        <p:spPr/>
        <p:txBody>
          <a:bodyPr/>
          <a:lstStyle/>
          <a:p>
            <a:r>
              <a:rPr lang="en-US" dirty="0"/>
              <a:t>New Administrator Training	Session 2</a:t>
            </a:r>
          </a:p>
        </p:txBody>
      </p:sp>
      <p:sp>
        <p:nvSpPr>
          <p:cNvPr id="3" name="Subtitle 2">
            <a:extLst>
              <a:ext uri="{FF2B5EF4-FFF2-40B4-BE49-F238E27FC236}">
                <a16:creationId xmlns:a16="http://schemas.microsoft.com/office/drawing/2014/main" id="{6B99CD4A-043D-46D3-92CD-D3A85C3C83D5}"/>
              </a:ext>
            </a:extLst>
          </p:cNvPr>
          <p:cNvSpPr>
            <a:spLocks noGrp="1"/>
          </p:cNvSpPr>
          <p:nvPr>
            <p:ph type="subTitle" idx="1"/>
          </p:nvPr>
        </p:nvSpPr>
        <p:spPr/>
        <p:txBody>
          <a:bodyPr/>
          <a:lstStyle/>
          <a:p>
            <a:r>
              <a:rPr lang="en-US" dirty="0"/>
              <a:t>Indiana Criminal Justice Institute</a:t>
            </a:r>
          </a:p>
          <a:p>
            <a:r>
              <a:rPr lang="en-US" dirty="0"/>
              <a:t>What to expect after an application has been submitted</a:t>
            </a:r>
          </a:p>
        </p:txBody>
      </p:sp>
    </p:spTree>
    <p:extLst>
      <p:ext uri="{BB962C8B-B14F-4D97-AF65-F5344CB8AC3E}">
        <p14:creationId xmlns:p14="http://schemas.microsoft.com/office/powerpoint/2010/main" val="134152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23780-2266-4D69-844D-6CEB3C688C00}"/>
              </a:ext>
            </a:extLst>
          </p:cNvPr>
          <p:cNvSpPr>
            <a:spLocks noGrp="1"/>
          </p:cNvSpPr>
          <p:nvPr>
            <p:ph type="title"/>
          </p:nvPr>
        </p:nvSpPr>
        <p:spPr>
          <a:xfrm>
            <a:off x="965200" y="1096963"/>
            <a:ext cx="3367361" cy="4664075"/>
          </a:xfrm>
        </p:spPr>
        <p:txBody>
          <a:bodyPr>
            <a:normAutofit/>
          </a:bodyPr>
          <a:lstStyle/>
          <a:p>
            <a:pPr algn="l"/>
            <a:r>
              <a:rPr lang="en-US" sz="2400" dirty="0">
                <a:solidFill>
                  <a:srgbClr val="FFFFFF"/>
                </a:solidFill>
              </a:rPr>
              <a:t>Be knowledgeable about Grant Requirements</a:t>
            </a: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4EDFB9-1AAE-4730-A7D8-AC0EE306CEBC}"/>
              </a:ext>
            </a:extLst>
          </p:cNvPr>
          <p:cNvSpPr>
            <a:spLocks noGrp="1"/>
          </p:cNvSpPr>
          <p:nvPr>
            <p:ph idx="1"/>
          </p:nvPr>
        </p:nvSpPr>
        <p:spPr>
          <a:xfrm>
            <a:off x="5297762" y="543339"/>
            <a:ext cx="5969795" cy="5897218"/>
          </a:xfrm>
        </p:spPr>
        <p:txBody>
          <a:bodyPr anchor="ctr">
            <a:normAutofit/>
          </a:bodyPr>
          <a:lstStyle/>
          <a:p>
            <a:pPr>
              <a:lnSpc>
                <a:spcPct val="110000"/>
              </a:lnSpc>
            </a:pPr>
            <a:r>
              <a:rPr lang="en-US" sz="1800" dirty="0">
                <a:solidFill>
                  <a:schemeClr val="tx1">
                    <a:lumMod val="95000"/>
                    <a:lumOff val="5000"/>
                  </a:schemeClr>
                </a:solidFill>
              </a:rPr>
              <a:t>As a new Agency or Administrator, it is essential to understand the expectations for your Agency when it comes to the grant funds.  There are several ICJI requirements as well as Federal requirements.  These expectations can be found in the following locations:</a:t>
            </a:r>
          </a:p>
          <a:p>
            <a:pPr lvl="1">
              <a:lnSpc>
                <a:spcPct val="110000"/>
              </a:lnSpc>
              <a:buFont typeface="Wingdings" panose="05000000000000000000" pitchFamily="2" charset="2"/>
              <a:buChar char="Ø"/>
            </a:pPr>
            <a:r>
              <a:rPr lang="en-US" dirty="0">
                <a:solidFill>
                  <a:schemeClr val="tx1">
                    <a:lumMod val="95000"/>
                    <a:lumOff val="5000"/>
                  </a:schemeClr>
                </a:solidFill>
              </a:rPr>
              <a:t>The Request for Proposal(RFP)  (Both Federal and ICJI Requirements)</a:t>
            </a:r>
          </a:p>
          <a:p>
            <a:pPr lvl="1">
              <a:lnSpc>
                <a:spcPct val="110000"/>
              </a:lnSpc>
              <a:buFont typeface="Wingdings" panose="05000000000000000000" pitchFamily="2" charset="2"/>
              <a:buChar char="Ø"/>
            </a:pPr>
            <a:r>
              <a:rPr lang="en-US" dirty="0">
                <a:solidFill>
                  <a:schemeClr val="tx1">
                    <a:lumMod val="95000"/>
                    <a:lumOff val="5000"/>
                  </a:schemeClr>
                </a:solidFill>
              </a:rPr>
              <a:t>The Grant Agreement (ICJI Requirements)</a:t>
            </a:r>
          </a:p>
          <a:p>
            <a:pPr lvl="1">
              <a:lnSpc>
                <a:spcPct val="110000"/>
              </a:lnSpc>
              <a:buFont typeface="Wingdings" panose="05000000000000000000" pitchFamily="2" charset="2"/>
              <a:buChar char="Ø"/>
            </a:pPr>
            <a:r>
              <a:rPr lang="en-US" dirty="0">
                <a:solidFill>
                  <a:schemeClr val="tx1">
                    <a:lumMod val="95000"/>
                    <a:lumOff val="5000"/>
                  </a:schemeClr>
                </a:solidFill>
              </a:rPr>
              <a:t>Exhibit C of the Grant Agreement (Federal requirements) </a:t>
            </a:r>
          </a:p>
          <a:p>
            <a:pPr lvl="1">
              <a:lnSpc>
                <a:spcPct val="110000"/>
              </a:lnSpc>
              <a:buFont typeface="Wingdings" panose="05000000000000000000" pitchFamily="2" charset="2"/>
              <a:buChar char="Ø"/>
            </a:pPr>
            <a:r>
              <a:rPr lang="en-US" dirty="0">
                <a:solidFill>
                  <a:schemeClr val="tx1">
                    <a:lumMod val="95000"/>
                    <a:lumOff val="5000"/>
                  </a:schemeClr>
                </a:solidFill>
              </a:rPr>
              <a:t>2 CFR 200  (Federal Laws, Regulations and Guidance)</a:t>
            </a:r>
          </a:p>
          <a:p>
            <a:pPr lvl="1">
              <a:lnSpc>
                <a:spcPct val="110000"/>
              </a:lnSpc>
              <a:buFont typeface="Wingdings" panose="05000000000000000000" pitchFamily="2" charset="2"/>
              <a:buChar char="Ø"/>
            </a:pPr>
            <a:r>
              <a:rPr lang="en-US" dirty="0">
                <a:solidFill>
                  <a:schemeClr val="tx1">
                    <a:lumMod val="95000"/>
                    <a:lumOff val="5000"/>
                  </a:schemeClr>
                </a:solidFill>
              </a:rPr>
              <a:t>DOJ Financial Guide (Federal Department of Justice Financial reference guide)</a:t>
            </a:r>
          </a:p>
          <a:p>
            <a:pPr lvl="1">
              <a:lnSpc>
                <a:spcPct val="110000"/>
              </a:lnSpc>
              <a:buFont typeface="Wingdings" panose="05000000000000000000" pitchFamily="2" charset="2"/>
              <a:buChar char="Ø"/>
            </a:pPr>
            <a:r>
              <a:rPr lang="en-US" dirty="0">
                <a:solidFill>
                  <a:schemeClr val="tx1">
                    <a:lumMod val="95000"/>
                    <a:lumOff val="5000"/>
                  </a:schemeClr>
                </a:solidFill>
              </a:rPr>
              <a:t>ICJI Grant Management Directives and Policies</a:t>
            </a:r>
          </a:p>
        </p:txBody>
      </p:sp>
    </p:spTree>
    <p:extLst>
      <p:ext uri="{BB962C8B-B14F-4D97-AF65-F5344CB8AC3E}">
        <p14:creationId xmlns:p14="http://schemas.microsoft.com/office/powerpoint/2010/main" val="357283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AA05-B1BA-4C3B-AD78-EC021821D720}"/>
              </a:ext>
            </a:extLst>
          </p:cNvPr>
          <p:cNvSpPr>
            <a:spLocks noGrp="1"/>
          </p:cNvSpPr>
          <p:nvPr>
            <p:ph type="title"/>
          </p:nvPr>
        </p:nvSpPr>
        <p:spPr>
          <a:xfrm>
            <a:off x="913795" y="609600"/>
            <a:ext cx="10353761" cy="1326321"/>
          </a:xfrm>
        </p:spPr>
        <p:txBody>
          <a:bodyPr>
            <a:normAutofit/>
          </a:bodyPr>
          <a:lstStyle/>
          <a:p>
            <a:r>
              <a:rPr lang="en-US" dirty="0"/>
              <a:t>What happens when the grant period ends?</a:t>
            </a:r>
          </a:p>
        </p:txBody>
      </p:sp>
      <p:sp>
        <p:nvSpPr>
          <p:cNvPr id="8" name="Content Placeholder 2">
            <a:extLst>
              <a:ext uri="{FF2B5EF4-FFF2-40B4-BE49-F238E27FC236}">
                <a16:creationId xmlns:a16="http://schemas.microsoft.com/office/drawing/2014/main" id="{2759C504-80A9-49E9-B74C-E6CBBF30BDCF}"/>
              </a:ext>
            </a:extLst>
          </p:cNvPr>
          <p:cNvSpPr>
            <a:spLocks noGrp="1"/>
          </p:cNvSpPr>
          <p:nvPr>
            <p:ph idx="1"/>
          </p:nvPr>
        </p:nvSpPr>
        <p:spPr>
          <a:xfrm>
            <a:off x="913795" y="2096064"/>
            <a:ext cx="5016860" cy="3695136"/>
          </a:xfrm>
        </p:spPr>
        <p:txBody>
          <a:bodyPr>
            <a:normAutofit/>
          </a:bodyPr>
          <a:lstStyle/>
          <a:p>
            <a:pPr>
              <a:lnSpc>
                <a:spcPct val="110000"/>
              </a:lnSpc>
            </a:pPr>
            <a:r>
              <a:rPr lang="en-US" sz="1400"/>
              <a:t>For the Final Fiscal and Program Reports the agency has 30 days to complete the reports.  </a:t>
            </a:r>
          </a:p>
          <a:p>
            <a:pPr>
              <a:lnSpc>
                <a:spcPct val="110000"/>
              </a:lnSpc>
            </a:pPr>
            <a:r>
              <a:rPr lang="en-US" sz="1400"/>
              <a:t>The last fiscal report must include all days worked during the grant period and any items or services purchased/completed in the grant period.  These expenses cannot be reimbursed in the next grant period. </a:t>
            </a:r>
          </a:p>
          <a:p>
            <a:pPr>
              <a:lnSpc>
                <a:spcPct val="110000"/>
              </a:lnSpc>
            </a:pPr>
            <a:r>
              <a:rPr lang="en-US" sz="1400"/>
              <a:t>The Final Fiscal report cannot be approved until the Final Program Report is submitted.</a:t>
            </a:r>
          </a:p>
          <a:p>
            <a:pPr>
              <a:lnSpc>
                <a:spcPct val="110000"/>
              </a:lnSpc>
            </a:pPr>
            <a:r>
              <a:rPr lang="en-US" sz="1400"/>
              <a:t>The grant is closed after the final fiscal report is paid to the Agency.  </a:t>
            </a:r>
          </a:p>
          <a:p>
            <a:pPr marL="0" indent="0">
              <a:lnSpc>
                <a:spcPct val="110000"/>
              </a:lnSpc>
              <a:buNone/>
            </a:pPr>
            <a:r>
              <a:rPr lang="en-US" sz="1400"/>
              <a:t> </a:t>
            </a:r>
          </a:p>
        </p:txBody>
      </p:sp>
      <p:pic>
        <p:nvPicPr>
          <p:cNvPr id="7" name="Graphic 6" descr="Money">
            <a:extLst>
              <a:ext uri="{FF2B5EF4-FFF2-40B4-BE49-F238E27FC236}">
                <a16:creationId xmlns:a16="http://schemas.microsoft.com/office/drawing/2014/main" id="{B38EBA46-494B-429E-9DEB-949D70871C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729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5566236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FDFBD-BADC-46FE-B3BD-B07DDE232F2A}"/>
              </a:ext>
            </a:extLst>
          </p:cNvPr>
          <p:cNvSpPr>
            <a:spLocks noGrp="1"/>
          </p:cNvSpPr>
          <p:nvPr>
            <p:ph type="title"/>
          </p:nvPr>
        </p:nvSpPr>
        <p:spPr>
          <a:xfrm>
            <a:off x="913796" y="927100"/>
            <a:ext cx="3418766" cy="4616450"/>
          </a:xfrm>
        </p:spPr>
        <p:txBody>
          <a:bodyPr>
            <a:normAutofit/>
          </a:bodyPr>
          <a:lstStyle/>
          <a:p>
            <a:r>
              <a:rPr lang="en-US"/>
              <a:t>When the grant closes will there be additional funding?</a:t>
            </a:r>
          </a:p>
        </p:txBody>
      </p:sp>
      <p:cxnSp>
        <p:nvCxnSpPr>
          <p:cNvPr id="15" name="Straight Connector 14">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6A6F9F-6923-4DFA-B9BF-534A939F5BDD}"/>
              </a:ext>
            </a:extLst>
          </p:cNvPr>
          <p:cNvSpPr>
            <a:spLocks noGrp="1"/>
          </p:cNvSpPr>
          <p:nvPr>
            <p:ph idx="1"/>
          </p:nvPr>
        </p:nvSpPr>
        <p:spPr>
          <a:xfrm>
            <a:off x="4976029" y="971549"/>
            <a:ext cx="6291528" cy="4616450"/>
          </a:xfrm>
        </p:spPr>
        <p:txBody>
          <a:bodyPr anchor="ctr">
            <a:normAutofit/>
          </a:bodyPr>
          <a:lstStyle/>
          <a:p>
            <a:pPr>
              <a:lnSpc>
                <a:spcPct val="110000"/>
              </a:lnSpc>
            </a:pPr>
            <a:r>
              <a:rPr lang="en-US" sz="1700" dirty="0"/>
              <a:t>Many of ICJI’s grants are reoccurring grants, however we do have some that are one-time grants.  If the grant is a one-time funding, the RFP will state it is a one-time funding.  </a:t>
            </a:r>
          </a:p>
          <a:p>
            <a:pPr>
              <a:lnSpc>
                <a:spcPct val="110000"/>
              </a:lnSpc>
            </a:pPr>
            <a:r>
              <a:rPr lang="en-US" sz="1700" dirty="0"/>
              <a:t>In the cases where there is a one-time funding  you will be able to add those expenses on to the budget for the main funding source’s next application.  It is possible that the funding will not be approved so it is essential that all agencies have a sustainability plan for the programs funded.  </a:t>
            </a:r>
          </a:p>
          <a:p>
            <a:pPr>
              <a:lnSpc>
                <a:spcPct val="110000"/>
              </a:lnSpc>
            </a:pPr>
            <a:r>
              <a:rPr lang="en-US" sz="1700" dirty="0"/>
              <a:t>Future funding opportunities for ICJI Victim Service grant sources is planned and RFP’s will be announced, and application accepted prior to the previous grant ending. </a:t>
            </a:r>
          </a:p>
        </p:txBody>
      </p:sp>
    </p:spTree>
    <p:extLst>
      <p:ext uri="{BB962C8B-B14F-4D97-AF65-F5344CB8AC3E}">
        <p14:creationId xmlns:p14="http://schemas.microsoft.com/office/powerpoint/2010/main" val="730669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4F842A-9C67-4BA8-A634-E4444A771BDE}"/>
              </a:ext>
            </a:extLst>
          </p:cNvPr>
          <p:cNvSpPr>
            <a:spLocks noGrp="1"/>
          </p:cNvSpPr>
          <p:nvPr>
            <p:ph type="title"/>
          </p:nvPr>
        </p:nvSpPr>
        <p:spPr>
          <a:xfrm>
            <a:off x="8454629" y="1122001"/>
            <a:ext cx="3040685" cy="4613999"/>
          </a:xfrm>
        </p:spPr>
        <p:txBody>
          <a:bodyPr anchor="ctr">
            <a:normAutofit/>
          </a:bodyPr>
          <a:lstStyle/>
          <a:p>
            <a:pPr algn="l"/>
            <a:r>
              <a:rPr lang="en-US" sz="2400" dirty="0">
                <a:solidFill>
                  <a:srgbClr val="FFFFFF"/>
                </a:solidFill>
              </a:rPr>
              <a:t>Grant Statuses during the Grant period</a:t>
            </a:r>
          </a:p>
        </p:txBody>
      </p:sp>
      <p:sp useBgFill="1">
        <p:nvSpPr>
          <p:cNvPr id="19" name="Rectangle 18">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33CCCD-89A0-4793-A198-557A86B0035C}"/>
              </a:ext>
            </a:extLst>
          </p:cNvPr>
          <p:cNvSpPr>
            <a:spLocks noGrp="1"/>
          </p:cNvSpPr>
          <p:nvPr>
            <p:ph idx="1"/>
          </p:nvPr>
        </p:nvSpPr>
        <p:spPr>
          <a:xfrm>
            <a:off x="913795" y="1122001"/>
            <a:ext cx="6566564" cy="4761274"/>
          </a:xfrm>
        </p:spPr>
        <p:txBody>
          <a:bodyPr anchor="ctr">
            <a:normAutofit/>
          </a:bodyPr>
          <a:lstStyle/>
          <a:p>
            <a:r>
              <a:rPr lang="en-US" sz="1600" dirty="0"/>
              <a:t>When an application is started the first status is created and then when the grant is closed the last status is created.  There are many different statuses between application and closed that will be explained. </a:t>
            </a:r>
          </a:p>
          <a:p>
            <a:r>
              <a:rPr lang="en-US" sz="1600" dirty="0"/>
              <a:t>We will only be discussing statuses that are more general to the grant, we will get into more specific grant statuses during future sessions.</a:t>
            </a:r>
          </a:p>
          <a:p>
            <a:r>
              <a:rPr lang="en-US" sz="1600" dirty="0"/>
              <a:t>Some of these statuses require action on ICJI’s part and other statuses require action on the Agency’s part.  </a:t>
            </a:r>
          </a:p>
        </p:txBody>
      </p:sp>
    </p:spTree>
    <p:extLst>
      <p:ext uri="{BB962C8B-B14F-4D97-AF65-F5344CB8AC3E}">
        <p14:creationId xmlns:p14="http://schemas.microsoft.com/office/powerpoint/2010/main" val="1810302920"/>
      </p:ext>
    </p:extLst>
  </p:cSld>
  <p:clrMapOvr>
    <a:overrideClrMapping bg1="lt1" tx1="dk1" bg2="lt2" tx2="dk2" accent1="accent1" accent2="accent2" accent3="accent3" accent4="accent4" accent5="accent5" accent6="accent6" hlink="hlink" folHlink="folHlink"/>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51F4-8D02-4A8A-861A-03A72ABF6B95}"/>
              </a:ext>
            </a:extLst>
          </p:cNvPr>
          <p:cNvSpPr>
            <a:spLocks noGrp="1"/>
          </p:cNvSpPr>
          <p:nvPr>
            <p:ph type="title"/>
          </p:nvPr>
        </p:nvSpPr>
        <p:spPr>
          <a:xfrm>
            <a:off x="752475" y="609600"/>
            <a:ext cx="3643150" cy="5603310"/>
          </a:xfrm>
        </p:spPr>
        <p:txBody>
          <a:bodyPr>
            <a:normAutofit/>
          </a:bodyPr>
          <a:lstStyle/>
          <a:p>
            <a:r>
              <a:rPr lang="en-US"/>
              <a:t>Grant Statuses</a:t>
            </a:r>
            <a:endParaRPr lang="en-US" dirty="0"/>
          </a:p>
        </p:txBody>
      </p:sp>
      <p:graphicFrame>
        <p:nvGraphicFramePr>
          <p:cNvPr id="13" name="Content Placeholder 2">
            <a:extLst>
              <a:ext uri="{FF2B5EF4-FFF2-40B4-BE49-F238E27FC236}">
                <a16:creationId xmlns:a16="http://schemas.microsoft.com/office/drawing/2014/main" id="{645FECBE-97CD-481C-A782-AAAEE1DE097E}"/>
              </a:ext>
            </a:extLst>
          </p:cNvPr>
          <p:cNvGraphicFramePr>
            <a:graphicFrameLocks noGrp="1"/>
          </p:cNvGraphicFramePr>
          <p:nvPr>
            <p:ph idx="1"/>
            <p:extLst>
              <p:ext uri="{D42A27DB-BD31-4B8C-83A1-F6EECF244321}">
                <p14:modId xmlns:p14="http://schemas.microsoft.com/office/powerpoint/2010/main" val="4059647046"/>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386647"/>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FB68-CCCB-4629-AD2B-BE6CCE878999}"/>
              </a:ext>
            </a:extLst>
          </p:cNvPr>
          <p:cNvSpPr>
            <a:spLocks noGrp="1"/>
          </p:cNvSpPr>
          <p:nvPr>
            <p:ph type="title"/>
          </p:nvPr>
        </p:nvSpPr>
        <p:spPr>
          <a:xfrm>
            <a:off x="913795" y="609600"/>
            <a:ext cx="10353761" cy="1326321"/>
          </a:xfrm>
        </p:spPr>
        <p:txBody>
          <a:bodyPr>
            <a:normAutofit/>
          </a:bodyPr>
          <a:lstStyle/>
          <a:p>
            <a:r>
              <a:rPr lang="en-US" dirty="0"/>
              <a:t>Grant statuses</a:t>
            </a:r>
          </a:p>
        </p:txBody>
      </p:sp>
      <p:graphicFrame>
        <p:nvGraphicFramePr>
          <p:cNvPr id="5" name="Content Placeholder 2">
            <a:extLst>
              <a:ext uri="{FF2B5EF4-FFF2-40B4-BE49-F238E27FC236}">
                <a16:creationId xmlns:a16="http://schemas.microsoft.com/office/drawing/2014/main" id="{4E9CFDA7-1A5E-41BE-B9B6-5220E07C0028}"/>
              </a:ext>
            </a:extLst>
          </p:cNvPr>
          <p:cNvGraphicFramePr>
            <a:graphicFrameLocks noGrp="1"/>
          </p:cNvGraphicFramePr>
          <p:nvPr>
            <p:ph idx="1"/>
            <p:extLst>
              <p:ext uri="{D42A27DB-BD31-4B8C-83A1-F6EECF244321}">
                <p14:modId xmlns:p14="http://schemas.microsoft.com/office/powerpoint/2010/main" val="3178863347"/>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385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07B8-0AA3-4B57-A751-38A035E21E86}"/>
              </a:ext>
            </a:extLst>
          </p:cNvPr>
          <p:cNvSpPr>
            <a:spLocks noGrp="1"/>
          </p:cNvSpPr>
          <p:nvPr>
            <p:ph type="title"/>
          </p:nvPr>
        </p:nvSpPr>
        <p:spPr>
          <a:xfrm>
            <a:off x="752475" y="609600"/>
            <a:ext cx="3643150" cy="5603310"/>
          </a:xfrm>
        </p:spPr>
        <p:txBody>
          <a:bodyPr>
            <a:normAutofit/>
          </a:bodyPr>
          <a:lstStyle/>
          <a:p>
            <a:r>
              <a:rPr lang="en-US" dirty="0"/>
              <a:t>Grant Statuses</a:t>
            </a:r>
          </a:p>
        </p:txBody>
      </p:sp>
      <p:graphicFrame>
        <p:nvGraphicFramePr>
          <p:cNvPr id="6" name="Content Placeholder 2">
            <a:extLst>
              <a:ext uri="{FF2B5EF4-FFF2-40B4-BE49-F238E27FC236}">
                <a16:creationId xmlns:a16="http://schemas.microsoft.com/office/drawing/2014/main" id="{2AAB2C78-05D3-4481-937B-DE483C7C6C2F}"/>
              </a:ext>
            </a:extLst>
          </p:cNvPr>
          <p:cNvGraphicFramePr>
            <a:graphicFrameLocks noGrp="1"/>
          </p:cNvGraphicFramePr>
          <p:nvPr>
            <p:ph idx="1"/>
            <p:extLst>
              <p:ext uri="{D42A27DB-BD31-4B8C-83A1-F6EECF244321}">
                <p14:modId xmlns:p14="http://schemas.microsoft.com/office/powerpoint/2010/main" val="1691840550"/>
              </p:ext>
            </p:extLst>
          </p:nvPr>
        </p:nvGraphicFramePr>
        <p:xfrm>
          <a:off x="5127625" y="609600"/>
          <a:ext cx="5924550" cy="57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563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A87A-7E4E-46A6-99D6-7CE6E316CD70}"/>
              </a:ext>
            </a:extLst>
          </p:cNvPr>
          <p:cNvSpPr>
            <a:spLocks noGrp="1"/>
          </p:cNvSpPr>
          <p:nvPr>
            <p:ph type="title"/>
          </p:nvPr>
        </p:nvSpPr>
        <p:spPr>
          <a:xfrm>
            <a:off x="752475" y="609600"/>
            <a:ext cx="3643150" cy="5603310"/>
          </a:xfrm>
        </p:spPr>
        <p:txBody>
          <a:bodyPr>
            <a:normAutofit/>
          </a:bodyPr>
          <a:lstStyle/>
          <a:p>
            <a:r>
              <a:rPr lang="en-US" dirty="0"/>
              <a:t>Grant Statuses</a:t>
            </a:r>
          </a:p>
        </p:txBody>
      </p:sp>
      <p:graphicFrame>
        <p:nvGraphicFramePr>
          <p:cNvPr id="5" name="Content Placeholder 2">
            <a:extLst>
              <a:ext uri="{FF2B5EF4-FFF2-40B4-BE49-F238E27FC236}">
                <a16:creationId xmlns:a16="http://schemas.microsoft.com/office/drawing/2014/main" id="{974E95F0-D26B-4E93-BC48-0B79FE35C6F1}"/>
              </a:ext>
            </a:extLst>
          </p:cNvPr>
          <p:cNvGraphicFramePr>
            <a:graphicFrameLocks noGrp="1"/>
          </p:cNvGraphicFramePr>
          <p:nvPr>
            <p:ph idx="1"/>
            <p:extLst>
              <p:ext uri="{D42A27DB-BD31-4B8C-83A1-F6EECF244321}">
                <p14:modId xmlns:p14="http://schemas.microsoft.com/office/powerpoint/2010/main" val="2410141645"/>
              </p:ext>
            </p:extLst>
          </p:nvPr>
        </p:nvGraphicFramePr>
        <p:xfrm>
          <a:off x="5207137" y="609600"/>
          <a:ext cx="6481279" cy="560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617933"/>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3499-B5CB-4839-9F1F-0E4F003DF23B}"/>
              </a:ext>
            </a:extLst>
          </p:cNvPr>
          <p:cNvSpPr>
            <a:spLocks noGrp="1"/>
          </p:cNvSpPr>
          <p:nvPr>
            <p:ph type="title"/>
          </p:nvPr>
        </p:nvSpPr>
        <p:spPr>
          <a:xfrm>
            <a:off x="752475" y="609600"/>
            <a:ext cx="3643150" cy="5603310"/>
          </a:xfrm>
        </p:spPr>
        <p:txBody>
          <a:bodyPr>
            <a:normAutofit/>
          </a:bodyPr>
          <a:lstStyle/>
          <a:p>
            <a:r>
              <a:rPr lang="en-US" dirty="0"/>
              <a:t>Grant Statuses</a:t>
            </a:r>
          </a:p>
        </p:txBody>
      </p:sp>
      <p:graphicFrame>
        <p:nvGraphicFramePr>
          <p:cNvPr id="5" name="Content Placeholder 2">
            <a:extLst>
              <a:ext uri="{FF2B5EF4-FFF2-40B4-BE49-F238E27FC236}">
                <a16:creationId xmlns:a16="http://schemas.microsoft.com/office/drawing/2014/main" id="{CBD7A4F1-45E7-4C9E-9CD4-DF0FC6A5F14E}"/>
              </a:ext>
            </a:extLst>
          </p:cNvPr>
          <p:cNvGraphicFramePr>
            <a:graphicFrameLocks noGrp="1"/>
          </p:cNvGraphicFramePr>
          <p:nvPr>
            <p:ph idx="1"/>
            <p:extLst>
              <p:ext uri="{D42A27DB-BD31-4B8C-83A1-F6EECF244321}">
                <p14:modId xmlns:p14="http://schemas.microsoft.com/office/powerpoint/2010/main" val="1405926621"/>
              </p:ext>
            </p:extLst>
          </p:nvPr>
        </p:nvGraphicFramePr>
        <p:xfrm>
          <a:off x="5127625" y="609600"/>
          <a:ext cx="5924550" cy="5603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371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8267C-716E-459D-8C44-57DF384B5BE2}"/>
              </a:ext>
            </a:extLst>
          </p:cNvPr>
          <p:cNvSpPr>
            <a:spLocks noGrp="1"/>
          </p:cNvSpPr>
          <p:nvPr>
            <p:ph type="title"/>
          </p:nvPr>
        </p:nvSpPr>
        <p:spPr>
          <a:xfrm>
            <a:off x="913796" y="927100"/>
            <a:ext cx="3418766" cy="4616450"/>
          </a:xfrm>
        </p:spPr>
        <p:txBody>
          <a:bodyPr>
            <a:normAutofit/>
          </a:bodyPr>
          <a:lstStyle/>
          <a:p>
            <a:r>
              <a:rPr lang="en-US"/>
              <a:t>Grant Approvals</a:t>
            </a:r>
            <a:endParaRPr lang="en-US"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8F4FD5-74DA-4E80-8A73-C41AC8BF4530}"/>
              </a:ext>
            </a:extLst>
          </p:cNvPr>
          <p:cNvSpPr>
            <a:spLocks noGrp="1"/>
          </p:cNvSpPr>
          <p:nvPr>
            <p:ph idx="1"/>
          </p:nvPr>
        </p:nvSpPr>
        <p:spPr>
          <a:xfrm>
            <a:off x="4976029" y="971549"/>
            <a:ext cx="6291528" cy="4616450"/>
          </a:xfrm>
        </p:spPr>
        <p:txBody>
          <a:bodyPr anchor="ctr">
            <a:normAutofit/>
          </a:bodyPr>
          <a:lstStyle/>
          <a:p>
            <a:pPr>
              <a:lnSpc>
                <a:spcPct val="110000"/>
              </a:lnSpc>
            </a:pPr>
            <a:r>
              <a:rPr lang="en-US" dirty="0"/>
              <a:t>New Grants must be approved through other State Agencies beside ICJI.  Grant Approvals through these other State Agencies do not occur in </a:t>
            </a:r>
            <a:r>
              <a:rPr lang="en-US" dirty="0" err="1"/>
              <a:t>IntelliGrants</a:t>
            </a:r>
            <a:r>
              <a:rPr lang="en-US" dirty="0"/>
              <a:t>, therefore the IJCI grant managers must enter the grant documents into the State Financial System, Peoplesoft.  Typically, when the Grant Agreement has been entered into Peoplesoft the ICJI grant manager will have pushed the grant to the </a:t>
            </a:r>
            <a:r>
              <a:rPr lang="en-US" dirty="0" err="1"/>
              <a:t>IntelliGrants</a:t>
            </a:r>
            <a:r>
              <a:rPr lang="en-US" dirty="0"/>
              <a:t> status of Subgrantee Signatures needed.  </a:t>
            </a:r>
          </a:p>
        </p:txBody>
      </p:sp>
    </p:spTree>
    <p:extLst>
      <p:ext uri="{BB962C8B-B14F-4D97-AF65-F5344CB8AC3E}">
        <p14:creationId xmlns:p14="http://schemas.microsoft.com/office/powerpoint/2010/main" val="95256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03871-06BC-4664-8B7D-E5C6ACDFFC26}"/>
              </a:ext>
            </a:extLst>
          </p:cNvPr>
          <p:cNvSpPr>
            <a:spLocks noGrp="1"/>
          </p:cNvSpPr>
          <p:nvPr>
            <p:ph type="title"/>
          </p:nvPr>
        </p:nvSpPr>
        <p:spPr>
          <a:xfrm>
            <a:off x="696686" y="1122001"/>
            <a:ext cx="3040685" cy="4613999"/>
          </a:xfrm>
        </p:spPr>
        <p:txBody>
          <a:bodyPr anchor="ctr">
            <a:normAutofit/>
          </a:bodyPr>
          <a:lstStyle/>
          <a:p>
            <a:pPr algn="l"/>
            <a:r>
              <a:rPr lang="en-US" sz="2400" dirty="0">
                <a:solidFill>
                  <a:srgbClr val="FFFFFF"/>
                </a:solidFill>
              </a:rPr>
              <a:t>Our Application is submitted what now?</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22F9F3-F1E3-4A26-9F84-883FC8BB1A43}"/>
              </a:ext>
            </a:extLst>
          </p:cNvPr>
          <p:cNvSpPr>
            <a:spLocks noGrp="1"/>
          </p:cNvSpPr>
          <p:nvPr>
            <p:ph idx="1"/>
          </p:nvPr>
        </p:nvSpPr>
        <p:spPr>
          <a:xfrm>
            <a:off x="4711641" y="1122001"/>
            <a:ext cx="6566564" cy="4761274"/>
          </a:xfrm>
        </p:spPr>
        <p:txBody>
          <a:bodyPr anchor="ctr">
            <a:normAutofit/>
          </a:bodyPr>
          <a:lstStyle/>
          <a:p>
            <a:r>
              <a:rPr lang="en-US" sz="1600" dirty="0"/>
              <a:t>The initial grant process for ICJI grants can be a lengthy depending on the funding source with many parts of the process being outside of our control.  </a:t>
            </a:r>
          </a:p>
          <a:p>
            <a:r>
              <a:rPr lang="en-US" sz="1600" dirty="0"/>
              <a:t>The initial grant process can be broken down into two different periods, the grant review period and the grant approval period.  </a:t>
            </a:r>
          </a:p>
          <a:p>
            <a:r>
              <a:rPr lang="en-US" sz="1600" dirty="0"/>
              <a:t>The grant review period occurs immediately following the closing of the application period up to the ICJI Board of Trustees meeting where the Board approves or denies applications for funding. </a:t>
            </a:r>
          </a:p>
          <a:p>
            <a:r>
              <a:rPr lang="en-US" sz="1600" dirty="0"/>
              <a:t>The grant approval period occurs immediately following the ICJI Board of Trustees meeting through the execution of the grant. </a:t>
            </a:r>
          </a:p>
        </p:txBody>
      </p:sp>
    </p:spTree>
    <p:extLst>
      <p:ext uri="{BB962C8B-B14F-4D97-AF65-F5344CB8AC3E}">
        <p14:creationId xmlns:p14="http://schemas.microsoft.com/office/powerpoint/2010/main" val="960294595"/>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1A145-93C5-4B17-9926-BE0508517CC3}"/>
              </a:ext>
            </a:extLst>
          </p:cNvPr>
          <p:cNvSpPr>
            <a:spLocks noGrp="1"/>
          </p:cNvSpPr>
          <p:nvPr>
            <p:ph type="title"/>
          </p:nvPr>
        </p:nvSpPr>
        <p:spPr>
          <a:xfrm>
            <a:off x="8454629" y="1122001"/>
            <a:ext cx="3040685" cy="4613999"/>
          </a:xfrm>
        </p:spPr>
        <p:txBody>
          <a:bodyPr anchor="ctr">
            <a:normAutofit/>
          </a:bodyPr>
          <a:lstStyle/>
          <a:p>
            <a:pPr algn="l"/>
            <a:r>
              <a:rPr lang="en-US" sz="2400">
                <a:solidFill>
                  <a:srgbClr val="FFFFFF"/>
                </a:solidFill>
              </a:rPr>
              <a:t>Grant Approvals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A0C8F7-F95F-4AA6-BC88-61E510D1F410}"/>
              </a:ext>
            </a:extLst>
          </p:cNvPr>
          <p:cNvSpPr>
            <a:spLocks noGrp="1"/>
          </p:cNvSpPr>
          <p:nvPr>
            <p:ph idx="1"/>
          </p:nvPr>
        </p:nvSpPr>
        <p:spPr>
          <a:xfrm>
            <a:off x="913795" y="1122001"/>
            <a:ext cx="6566564" cy="4761274"/>
          </a:xfrm>
        </p:spPr>
        <p:txBody>
          <a:bodyPr anchor="ctr">
            <a:normAutofit/>
          </a:bodyPr>
          <a:lstStyle/>
          <a:p>
            <a:r>
              <a:rPr lang="en-US" sz="1600" dirty="0"/>
              <a:t>Once the other State Agencies have approved the grant agreement it is very near the executed status.  One common issue is when the agency has not completed the selection of the frequency of reporting and signed then submitted the page. </a:t>
            </a:r>
          </a:p>
          <a:p>
            <a:r>
              <a:rPr lang="en-US" sz="1600" dirty="0"/>
              <a:t>When the grant agreement is approved by the other State Agencies and the Agency has completed the Subgrantee signatures needed step then the grant is in the Status of Awaiting PO.  </a:t>
            </a:r>
          </a:p>
        </p:txBody>
      </p:sp>
    </p:spTree>
    <p:extLst>
      <p:ext uri="{BB962C8B-B14F-4D97-AF65-F5344CB8AC3E}">
        <p14:creationId xmlns:p14="http://schemas.microsoft.com/office/powerpoint/2010/main" val="198586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C7BED-6280-400A-AF26-59FB35B7D035}"/>
              </a:ext>
            </a:extLst>
          </p:cNvPr>
          <p:cNvSpPr>
            <a:spLocks noGrp="1"/>
          </p:cNvSpPr>
          <p:nvPr>
            <p:ph type="title"/>
          </p:nvPr>
        </p:nvSpPr>
        <p:spPr>
          <a:xfrm>
            <a:off x="913795" y="609600"/>
            <a:ext cx="10353761" cy="1326321"/>
          </a:xfrm>
        </p:spPr>
        <p:txBody>
          <a:bodyPr>
            <a:normAutofit/>
          </a:bodyPr>
          <a:lstStyle/>
          <a:p>
            <a:r>
              <a:rPr lang="en-US" dirty="0" err="1"/>
              <a:t>Presentor</a:t>
            </a:r>
            <a:r>
              <a:rPr lang="en-US" dirty="0"/>
              <a:t> Contact information</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93CAD4-5714-4874-93B6-F337134CAB1F}"/>
              </a:ext>
            </a:extLst>
          </p:cNvPr>
          <p:cNvSpPr>
            <a:spLocks noGrp="1"/>
          </p:cNvSpPr>
          <p:nvPr>
            <p:ph idx="1"/>
          </p:nvPr>
        </p:nvSpPr>
        <p:spPr>
          <a:xfrm>
            <a:off x="1466850" y="2463800"/>
            <a:ext cx="9247652" cy="3327400"/>
          </a:xfrm>
        </p:spPr>
        <p:txBody>
          <a:bodyPr>
            <a:normAutofit/>
          </a:bodyPr>
          <a:lstStyle/>
          <a:p>
            <a:endParaRPr lang="en-US" dirty="0"/>
          </a:p>
          <a:p>
            <a:endParaRPr lang="en-US" dirty="0"/>
          </a:p>
          <a:p>
            <a:r>
              <a:rPr lang="en-US" dirty="0"/>
              <a:t>Ellen Sheets, Senior Grant Manager</a:t>
            </a:r>
          </a:p>
          <a:p>
            <a:pPr marL="0" indent="0">
              <a:buNone/>
            </a:pPr>
            <a:r>
              <a:rPr lang="en-US" dirty="0"/>
              <a:t>       Esheets1@cji.in.gov</a:t>
            </a:r>
          </a:p>
        </p:txBody>
      </p:sp>
    </p:spTree>
    <p:extLst>
      <p:ext uri="{BB962C8B-B14F-4D97-AF65-F5344CB8AC3E}">
        <p14:creationId xmlns:p14="http://schemas.microsoft.com/office/powerpoint/2010/main" val="279345758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1D27-32EB-47E4-94A2-6D90636368AA}"/>
              </a:ext>
            </a:extLst>
          </p:cNvPr>
          <p:cNvSpPr>
            <a:spLocks noGrp="1"/>
          </p:cNvSpPr>
          <p:nvPr>
            <p:ph type="title"/>
          </p:nvPr>
        </p:nvSpPr>
        <p:spPr>
          <a:xfrm>
            <a:off x="7872575" y="628651"/>
            <a:ext cx="3643150" cy="3495674"/>
          </a:xfrm>
        </p:spPr>
        <p:txBody>
          <a:bodyPr vert="horz" lIns="91440" tIns="45720" rIns="91440" bIns="45720" rtlCol="0" anchor="b">
            <a:normAutofit/>
          </a:bodyPr>
          <a:lstStyle/>
          <a:p>
            <a:r>
              <a:rPr lang="en-US" sz="3600" dirty="0"/>
              <a:t>Questions?</a:t>
            </a:r>
            <a:br>
              <a:rPr lang="en-US" sz="2000" dirty="0"/>
            </a:br>
            <a:br>
              <a:rPr lang="en-US" sz="2000" dirty="0"/>
            </a:br>
            <a:br>
              <a:rPr lang="en-US" sz="2000" dirty="0"/>
            </a:br>
            <a:br>
              <a:rPr lang="en-US" sz="2000" dirty="0"/>
            </a:br>
            <a:br>
              <a:rPr lang="en-US" sz="2000" dirty="0"/>
            </a:br>
            <a:br>
              <a:rPr lang="en-US" sz="2000" dirty="0"/>
            </a:br>
            <a:endParaRPr lang="en-US" sz="2000" dirty="0"/>
          </a:p>
        </p:txBody>
      </p:sp>
      <p:sp>
        <p:nvSpPr>
          <p:cNvPr id="14" name="Rectangle 9">
            <a:extLst>
              <a:ext uri="{FF2B5EF4-FFF2-40B4-BE49-F238E27FC236}">
                <a16:creationId xmlns:a16="http://schemas.microsoft.com/office/drawing/2014/main" id="{F3EDD081-7F2B-4072-85B5-8A94F0C81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ild thinking">
            <a:extLst>
              <a:ext uri="{FF2B5EF4-FFF2-40B4-BE49-F238E27FC236}">
                <a16:creationId xmlns:a16="http://schemas.microsoft.com/office/drawing/2014/main" id="{CD171851-0289-4369-864D-E9B42DCDBCB5}"/>
              </a:ext>
            </a:extLst>
          </p:cNvPr>
          <p:cNvPicPr>
            <a:picLocks noGrp="1" noChangeAspect="1"/>
          </p:cNvPicPr>
          <p:nvPr>
            <p:ph idx="1"/>
          </p:nvPr>
        </p:nvPicPr>
        <p:blipFill>
          <a:blip r:embed="rId3"/>
          <a:stretch>
            <a:fillRect/>
          </a:stretch>
        </p:blipFill>
        <p:spPr>
          <a:xfrm>
            <a:off x="1137490" y="1451183"/>
            <a:ext cx="5926045" cy="3955635"/>
          </a:xfrm>
          <a:prstGeom prst="rect">
            <a:avLst/>
          </a:prstGeom>
        </p:spPr>
      </p:pic>
      <p:sp>
        <p:nvSpPr>
          <p:cNvPr id="15" name="Rectangle 11">
            <a:extLst>
              <a:ext uri="{FF2B5EF4-FFF2-40B4-BE49-F238E27FC236}">
                <a16:creationId xmlns:a16="http://schemas.microsoft.com/office/drawing/2014/main" id="{D53DC11E-11A2-43E3-959A-D4DDBC937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72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34F7-A816-4AD5-92BC-275D26295231}"/>
              </a:ext>
            </a:extLst>
          </p:cNvPr>
          <p:cNvSpPr>
            <a:spLocks noGrp="1"/>
          </p:cNvSpPr>
          <p:nvPr>
            <p:ph type="title"/>
          </p:nvPr>
        </p:nvSpPr>
        <p:spPr/>
        <p:txBody>
          <a:bodyPr/>
          <a:lstStyle/>
          <a:p>
            <a:r>
              <a:rPr lang="en-US" dirty="0"/>
              <a:t>The Grant Review Period </a:t>
            </a:r>
          </a:p>
        </p:txBody>
      </p:sp>
      <p:sp>
        <p:nvSpPr>
          <p:cNvPr id="3" name="Text Placeholder 2">
            <a:extLst>
              <a:ext uri="{FF2B5EF4-FFF2-40B4-BE49-F238E27FC236}">
                <a16:creationId xmlns:a16="http://schemas.microsoft.com/office/drawing/2014/main" id="{772EF1E9-6376-46AB-B553-2A8245ED280C}"/>
              </a:ext>
            </a:extLst>
          </p:cNvPr>
          <p:cNvSpPr>
            <a:spLocks noGrp="1"/>
          </p:cNvSpPr>
          <p:nvPr>
            <p:ph type="body" idx="1"/>
          </p:nvPr>
        </p:nvSpPr>
        <p:spPr/>
        <p:txBody>
          <a:bodyPr/>
          <a:lstStyle/>
          <a:p>
            <a:r>
              <a:rPr lang="en-US" dirty="0"/>
              <a:t>Reviewing and Scoring of Applications</a:t>
            </a:r>
          </a:p>
        </p:txBody>
      </p:sp>
      <p:sp>
        <p:nvSpPr>
          <p:cNvPr id="4" name="Text Placeholder 3">
            <a:extLst>
              <a:ext uri="{FF2B5EF4-FFF2-40B4-BE49-F238E27FC236}">
                <a16:creationId xmlns:a16="http://schemas.microsoft.com/office/drawing/2014/main" id="{B0E97268-4805-4964-B45F-FB34CE7E5827}"/>
              </a:ext>
            </a:extLst>
          </p:cNvPr>
          <p:cNvSpPr>
            <a:spLocks noGrp="1"/>
          </p:cNvSpPr>
          <p:nvPr>
            <p:ph type="body" sz="half" idx="15"/>
          </p:nvPr>
        </p:nvSpPr>
        <p:spPr/>
        <p:txBody>
          <a:bodyPr>
            <a:normAutofit lnSpcReduction="10000"/>
          </a:bodyPr>
          <a:lstStyle/>
          <a:p>
            <a:pPr marL="285750" indent="-285750" algn="l">
              <a:buFont typeface="Wingdings" panose="05000000000000000000" pitchFamily="2" charset="2"/>
              <a:buChar char="Ø"/>
            </a:pPr>
            <a:r>
              <a:rPr lang="en-US" dirty="0"/>
              <a:t>Grant Managers review and score applications based on the information provided in the application. </a:t>
            </a:r>
          </a:p>
          <a:p>
            <a:pPr marL="285750" indent="-285750" algn="l">
              <a:buFont typeface="Wingdings" panose="05000000000000000000" pitchFamily="2" charset="2"/>
              <a:buChar char="Ø"/>
            </a:pPr>
            <a:r>
              <a:rPr lang="en-US" dirty="0"/>
              <a:t>Each Grant application is discussed with the Grant Manager team.</a:t>
            </a:r>
          </a:p>
          <a:p>
            <a:pPr marL="285750" indent="-285750" algn="l">
              <a:buFont typeface="Wingdings" panose="05000000000000000000" pitchFamily="2" charset="2"/>
              <a:buChar char="Ø"/>
            </a:pPr>
            <a:r>
              <a:rPr lang="en-US" dirty="0"/>
              <a:t>Recommendations are made based on allowability, application completeness and funding. </a:t>
            </a:r>
          </a:p>
          <a:p>
            <a:pPr algn="l"/>
            <a:endParaRPr lang="en-US" dirty="0"/>
          </a:p>
        </p:txBody>
      </p:sp>
      <p:sp>
        <p:nvSpPr>
          <p:cNvPr id="5" name="Text Placeholder 4">
            <a:extLst>
              <a:ext uri="{FF2B5EF4-FFF2-40B4-BE49-F238E27FC236}">
                <a16:creationId xmlns:a16="http://schemas.microsoft.com/office/drawing/2014/main" id="{33098B8B-BD9F-4E11-B8F3-1197183AE907}"/>
              </a:ext>
            </a:extLst>
          </p:cNvPr>
          <p:cNvSpPr>
            <a:spLocks noGrp="1"/>
          </p:cNvSpPr>
          <p:nvPr>
            <p:ph type="body" sz="quarter" idx="3"/>
          </p:nvPr>
        </p:nvSpPr>
        <p:spPr/>
        <p:txBody>
          <a:bodyPr/>
          <a:lstStyle/>
          <a:p>
            <a:r>
              <a:rPr lang="en-US" dirty="0"/>
              <a:t>Meetings to discuss applications</a:t>
            </a:r>
          </a:p>
        </p:txBody>
      </p:sp>
      <p:sp>
        <p:nvSpPr>
          <p:cNvPr id="6" name="Text Placeholder 5">
            <a:extLst>
              <a:ext uri="{FF2B5EF4-FFF2-40B4-BE49-F238E27FC236}">
                <a16:creationId xmlns:a16="http://schemas.microsoft.com/office/drawing/2014/main" id="{C83552E4-0367-4C08-A63D-B820BAA9083A}"/>
              </a:ext>
            </a:extLst>
          </p:cNvPr>
          <p:cNvSpPr>
            <a:spLocks noGrp="1"/>
          </p:cNvSpPr>
          <p:nvPr>
            <p:ph type="body" sz="half" idx="16"/>
          </p:nvPr>
        </p:nvSpPr>
        <p:spPr/>
        <p:txBody>
          <a:bodyPr/>
          <a:lstStyle/>
          <a:p>
            <a:pPr marL="285750" indent="-285750" algn="l">
              <a:buFont typeface="Wingdings" panose="05000000000000000000" pitchFamily="2" charset="2"/>
              <a:buChar char="Ø"/>
            </a:pPr>
            <a:r>
              <a:rPr lang="en-US" dirty="0"/>
              <a:t>The ICJI Board of Trustees Subcommittee meets to discuss applications and makes recommendations to the Board of Trustees.</a:t>
            </a:r>
          </a:p>
          <a:p>
            <a:pPr marL="285750" indent="-285750" algn="l">
              <a:buFont typeface="Wingdings" panose="05000000000000000000" pitchFamily="2" charset="2"/>
              <a:buChar char="Ø"/>
            </a:pPr>
            <a:r>
              <a:rPr lang="en-US" dirty="0"/>
              <a:t>Depending on the funding source, several also have a second meeting before the Subcommittee meeting to discuss applications.</a:t>
            </a:r>
          </a:p>
        </p:txBody>
      </p:sp>
      <p:sp>
        <p:nvSpPr>
          <p:cNvPr id="7" name="Text Placeholder 6">
            <a:extLst>
              <a:ext uri="{FF2B5EF4-FFF2-40B4-BE49-F238E27FC236}">
                <a16:creationId xmlns:a16="http://schemas.microsoft.com/office/drawing/2014/main" id="{CF3A3A5E-8392-44BD-80FD-0CF8E7E12BAA}"/>
              </a:ext>
            </a:extLst>
          </p:cNvPr>
          <p:cNvSpPr>
            <a:spLocks noGrp="1"/>
          </p:cNvSpPr>
          <p:nvPr>
            <p:ph type="body" sz="quarter" idx="13"/>
          </p:nvPr>
        </p:nvSpPr>
        <p:spPr/>
        <p:txBody>
          <a:bodyPr/>
          <a:lstStyle/>
          <a:p>
            <a:r>
              <a:rPr lang="en-US" dirty="0"/>
              <a:t>ICJI Board of Trustees Meeting</a:t>
            </a:r>
          </a:p>
        </p:txBody>
      </p:sp>
      <p:sp>
        <p:nvSpPr>
          <p:cNvPr id="8" name="Text Placeholder 7">
            <a:extLst>
              <a:ext uri="{FF2B5EF4-FFF2-40B4-BE49-F238E27FC236}">
                <a16:creationId xmlns:a16="http://schemas.microsoft.com/office/drawing/2014/main" id="{385A3B3F-8DF1-433B-8792-9B289110DBD2}"/>
              </a:ext>
            </a:extLst>
          </p:cNvPr>
          <p:cNvSpPr>
            <a:spLocks noGrp="1"/>
          </p:cNvSpPr>
          <p:nvPr>
            <p:ph type="body" sz="half" idx="17"/>
          </p:nvPr>
        </p:nvSpPr>
        <p:spPr/>
        <p:txBody>
          <a:bodyPr/>
          <a:lstStyle/>
          <a:p>
            <a:pPr marL="285750" indent="-285750" algn="l">
              <a:buFont typeface="Wingdings" panose="05000000000000000000" pitchFamily="2" charset="2"/>
              <a:buChar char="Ø"/>
            </a:pPr>
            <a:r>
              <a:rPr lang="en-US" dirty="0"/>
              <a:t>Board of Trustees meets every quarter.</a:t>
            </a:r>
          </a:p>
          <a:p>
            <a:pPr marL="285750" indent="-285750" algn="l">
              <a:buFont typeface="Wingdings" panose="05000000000000000000" pitchFamily="2" charset="2"/>
              <a:buChar char="Ø"/>
            </a:pPr>
            <a:r>
              <a:rPr lang="en-US" dirty="0"/>
              <a:t>Application periods and review periods are based on those quarterly meetings.</a:t>
            </a:r>
          </a:p>
          <a:p>
            <a:pPr marL="285750" indent="-285750" algn="l">
              <a:buFont typeface="Wingdings" panose="05000000000000000000" pitchFamily="2" charset="2"/>
              <a:buChar char="Ø"/>
            </a:pPr>
            <a:r>
              <a:rPr lang="en-US" dirty="0"/>
              <a:t>The Board discusses the recommendations and makes final funding decisions.</a:t>
            </a:r>
          </a:p>
        </p:txBody>
      </p:sp>
    </p:spTree>
    <p:extLst>
      <p:ext uri="{BB962C8B-B14F-4D97-AF65-F5344CB8AC3E}">
        <p14:creationId xmlns:p14="http://schemas.microsoft.com/office/powerpoint/2010/main" val="2907278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CE85-B529-4A86-8D9E-5DBD95A855DD}"/>
              </a:ext>
            </a:extLst>
          </p:cNvPr>
          <p:cNvSpPr>
            <a:spLocks noGrp="1"/>
          </p:cNvSpPr>
          <p:nvPr>
            <p:ph type="title"/>
          </p:nvPr>
        </p:nvSpPr>
        <p:spPr>
          <a:xfrm>
            <a:off x="752475" y="609600"/>
            <a:ext cx="3643150" cy="5603310"/>
          </a:xfrm>
        </p:spPr>
        <p:txBody>
          <a:bodyPr>
            <a:normAutofit/>
          </a:bodyPr>
          <a:lstStyle/>
          <a:p>
            <a:r>
              <a:rPr lang="en-US" dirty="0"/>
              <a:t>The Grant Approval Period</a:t>
            </a:r>
          </a:p>
        </p:txBody>
      </p:sp>
      <p:graphicFrame>
        <p:nvGraphicFramePr>
          <p:cNvPr id="5" name="Content Placeholder 2">
            <a:extLst>
              <a:ext uri="{FF2B5EF4-FFF2-40B4-BE49-F238E27FC236}">
                <a16:creationId xmlns:a16="http://schemas.microsoft.com/office/drawing/2014/main" id="{AE4BC09E-3931-4BBF-956E-BD3D44FF8634}"/>
              </a:ext>
            </a:extLst>
          </p:cNvPr>
          <p:cNvGraphicFramePr>
            <a:graphicFrameLocks noGrp="1"/>
          </p:cNvGraphicFramePr>
          <p:nvPr>
            <p:ph idx="1"/>
            <p:extLst>
              <p:ext uri="{D42A27DB-BD31-4B8C-83A1-F6EECF244321}">
                <p14:modId xmlns:p14="http://schemas.microsoft.com/office/powerpoint/2010/main" val="743479032"/>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38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0958-29F5-4DAD-B6BF-2E832CD87852}"/>
              </a:ext>
            </a:extLst>
          </p:cNvPr>
          <p:cNvSpPr>
            <a:spLocks noGrp="1"/>
          </p:cNvSpPr>
          <p:nvPr>
            <p:ph type="title"/>
          </p:nvPr>
        </p:nvSpPr>
        <p:spPr/>
        <p:txBody>
          <a:bodyPr/>
          <a:lstStyle/>
          <a:p>
            <a:r>
              <a:rPr lang="en-US" dirty="0"/>
              <a:t>A Couple Quick notes</a:t>
            </a:r>
          </a:p>
        </p:txBody>
      </p:sp>
      <p:sp>
        <p:nvSpPr>
          <p:cNvPr id="3" name="Content Placeholder 2">
            <a:extLst>
              <a:ext uri="{FF2B5EF4-FFF2-40B4-BE49-F238E27FC236}">
                <a16:creationId xmlns:a16="http://schemas.microsoft.com/office/drawing/2014/main" id="{6EFFCB24-6133-4CFE-BF27-94569CF20620}"/>
              </a:ext>
            </a:extLst>
          </p:cNvPr>
          <p:cNvSpPr>
            <a:spLocks noGrp="1"/>
          </p:cNvSpPr>
          <p:nvPr>
            <p:ph idx="1"/>
          </p:nvPr>
        </p:nvSpPr>
        <p:spPr/>
        <p:txBody>
          <a:bodyPr/>
          <a:lstStyle/>
          <a:p>
            <a:r>
              <a:rPr lang="en-US" dirty="0"/>
              <a:t>Agencies are assigned a grant manager who will manage all the grants that the agency receives from Victim Services.  Typically, the grant manager who is assigned to the agency’s Victim Service grants is the one who will be emailing the award letter. </a:t>
            </a:r>
          </a:p>
          <a:p>
            <a:endParaRPr lang="en-US" dirty="0"/>
          </a:p>
          <a:p>
            <a:r>
              <a:rPr lang="en-US" dirty="0"/>
              <a:t>ICJI is in the process of changing from requiring wet signatures on grant agreements to DocuSign.  The VOCA 2022 grant will be the first grant that Victim Services utilizes the DocuSign system.  There will be an auto-generated email when the agency’s grant is ready to sign.  </a:t>
            </a:r>
          </a:p>
          <a:p>
            <a:endParaRPr lang="en-US" dirty="0"/>
          </a:p>
        </p:txBody>
      </p:sp>
    </p:spTree>
    <p:extLst>
      <p:ext uri="{BB962C8B-B14F-4D97-AF65-F5344CB8AC3E}">
        <p14:creationId xmlns:p14="http://schemas.microsoft.com/office/powerpoint/2010/main" val="111115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E28E6-7FCD-4551-9838-279028004E06}"/>
              </a:ext>
            </a:extLst>
          </p:cNvPr>
          <p:cNvSpPr>
            <a:spLocks noGrp="1"/>
          </p:cNvSpPr>
          <p:nvPr>
            <p:ph type="title"/>
          </p:nvPr>
        </p:nvSpPr>
        <p:spPr>
          <a:xfrm>
            <a:off x="8454629" y="1122001"/>
            <a:ext cx="3040685" cy="4613999"/>
          </a:xfrm>
        </p:spPr>
        <p:txBody>
          <a:bodyPr anchor="ctr">
            <a:normAutofit/>
          </a:bodyPr>
          <a:lstStyle/>
          <a:p>
            <a:pPr algn="l"/>
            <a:r>
              <a:rPr lang="en-US" sz="2400" dirty="0">
                <a:solidFill>
                  <a:srgbClr val="FFFFFF"/>
                </a:solidFill>
              </a:rPr>
              <a:t>Our Grant is Executed, what do we do now?</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B1592D-1D17-4D2C-B936-1E67E5E0DFE6}"/>
              </a:ext>
            </a:extLst>
          </p:cNvPr>
          <p:cNvSpPr>
            <a:spLocks noGrp="1"/>
          </p:cNvSpPr>
          <p:nvPr>
            <p:ph idx="1"/>
          </p:nvPr>
        </p:nvSpPr>
        <p:spPr>
          <a:xfrm>
            <a:off x="913795" y="1122001"/>
            <a:ext cx="6566564" cy="4761274"/>
          </a:xfrm>
        </p:spPr>
        <p:txBody>
          <a:bodyPr anchor="ctr">
            <a:normAutofit/>
          </a:bodyPr>
          <a:lstStyle/>
          <a:p>
            <a:r>
              <a:rPr lang="en-US" sz="1600" dirty="0"/>
              <a:t>Once the grant has been signed by all the required State Agencies then the ICJI grant manager will push the grant status to request documentation from the ICJI Fiscal Team.  </a:t>
            </a:r>
          </a:p>
          <a:p>
            <a:r>
              <a:rPr lang="en-US" sz="1600" dirty="0"/>
              <a:t>Once the ICJI Fiscal Team provides the documentation to the ICJI grant manager then the grant is then executed.  </a:t>
            </a:r>
          </a:p>
          <a:p>
            <a:r>
              <a:rPr lang="en-US" sz="1600" dirty="0"/>
              <a:t>Once the grant is executed the Agency can then submit any Personnel Name Changes that are needed in </a:t>
            </a:r>
            <a:r>
              <a:rPr lang="en-US" sz="1600" dirty="0" err="1"/>
              <a:t>IntelliGrants</a:t>
            </a:r>
            <a:r>
              <a:rPr lang="en-US" sz="1600" dirty="0"/>
              <a:t>.  When the Personnel Name Change has been approved by ICJI grant manager, the agency can then create and submit fiscal and program reports.  </a:t>
            </a:r>
          </a:p>
          <a:p>
            <a:r>
              <a:rPr lang="en-US" sz="1600" dirty="0"/>
              <a:t>During the grant approval process, your agency will be asked to determine the frequency of reporting.  The options are monthly reporting or quarterly reporting. </a:t>
            </a:r>
          </a:p>
        </p:txBody>
      </p:sp>
    </p:spTree>
    <p:extLst>
      <p:ext uri="{BB962C8B-B14F-4D97-AF65-F5344CB8AC3E}">
        <p14:creationId xmlns:p14="http://schemas.microsoft.com/office/powerpoint/2010/main" val="39792187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B36D43-160A-4459-A18F-4471E7926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C17B38-9174-4965-BABA-C9C1C6F3D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604933"/>
          </a:xfrm>
          <a:prstGeom prst="rect">
            <a:avLst/>
          </a:prstGeom>
          <a:solidFill>
            <a:srgbClr val="262626"/>
          </a:solidFill>
          <a:ln w="38100" cap="sq">
            <a:no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D173A-6E15-4662-80B8-62CA057FE63F}"/>
              </a:ext>
            </a:extLst>
          </p:cNvPr>
          <p:cNvSpPr>
            <a:spLocks noGrp="1"/>
          </p:cNvSpPr>
          <p:nvPr>
            <p:ph type="title"/>
          </p:nvPr>
        </p:nvSpPr>
        <p:spPr>
          <a:xfrm>
            <a:off x="1153886" y="1347216"/>
            <a:ext cx="3166532" cy="4163569"/>
          </a:xfrm>
        </p:spPr>
        <p:txBody>
          <a:bodyPr anchor="ctr">
            <a:normAutofit/>
          </a:bodyPr>
          <a:lstStyle/>
          <a:p>
            <a:pPr algn="r"/>
            <a:r>
              <a:rPr lang="en-US" sz="2400" dirty="0">
                <a:solidFill>
                  <a:srgbClr val="FFFFFF"/>
                </a:solidFill>
              </a:rPr>
              <a:t>Our Grant is executed, what do we do now?</a:t>
            </a:r>
          </a:p>
        </p:txBody>
      </p:sp>
      <p:cxnSp>
        <p:nvCxnSpPr>
          <p:cNvPr id="12" name="Straight Connector 11">
            <a:extLst>
              <a:ext uri="{FF2B5EF4-FFF2-40B4-BE49-F238E27FC236}">
                <a16:creationId xmlns:a16="http://schemas.microsoft.com/office/drawing/2014/main" id="{A1865F92-5D70-4CFC-A515-E5AD0F55F8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79171"/>
            <a:ext cx="0" cy="269965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F8860B-7729-4169-9DB4-667A83237739}"/>
              </a:ext>
            </a:extLst>
          </p:cNvPr>
          <p:cNvSpPr>
            <a:spLocks noGrp="1"/>
          </p:cNvSpPr>
          <p:nvPr>
            <p:ph idx="1"/>
          </p:nvPr>
        </p:nvSpPr>
        <p:spPr>
          <a:xfrm>
            <a:off x="5004641" y="1347216"/>
            <a:ext cx="5900425" cy="4163569"/>
          </a:xfrm>
        </p:spPr>
        <p:txBody>
          <a:bodyPr anchor="ctr">
            <a:normAutofit/>
          </a:bodyPr>
          <a:lstStyle/>
          <a:p>
            <a:r>
              <a:rPr lang="en-US" sz="1400" dirty="0">
                <a:solidFill>
                  <a:srgbClr val="FFFFFF"/>
                </a:solidFill>
              </a:rPr>
              <a:t>There are two things to keep in mind about the ICJI Grants:</a:t>
            </a:r>
          </a:p>
          <a:p>
            <a:pPr marL="800100" lvl="1" indent="-342900">
              <a:buFont typeface="+mj-lt"/>
              <a:buAutoNum type="arabicPeriod"/>
            </a:pPr>
            <a:r>
              <a:rPr lang="en-US" sz="1200" dirty="0">
                <a:solidFill>
                  <a:srgbClr val="FFFFFF"/>
                </a:solidFill>
              </a:rPr>
              <a:t>The grant period starts on the date identified in the RFP, regardless of when the grant is executed.</a:t>
            </a:r>
          </a:p>
          <a:p>
            <a:pPr marL="800100" lvl="1" indent="-342900">
              <a:buFont typeface="+mj-lt"/>
              <a:buAutoNum type="arabicPeriod"/>
            </a:pPr>
            <a:r>
              <a:rPr lang="en-US" sz="1200" dirty="0">
                <a:solidFill>
                  <a:srgbClr val="FFFFFF"/>
                </a:solidFill>
              </a:rPr>
              <a:t>All ICJI grants are REIMBURSEMENT grants, therefore all expenses must occur after the grant period starts and documentation proving the expense has been paid by the agency must be attached to the fiscal reports.</a:t>
            </a:r>
          </a:p>
          <a:p>
            <a:r>
              <a:rPr lang="en-US" sz="1400" dirty="0">
                <a:solidFill>
                  <a:srgbClr val="FFFFFF"/>
                </a:solidFill>
              </a:rPr>
              <a:t>Additionally depending on when the grant was executed and what frequency of reporting the agency chose, there may be a fiscal report or two that needs to be submitted within two weeks after the grant is executed.  </a:t>
            </a:r>
          </a:p>
        </p:txBody>
      </p:sp>
    </p:spTree>
    <p:extLst>
      <p:ext uri="{BB962C8B-B14F-4D97-AF65-F5344CB8AC3E}">
        <p14:creationId xmlns:p14="http://schemas.microsoft.com/office/powerpoint/2010/main" val="42184238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D3D9-C6AA-4284-85A3-2CC71CB40C9B}"/>
              </a:ext>
            </a:extLst>
          </p:cNvPr>
          <p:cNvSpPr>
            <a:spLocks noGrp="1"/>
          </p:cNvSpPr>
          <p:nvPr>
            <p:ph type="title"/>
          </p:nvPr>
        </p:nvSpPr>
        <p:spPr>
          <a:xfrm>
            <a:off x="4927472" y="609600"/>
            <a:ext cx="6340084" cy="1326321"/>
          </a:xfrm>
        </p:spPr>
        <p:txBody>
          <a:bodyPr>
            <a:normAutofit/>
          </a:bodyPr>
          <a:lstStyle/>
          <a:p>
            <a:r>
              <a:rPr lang="en-US" dirty="0"/>
              <a:t>Reporting Requirements</a:t>
            </a:r>
          </a:p>
        </p:txBody>
      </p:sp>
      <p:pic>
        <p:nvPicPr>
          <p:cNvPr id="5" name="Picture 4" descr="White calculator">
            <a:extLst>
              <a:ext uri="{FF2B5EF4-FFF2-40B4-BE49-F238E27FC236}">
                <a16:creationId xmlns:a16="http://schemas.microsoft.com/office/drawing/2014/main" id="{CBE78789-818D-48CC-AA2D-EDA1AF6142D0}"/>
              </a:ext>
            </a:extLst>
          </p:cNvPr>
          <p:cNvPicPr>
            <a:picLocks noChangeAspect="1"/>
          </p:cNvPicPr>
          <p:nvPr/>
        </p:nvPicPr>
        <p:blipFill rotWithShape="1">
          <a:blip r:embed="rId3"/>
          <a:srcRect l="8722" r="46154" b="-1"/>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03478718-4B31-4BCC-B443-0F721EB1C879}"/>
              </a:ext>
            </a:extLst>
          </p:cNvPr>
          <p:cNvSpPr>
            <a:spLocks noGrp="1"/>
          </p:cNvSpPr>
          <p:nvPr>
            <p:ph idx="1"/>
          </p:nvPr>
        </p:nvSpPr>
        <p:spPr>
          <a:xfrm>
            <a:off x="4927471" y="1709531"/>
            <a:ext cx="6340085" cy="4346712"/>
          </a:xfrm>
        </p:spPr>
        <p:txBody>
          <a:bodyPr>
            <a:normAutofit/>
          </a:bodyPr>
          <a:lstStyle/>
          <a:p>
            <a:pPr>
              <a:lnSpc>
                <a:spcPct val="110000"/>
              </a:lnSpc>
            </a:pPr>
            <a:r>
              <a:rPr lang="en-US" sz="1400" dirty="0"/>
              <a:t>Once the agency chooses either monthly or quarterly reporting that decision cannot be changed during the grant period.  It can be changed on future grants but not the current grant.</a:t>
            </a:r>
          </a:p>
          <a:p>
            <a:pPr>
              <a:lnSpc>
                <a:spcPct val="110000"/>
              </a:lnSpc>
            </a:pPr>
            <a:r>
              <a:rPr lang="en-US" sz="1400" dirty="0"/>
              <a:t>For those agencies who have selected monthly reporting, fiscal and program reports are due by the 20</a:t>
            </a:r>
            <a:r>
              <a:rPr lang="en-US" sz="1400" baseline="30000" dirty="0"/>
              <a:t>th</a:t>
            </a:r>
            <a:r>
              <a:rPr lang="en-US" sz="1400" dirty="0"/>
              <a:t> of the following month.  Example:</a:t>
            </a:r>
          </a:p>
          <a:p>
            <a:pPr lvl="2">
              <a:lnSpc>
                <a:spcPct val="110000"/>
              </a:lnSpc>
              <a:buFont typeface="Wingdings" panose="05000000000000000000" pitchFamily="2" charset="2"/>
              <a:buChar char="Ø"/>
            </a:pPr>
            <a:r>
              <a:rPr lang="en-US" sz="1400" dirty="0"/>
              <a:t>Fiscal and Program Reports for the month of March are due by April 20</a:t>
            </a:r>
            <a:r>
              <a:rPr lang="en-US" sz="1400" baseline="30000" dirty="0"/>
              <a:t>th</a:t>
            </a:r>
            <a:endParaRPr lang="en-US" sz="1400" dirty="0"/>
          </a:p>
          <a:p>
            <a:pPr>
              <a:lnSpc>
                <a:spcPct val="110000"/>
              </a:lnSpc>
            </a:pPr>
            <a:r>
              <a:rPr lang="en-US" sz="1400" dirty="0"/>
              <a:t>For those agencies who have selected quarterly reporting fiscal and program reports are due by the 20</a:t>
            </a:r>
            <a:r>
              <a:rPr lang="en-US" sz="1400" baseline="30000" dirty="0"/>
              <a:t>th</a:t>
            </a:r>
            <a:r>
              <a:rPr lang="en-US" sz="1400" dirty="0"/>
              <a:t> of the month following the quarter.  Example:</a:t>
            </a:r>
          </a:p>
          <a:p>
            <a:pPr lvl="2">
              <a:lnSpc>
                <a:spcPct val="110000"/>
              </a:lnSpc>
              <a:buFont typeface="Wingdings" panose="05000000000000000000" pitchFamily="2" charset="2"/>
              <a:buChar char="Ø"/>
            </a:pPr>
            <a:r>
              <a:rPr lang="en-US" sz="1400" dirty="0"/>
              <a:t>Fiscal and Program reports for the Jan – March quarter are due on April 20</a:t>
            </a:r>
            <a:r>
              <a:rPr lang="en-US" sz="1400" baseline="30000" dirty="0"/>
              <a:t>th</a:t>
            </a:r>
          </a:p>
          <a:p>
            <a:pPr marL="914400" lvl="2" indent="0">
              <a:lnSpc>
                <a:spcPct val="110000"/>
              </a:lnSpc>
              <a:buNone/>
            </a:pPr>
            <a:endParaRPr lang="en-US" sz="1400" baseline="30000" dirty="0"/>
          </a:p>
          <a:p>
            <a:pPr>
              <a:lnSpc>
                <a:spcPct val="110000"/>
              </a:lnSpc>
            </a:pPr>
            <a:r>
              <a:rPr lang="en-US" baseline="30000" dirty="0"/>
              <a:t>Some funding require additional federal reporting, additional training will be provided on these requirements</a:t>
            </a:r>
            <a:endParaRPr lang="en-US" dirty="0"/>
          </a:p>
        </p:txBody>
      </p:sp>
      <p:cxnSp>
        <p:nvCxnSpPr>
          <p:cNvPr id="9" name="Straight Connector 8">
            <a:extLst>
              <a:ext uri="{FF2B5EF4-FFF2-40B4-BE49-F238E27FC236}">
                <a16:creationId xmlns:a16="http://schemas.microsoft.com/office/drawing/2014/main" id="{3D1A74F5-4F0A-48DF-9897-2F294ADDFC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592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7846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A3D7-58AB-48DF-B5E4-C0EC3B53A4FF}"/>
              </a:ext>
            </a:extLst>
          </p:cNvPr>
          <p:cNvSpPr>
            <a:spLocks noGrp="1"/>
          </p:cNvSpPr>
          <p:nvPr>
            <p:ph type="title"/>
          </p:nvPr>
        </p:nvSpPr>
        <p:spPr>
          <a:xfrm>
            <a:off x="752475" y="609600"/>
            <a:ext cx="3643150" cy="5603310"/>
          </a:xfrm>
        </p:spPr>
        <p:txBody>
          <a:bodyPr>
            <a:normAutofit/>
          </a:bodyPr>
          <a:lstStyle/>
          <a:p>
            <a:r>
              <a:rPr lang="en-US" dirty="0"/>
              <a:t>what to know about reporting</a:t>
            </a:r>
          </a:p>
        </p:txBody>
      </p:sp>
      <p:graphicFrame>
        <p:nvGraphicFramePr>
          <p:cNvPr id="5" name="Content Placeholder 2">
            <a:extLst>
              <a:ext uri="{FF2B5EF4-FFF2-40B4-BE49-F238E27FC236}">
                <a16:creationId xmlns:a16="http://schemas.microsoft.com/office/drawing/2014/main" id="{3DAA0079-F737-4844-88E2-42A5D28CBB70}"/>
              </a:ext>
            </a:extLst>
          </p:cNvPr>
          <p:cNvGraphicFramePr>
            <a:graphicFrameLocks noGrp="1"/>
          </p:cNvGraphicFramePr>
          <p:nvPr>
            <p:ph idx="1"/>
            <p:extLst>
              <p:ext uri="{D42A27DB-BD31-4B8C-83A1-F6EECF244321}">
                <p14:modId xmlns:p14="http://schemas.microsoft.com/office/powerpoint/2010/main" val="1953067377"/>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8192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
  <TotalTime>2306</TotalTime>
  <Words>2084</Words>
  <Application>Microsoft Office PowerPoint</Application>
  <PresentationFormat>Widescreen</PresentationFormat>
  <Paragraphs>117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Bookman Old Style</vt:lpstr>
      <vt:lpstr>Rockwell</vt:lpstr>
      <vt:lpstr>Wingdings</vt:lpstr>
      <vt:lpstr>Damask</vt:lpstr>
      <vt:lpstr>New Administrator Training Session 2</vt:lpstr>
      <vt:lpstr>Our Application is submitted what now?</vt:lpstr>
      <vt:lpstr>The Grant Review Period </vt:lpstr>
      <vt:lpstr>The Grant Approval Period</vt:lpstr>
      <vt:lpstr>A Couple Quick notes</vt:lpstr>
      <vt:lpstr>Our Grant is Executed, what do we do now?</vt:lpstr>
      <vt:lpstr>Our Grant is executed, what do we do now?</vt:lpstr>
      <vt:lpstr>Reporting Requirements</vt:lpstr>
      <vt:lpstr>what to know about reporting</vt:lpstr>
      <vt:lpstr>Be knowledgeable about Grant Requirements</vt:lpstr>
      <vt:lpstr>What happens when the grant period ends?</vt:lpstr>
      <vt:lpstr>When the grant closes will there be additional funding?</vt:lpstr>
      <vt:lpstr>Grant Statuses during the Grant period</vt:lpstr>
      <vt:lpstr>Grant Statuses</vt:lpstr>
      <vt:lpstr>Grant statuses</vt:lpstr>
      <vt:lpstr>Grant Statuses</vt:lpstr>
      <vt:lpstr>Grant Statuses</vt:lpstr>
      <vt:lpstr>Grant Statuses</vt:lpstr>
      <vt:lpstr>Grant Approvals</vt:lpstr>
      <vt:lpstr>Grant Approvals</vt:lpstr>
      <vt:lpstr>Presentor Contact information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Administrator Training Session 2</dc:title>
  <dc:creator>Sheets, Ellen</dc:creator>
  <cp:lastModifiedBy>Sheets, Ellen</cp:lastModifiedBy>
  <cp:revision>15</cp:revision>
  <dcterms:created xsi:type="dcterms:W3CDTF">2022-03-14T19:06:42Z</dcterms:created>
  <dcterms:modified xsi:type="dcterms:W3CDTF">2022-03-23T17:51:47Z</dcterms:modified>
</cp:coreProperties>
</file>