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81" r:id="rId1"/>
    <p:sldMasterId id="2147483685" r:id="rId2"/>
    <p:sldMasterId id="2147483687" r:id="rId3"/>
  </p:sldMasterIdLst>
  <p:notesMasterIdLst>
    <p:notesMasterId r:id="rId31"/>
  </p:notesMasterIdLst>
  <p:handoutMasterIdLst>
    <p:handoutMasterId r:id="rId32"/>
  </p:handoutMasterIdLst>
  <p:sldIdLst>
    <p:sldId id="295" r:id="rId4"/>
    <p:sldId id="296" r:id="rId5"/>
    <p:sldId id="297" r:id="rId6"/>
    <p:sldId id="298" r:id="rId7"/>
    <p:sldId id="344" r:id="rId8"/>
    <p:sldId id="346" r:id="rId9"/>
    <p:sldId id="356" r:id="rId10"/>
    <p:sldId id="347" r:id="rId11"/>
    <p:sldId id="348" r:id="rId12"/>
    <p:sldId id="350" r:id="rId13"/>
    <p:sldId id="351" r:id="rId14"/>
    <p:sldId id="315" r:id="rId15"/>
    <p:sldId id="332" r:id="rId16"/>
    <p:sldId id="336" r:id="rId17"/>
    <p:sldId id="343" r:id="rId18"/>
    <p:sldId id="340" r:id="rId19"/>
    <p:sldId id="333" r:id="rId20"/>
    <p:sldId id="354" r:id="rId21"/>
    <p:sldId id="355" r:id="rId22"/>
    <p:sldId id="337" r:id="rId23"/>
    <p:sldId id="338" r:id="rId24"/>
    <p:sldId id="352" r:id="rId25"/>
    <p:sldId id="353" r:id="rId26"/>
    <p:sldId id="303" r:id="rId27"/>
    <p:sldId id="304" r:id="rId28"/>
    <p:sldId id="357" r:id="rId29"/>
    <p:sldId id="305" r:id="rId30"/>
  </p:sldIdLst>
  <p:sldSz cx="12192000" cy="6858000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14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CC"/>
    <a:srgbClr val="09CBD5"/>
    <a:srgbClr val="333399"/>
    <a:srgbClr val="FFFFFF"/>
    <a:srgbClr val="FDEE20"/>
    <a:srgbClr val="99CCFF"/>
    <a:srgbClr val="A3A3E0"/>
    <a:srgbClr val="6B6BD6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348" autoAdjust="0"/>
    <p:restoredTop sz="85951" autoAdjust="0"/>
  </p:normalViewPr>
  <p:slideViewPr>
    <p:cSldViewPr>
      <p:cViewPr varScale="1">
        <p:scale>
          <a:sx n="64" d="100"/>
          <a:sy n="64" d="100"/>
        </p:scale>
        <p:origin x="762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25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89" d="100"/>
          <a:sy n="89" d="100"/>
        </p:scale>
        <p:origin x="367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presProps" Target="presProps.xml"/><Relationship Id="rId42" Type="http://schemas.microsoft.com/office/2015/10/relationships/revisionInfo" Target="revisionInfo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3A2615-FAE2-4B6C-8F42-543DEDA09DFB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4E717C6-E488-45BD-BD6E-4224FD1B2545}">
      <dgm:prSet phldrT="[Text]" custT="1"/>
      <dgm:spPr>
        <a:solidFill>
          <a:srgbClr val="002060"/>
        </a:solidFill>
      </dgm:spPr>
      <dgm:t>
        <a:bodyPr/>
        <a:lstStyle/>
        <a:p>
          <a:r>
            <a:rPr lang="en-US" sz="1200" dirty="0"/>
            <a:t>Project Selection</a:t>
          </a:r>
        </a:p>
        <a:p>
          <a:r>
            <a:rPr lang="en-US" sz="1200" dirty="0"/>
            <a:t>Early Coordination</a:t>
          </a:r>
        </a:p>
      </dgm:t>
    </dgm:pt>
    <dgm:pt modelId="{FD3798D3-5588-4BF6-B3FA-17644140F181}" type="parTrans" cxnId="{5CBCE7F5-9AC9-4813-A8F6-955646E51335}">
      <dgm:prSet/>
      <dgm:spPr/>
      <dgm:t>
        <a:bodyPr/>
        <a:lstStyle/>
        <a:p>
          <a:endParaRPr lang="en-US"/>
        </a:p>
      </dgm:t>
    </dgm:pt>
    <dgm:pt modelId="{819EB952-5A14-428B-A8B3-28B223CD4B51}" type="sibTrans" cxnId="{5CBCE7F5-9AC9-4813-A8F6-955646E51335}">
      <dgm:prSet/>
      <dgm:spPr>
        <a:solidFill>
          <a:srgbClr val="FFC000"/>
        </a:solidFill>
        <a:ln>
          <a:solidFill>
            <a:schemeClr val="tx1"/>
          </a:solidFill>
        </a:ln>
      </dgm:spPr>
      <dgm:t>
        <a:bodyPr/>
        <a:lstStyle/>
        <a:p>
          <a:endParaRPr lang="en-US" dirty="0"/>
        </a:p>
      </dgm:t>
    </dgm:pt>
    <dgm:pt modelId="{874BA8F7-1C5D-4687-B53B-19BD2DE17DD9}">
      <dgm:prSet phldrT="[Text]" custT="1"/>
      <dgm:spPr>
        <a:solidFill>
          <a:srgbClr val="002060"/>
        </a:solidFill>
      </dgm:spPr>
      <dgm:t>
        <a:bodyPr/>
        <a:lstStyle/>
        <a:p>
          <a:r>
            <a:rPr lang="en-US" sz="1200" dirty="0"/>
            <a:t>Environmental phase begins</a:t>
          </a:r>
        </a:p>
        <a:p>
          <a:r>
            <a:rPr lang="en-US" sz="1200" dirty="0"/>
            <a:t> Purpose &amp; Need </a:t>
          </a:r>
        </a:p>
        <a:p>
          <a:r>
            <a:rPr lang="en-US" sz="1200" dirty="0"/>
            <a:t>Develop alternatives</a:t>
          </a:r>
        </a:p>
      </dgm:t>
    </dgm:pt>
    <dgm:pt modelId="{EE76E8A4-8DB1-42B5-AC4B-BD7AA17E8A8E}" type="parTrans" cxnId="{3098A04F-B15C-49C3-BDB8-27A58EDC4587}">
      <dgm:prSet/>
      <dgm:spPr/>
      <dgm:t>
        <a:bodyPr/>
        <a:lstStyle/>
        <a:p>
          <a:endParaRPr lang="en-US"/>
        </a:p>
      </dgm:t>
    </dgm:pt>
    <dgm:pt modelId="{5D7F67BC-B64D-4BAE-B5DF-6A6A57FF4703}" type="sibTrans" cxnId="{3098A04F-B15C-49C3-BDB8-27A58EDC4587}">
      <dgm:prSet/>
      <dgm:spPr>
        <a:solidFill>
          <a:srgbClr val="FFC000"/>
        </a:solidFill>
        <a:ln>
          <a:solidFill>
            <a:schemeClr val="tx1"/>
          </a:solidFill>
        </a:ln>
      </dgm:spPr>
      <dgm:t>
        <a:bodyPr/>
        <a:lstStyle/>
        <a:p>
          <a:endParaRPr lang="en-US" dirty="0"/>
        </a:p>
      </dgm:t>
    </dgm:pt>
    <dgm:pt modelId="{F37E401F-BEA7-4C06-9467-D9868D0B8E4B}">
      <dgm:prSet phldrT="[Text]" custT="1"/>
      <dgm:spPr>
        <a:solidFill>
          <a:srgbClr val="002060"/>
        </a:solidFill>
      </dgm:spPr>
      <dgm:t>
        <a:bodyPr/>
        <a:lstStyle/>
        <a:p>
          <a:r>
            <a:rPr lang="en-US" sz="1200" spc="-20" baseline="0" dirty="0"/>
            <a:t>Preliminary design phase </a:t>
          </a:r>
        </a:p>
        <a:p>
          <a:r>
            <a:rPr lang="en-US" sz="1200" spc="-20" baseline="0" dirty="0"/>
            <a:t>Release environmental document for public review and </a:t>
          </a:r>
          <a:r>
            <a:rPr lang="en-US" sz="1200" spc="-20" baseline="0" dirty="0" smtClean="0"/>
            <a:t>comment</a:t>
          </a:r>
        </a:p>
        <a:p>
          <a:r>
            <a:rPr lang="en-US" sz="1200" b="1" spc="-20" baseline="0" dirty="0" smtClean="0">
              <a:solidFill>
                <a:srgbClr val="FFFF00"/>
              </a:solidFill>
            </a:rPr>
            <a:t>HOLD PUBLIC HEARING </a:t>
          </a:r>
          <a:endParaRPr lang="en-US" sz="1200" b="1" spc="-20" baseline="0" dirty="0">
            <a:solidFill>
              <a:srgbClr val="FFFF00"/>
            </a:solidFill>
          </a:endParaRPr>
        </a:p>
      </dgm:t>
    </dgm:pt>
    <dgm:pt modelId="{753B5655-441F-4C85-9EA5-89D89F2346BB}" type="parTrans" cxnId="{8D37CA97-D0A0-4B43-B9D4-2057223D70BE}">
      <dgm:prSet/>
      <dgm:spPr/>
      <dgm:t>
        <a:bodyPr/>
        <a:lstStyle/>
        <a:p>
          <a:endParaRPr lang="en-US"/>
        </a:p>
      </dgm:t>
    </dgm:pt>
    <dgm:pt modelId="{CDAA59DF-0140-431C-A4D5-892F1DF98DDF}" type="sibTrans" cxnId="{8D37CA97-D0A0-4B43-B9D4-2057223D70BE}">
      <dgm:prSet/>
      <dgm:spPr>
        <a:solidFill>
          <a:srgbClr val="FFC000"/>
        </a:solidFill>
        <a:ln>
          <a:solidFill>
            <a:schemeClr val="tx1"/>
          </a:solidFill>
        </a:ln>
      </dgm:spPr>
      <dgm:t>
        <a:bodyPr/>
        <a:lstStyle/>
        <a:p>
          <a:endParaRPr lang="en-US" dirty="0"/>
        </a:p>
      </dgm:t>
    </dgm:pt>
    <dgm:pt modelId="{744E2065-E961-4342-88CB-00798D6FD874}">
      <dgm:prSet phldrT="[Text]" custT="1"/>
      <dgm:spPr>
        <a:solidFill>
          <a:srgbClr val="002060"/>
        </a:solidFill>
      </dgm:spPr>
      <dgm:t>
        <a:bodyPr/>
        <a:lstStyle/>
        <a:p>
          <a:r>
            <a:rPr lang="en-US" sz="1200" dirty="0"/>
            <a:t>Additional work to finalize environmental document and project design </a:t>
          </a:r>
          <a:endParaRPr lang="en-US" sz="1200" dirty="0" smtClean="0"/>
        </a:p>
        <a:p>
          <a:endParaRPr lang="en-US" sz="1200" dirty="0" smtClean="0"/>
        </a:p>
        <a:p>
          <a:r>
            <a:rPr lang="en-US" sz="1200" b="1" dirty="0" smtClean="0">
              <a:solidFill>
                <a:srgbClr val="FFFF00"/>
              </a:solidFill>
            </a:rPr>
            <a:t>Communicate Project Decision</a:t>
          </a:r>
          <a:endParaRPr lang="en-US" sz="1200" b="1" dirty="0">
            <a:solidFill>
              <a:srgbClr val="FFFF00"/>
            </a:solidFill>
          </a:endParaRPr>
        </a:p>
      </dgm:t>
    </dgm:pt>
    <dgm:pt modelId="{4BA4F612-FB17-4629-A86B-A99532FC44AD}" type="parTrans" cxnId="{D5A70B02-3F81-4703-BA57-91F2F74DF165}">
      <dgm:prSet/>
      <dgm:spPr/>
      <dgm:t>
        <a:bodyPr/>
        <a:lstStyle/>
        <a:p>
          <a:endParaRPr lang="en-US"/>
        </a:p>
      </dgm:t>
    </dgm:pt>
    <dgm:pt modelId="{B19420DE-C13E-4B8D-9277-83D9BB622C69}" type="sibTrans" cxnId="{D5A70B02-3F81-4703-BA57-91F2F74DF165}">
      <dgm:prSet/>
      <dgm:spPr>
        <a:solidFill>
          <a:srgbClr val="FFC000"/>
        </a:solidFill>
        <a:ln>
          <a:solidFill>
            <a:schemeClr val="tx1"/>
          </a:solidFill>
        </a:ln>
      </dgm:spPr>
      <dgm:t>
        <a:bodyPr/>
        <a:lstStyle/>
        <a:p>
          <a:endParaRPr lang="en-US" dirty="0"/>
        </a:p>
      </dgm:t>
    </dgm:pt>
    <dgm:pt modelId="{A4377A7B-6ABF-4D12-8BAB-ECDBCAD2F526}">
      <dgm:prSet phldrT="[Text]" custT="1"/>
      <dgm:spPr>
        <a:solidFill>
          <a:srgbClr val="002060"/>
        </a:solidFill>
      </dgm:spPr>
      <dgm:t>
        <a:bodyPr/>
        <a:lstStyle/>
        <a:p>
          <a:r>
            <a:rPr lang="en-US" sz="1200" smtClean="0"/>
            <a:t>Project </a:t>
          </a:r>
          <a:r>
            <a:rPr lang="en-US" sz="1200" dirty="0" smtClean="0"/>
            <a:t>Letting</a:t>
          </a:r>
          <a:endParaRPr lang="en-US" sz="1200" dirty="0"/>
        </a:p>
        <a:p>
          <a:endParaRPr lang="en-US" sz="1200" dirty="0"/>
        </a:p>
        <a:p>
          <a:r>
            <a:rPr lang="en-US" sz="1200" dirty="0"/>
            <a:t>Construction   </a:t>
          </a:r>
        </a:p>
      </dgm:t>
    </dgm:pt>
    <dgm:pt modelId="{2765EBB3-C9BF-48B5-A84E-2A81B69275AF}" type="parTrans" cxnId="{73DF6CAA-475F-46AC-AF33-BD9A93FC69FA}">
      <dgm:prSet/>
      <dgm:spPr/>
      <dgm:t>
        <a:bodyPr/>
        <a:lstStyle/>
        <a:p>
          <a:endParaRPr lang="en-US"/>
        </a:p>
      </dgm:t>
    </dgm:pt>
    <dgm:pt modelId="{0E3BF46B-EF1B-4D9A-B01A-A0EB49995775}" type="sibTrans" cxnId="{73DF6CAA-475F-46AC-AF33-BD9A93FC69FA}">
      <dgm:prSet/>
      <dgm:spPr/>
      <dgm:t>
        <a:bodyPr/>
        <a:lstStyle/>
        <a:p>
          <a:endParaRPr lang="en-US"/>
        </a:p>
      </dgm:t>
    </dgm:pt>
    <dgm:pt modelId="{EBB34009-9C61-40A9-9E6B-F96D0236C823}" type="pres">
      <dgm:prSet presAssocID="{BE3A2615-FAE2-4B6C-8F42-543DEDA09DF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3B3C23D-C761-4994-9F17-4A689D638A47}" type="pres">
      <dgm:prSet presAssocID="{C4E717C6-E488-45BD-BD6E-4224FD1B2545}" presName="node" presStyleLbl="node1" presStyleIdx="0" presStyleCnt="5" custScaleY="1835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069341-B3AF-4AC8-8F47-EB1F9A719FE0}" type="pres">
      <dgm:prSet presAssocID="{819EB952-5A14-428B-A8B3-28B223CD4B51}" presName="sibTrans" presStyleLbl="sibTrans2D1" presStyleIdx="0" presStyleCnt="4"/>
      <dgm:spPr/>
      <dgm:t>
        <a:bodyPr/>
        <a:lstStyle/>
        <a:p>
          <a:endParaRPr lang="en-US"/>
        </a:p>
      </dgm:t>
    </dgm:pt>
    <dgm:pt modelId="{04ED92EF-1B4E-42E5-86EE-D59F8545D3FE}" type="pres">
      <dgm:prSet presAssocID="{819EB952-5A14-428B-A8B3-28B223CD4B51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37231A24-B32F-4130-8E3B-20976477676A}" type="pres">
      <dgm:prSet presAssocID="{874BA8F7-1C5D-4687-B53B-19BD2DE17DD9}" presName="node" presStyleLbl="node1" presStyleIdx="1" presStyleCnt="5" custScaleY="183512" custLinFactNeighborX="-132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DBE390-B54B-4954-A178-E0390F000798}" type="pres">
      <dgm:prSet presAssocID="{5D7F67BC-B64D-4BAE-B5DF-6A6A57FF4703}" presName="sibTrans" presStyleLbl="sibTrans2D1" presStyleIdx="1" presStyleCnt="4"/>
      <dgm:spPr/>
      <dgm:t>
        <a:bodyPr/>
        <a:lstStyle/>
        <a:p>
          <a:endParaRPr lang="en-US"/>
        </a:p>
      </dgm:t>
    </dgm:pt>
    <dgm:pt modelId="{B54E4DCF-02E1-4B58-A01B-694693830AAD}" type="pres">
      <dgm:prSet presAssocID="{5D7F67BC-B64D-4BAE-B5DF-6A6A57FF4703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4AFF89BE-F819-492D-AE1F-1CC55FAABD12}" type="pres">
      <dgm:prSet presAssocID="{F37E401F-BEA7-4C06-9467-D9868D0B8E4B}" presName="node" presStyleLbl="node1" presStyleIdx="2" presStyleCnt="5" custScaleY="206451" custLinFactNeighborX="-256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D68AA4-FA44-4646-8DBE-2907180FB588}" type="pres">
      <dgm:prSet presAssocID="{CDAA59DF-0140-431C-A4D5-892F1DF98DDF}" presName="sibTrans" presStyleLbl="sibTrans2D1" presStyleIdx="2" presStyleCnt="4"/>
      <dgm:spPr/>
      <dgm:t>
        <a:bodyPr/>
        <a:lstStyle/>
        <a:p>
          <a:endParaRPr lang="en-US"/>
        </a:p>
      </dgm:t>
    </dgm:pt>
    <dgm:pt modelId="{D781E17B-C3A9-443B-A518-9944F670F74A}" type="pres">
      <dgm:prSet presAssocID="{CDAA59DF-0140-431C-A4D5-892F1DF98DDF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6B0B18CE-EE15-4CEC-9821-8D51EFB8BACE}" type="pres">
      <dgm:prSet presAssocID="{744E2065-E961-4342-88CB-00798D6FD874}" presName="node" presStyleLbl="node1" presStyleIdx="3" presStyleCnt="5" custScaleY="206451" custLinFactNeighborX="-349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6FC09E-B7ED-4A13-B11A-1E2441F8B660}" type="pres">
      <dgm:prSet presAssocID="{B19420DE-C13E-4B8D-9277-83D9BB622C69}" presName="sibTrans" presStyleLbl="sibTrans2D1" presStyleIdx="3" presStyleCnt="4"/>
      <dgm:spPr/>
      <dgm:t>
        <a:bodyPr/>
        <a:lstStyle/>
        <a:p>
          <a:endParaRPr lang="en-US"/>
        </a:p>
      </dgm:t>
    </dgm:pt>
    <dgm:pt modelId="{4A608F8B-18FB-49AE-BCAE-17749FCB415D}" type="pres">
      <dgm:prSet presAssocID="{B19420DE-C13E-4B8D-9277-83D9BB622C69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97C32940-0CEA-4559-AA19-FE7276BB8C9F}" type="pres">
      <dgm:prSet presAssocID="{A4377A7B-6ABF-4D12-8BAB-ECDBCAD2F526}" presName="node" presStyleLbl="node1" presStyleIdx="4" presStyleCnt="5" custScaleY="206451" custLinFactNeighborX="-478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D37CA97-D0A0-4B43-B9D4-2057223D70BE}" srcId="{BE3A2615-FAE2-4B6C-8F42-543DEDA09DFB}" destId="{F37E401F-BEA7-4C06-9467-D9868D0B8E4B}" srcOrd="2" destOrd="0" parTransId="{753B5655-441F-4C85-9EA5-89D89F2346BB}" sibTransId="{CDAA59DF-0140-431C-A4D5-892F1DF98DDF}"/>
    <dgm:cxn modelId="{737580EE-9D6A-4DF7-B908-07E7384375A0}" type="presOf" srcId="{F37E401F-BEA7-4C06-9467-D9868D0B8E4B}" destId="{4AFF89BE-F819-492D-AE1F-1CC55FAABD12}" srcOrd="0" destOrd="0" presId="urn:microsoft.com/office/officeart/2005/8/layout/process5"/>
    <dgm:cxn modelId="{92E6BB6F-F81B-47B0-81BD-CB8EB5C438F3}" type="presOf" srcId="{874BA8F7-1C5D-4687-B53B-19BD2DE17DD9}" destId="{37231A24-B32F-4130-8E3B-20976477676A}" srcOrd="0" destOrd="0" presId="urn:microsoft.com/office/officeart/2005/8/layout/process5"/>
    <dgm:cxn modelId="{F543A052-CDDC-45A2-8FA1-31C2794177B9}" type="presOf" srcId="{819EB952-5A14-428B-A8B3-28B223CD4B51}" destId="{E4069341-B3AF-4AC8-8F47-EB1F9A719FE0}" srcOrd="0" destOrd="0" presId="urn:microsoft.com/office/officeart/2005/8/layout/process5"/>
    <dgm:cxn modelId="{4A050CAD-3247-47AC-BCA3-B25A159BCBA8}" type="presOf" srcId="{BE3A2615-FAE2-4B6C-8F42-543DEDA09DFB}" destId="{EBB34009-9C61-40A9-9E6B-F96D0236C823}" srcOrd="0" destOrd="0" presId="urn:microsoft.com/office/officeart/2005/8/layout/process5"/>
    <dgm:cxn modelId="{131A1DC7-1961-4054-87C1-37E581F889D7}" type="presOf" srcId="{C4E717C6-E488-45BD-BD6E-4224FD1B2545}" destId="{E3B3C23D-C761-4994-9F17-4A689D638A47}" srcOrd="0" destOrd="0" presId="urn:microsoft.com/office/officeart/2005/8/layout/process5"/>
    <dgm:cxn modelId="{9BB1F98A-0E6F-42B8-B4AD-59DEEA35D39A}" type="presOf" srcId="{5D7F67BC-B64D-4BAE-B5DF-6A6A57FF4703}" destId="{A9DBE390-B54B-4954-A178-E0390F000798}" srcOrd="0" destOrd="0" presId="urn:microsoft.com/office/officeart/2005/8/layout/process5"/>
    <dgm:cxn modelId="{73DF6CAA-475F-46AC-AF33-BD9A93FC69FA}" srcId="{BE3A2615-FAE2-4B6C-8F42-543DEDA09DFB}" destId="{A4377A7B-6ABF-4D12-8BAB-ECDBCAD2F526}" srcOrd="4" destOrd="0" parTransId="{2765EBB3-C9BF-48B5-A84E-2A81B69275AF}" sibTransId="{0E3BF46B-EF1B-4D9A-B01A-A0EB49995775}"/>
    <dgm:cxn modelId="{A1CD36F4-9C75-42BF-8F3D-06BE4AD3C857}" type="presOf" srcId="{CDAA59DF-0140-431C-A4D5-892F1DF98DDF}" destId="{7DD68AA4-FA44-4646-8DBE-2907180FB588}" srcOrd="0" destOrd="0" presId="urn:microsoft.com/office/officeart/2005/8/layout/process5"/>
    <dgm:cxn modelId="{5CBCE7F5-9AC9-4813-A8F6-955646E51335}" srcId="{BE3A2615-FAE2-4B6C-8F42-543DEDA09DFB}" destId="{C4E717C6-E488-45BD-BD6E-4224FD1B2545}" srcOrd="0" destOrd="0" parTransId="{FD3798D3-5588-4BF6-B3FA-17644140F181}" sibTransId="{819EB952-5A14-428B-A8B3-28B223CD4B51}"/>
    <dgm:cxn modelId="{84CD694B-CB0F-49D1-B715-F731D29B67C1}" type="presOf" srcId="{819EB952-5A14-428B-A8B3-28B223CD4B51}" destId="{04ED92EF-1B4E-42E5-86EE-D59F8545D3FE}" srcOrd="1" destOrd="0" presId="urn:microsoft.com/office/officeart/2005/8/layout/process5"/>
    <dgm:cxn modelId="{575818C3-54FF-418B-8078-025C3B7C964F}" type="presOf" srcId="{B19420DE-C13E-4B8D-9277-83D9BB622C69}" destId="{4A608F8B-18FB-49AE-BCAE-17749FCB415D}" srcOrd="1" destOrd="0" presId="urn:microsoft.com/office/officeart/2005/8/layout/process5"/>
    <dgm:cxn modelId="{D5A70B02-3F81-4703-BA57-91F2F74DF165}" srcId="{BE3A2615-FAE2-4B6C-8F42-543DEDA09DFB}" destId="{744E2065-E961-4342-88CB-00798D6FD874}" srcOrd="3" destOrd="0" parTransId="{4BA4F612-FB17-4629-A86B-A99532FC44AD}" sibTransId="{B19420DE-C13E-4B8D-9277-83D9BB622C69}"/>
    <dgm:cxn modelId="{F4E00A97-9079-44C2-9EA8-45345D2C92CB}" type="presOf" srcId="{A4377A7B-6ABF-4D12-8BAB-ECDBCAD2F526}" destId="{97C32940-0CEA-4559-AA19-FE7276BB8C9F}" srcOrd="0" destOrd="0" presId="urn:microsoft.com/office/officeart/2005/8/layout/process5"/>
    <dgm:cxn modelId="{036E66C9-D8E7-40BB-821E-D93C1E6193F5}" type="presOf" srcId="{5D7F67BC-B64D-4BAE-B5DF-6A6A57FF4703}" destId="{B54E4DCF-02E1-4B58-A01B-694693830AAD}" srcOrd="1" destOrd="0" presId="urn:microsoft.com/office/officeart/2005/8/layout/process5"/>
    <dgm:cxn modelId="{3098A04F-B15C-49C3-BDB8-27A58EDC4587}" srcId="{BE3A2615-FAE2-4B6C-8F42-543DEDA09DFB}" destId="{874BA8F7-1C5D-4687-B53B-19BD2DE17DD9}" srcOrd="1" destOrd="0" parTransId="{EE76E8A4-8DB1-42B5-AC4B-BD7AA17E8A8E}" sibTransId="{5D7F67BC-B64D-4BAE-B5DF-6A6A57FF4703}"/>
    <dgm:cxn modelId="{40694459-E2CE-41A1-B9A1-34F99C2BDEF0}" type="presOf" srcId="{744E2065-E961-4342-88CB-00798D6FD874}" destId="{6B0B18CE-EE15-4CEC-9821-8D51EFB8BACE}" srcOrd="0" destOrd="0" presId="urn:microsoft.com/office/officeart/2005/8/layout/process5"/>
    <dgm:cxn modelId="{B0222129-A618-44F0-8CFF-E29F021BEBF5}" type="presOf" srcId="{B19420DE-C13E-4B8D-9277-83D9BB622C69}" destId="{206FC09E-B7ED-4A13-B11A-1E2441F8B660}" srcOrd="0" destOrd="0" presId="urn:microsoft.com/office/officeart/2005/8/layout/process5"/>
    <dgm:cxn modelId="{9B35CF16-0FE1-42DA-AE5F-E20BA106E45C}" type="presOf" srcId="{CDAA59DF-0140-431C-A4D5-892F1DF98DDF}" destId="{D781E17B-C3A9-443B-A518-9944F670F74A}" srcOrd="1" destOrd="0" presId="urn:microsoft.com/office/officeart/2005/8/layout/process5"/>
    <dgm:cxn modelId="{B42708E0-CF92-41DC-836B-BF3728AEB60D}" type="presParOf" srcId="{EBB34009-9C61-40A9-9E6B-F96D0236C823}" destId="{E3B3C23D-C761-4994-9F17-4A689D638A47}" srcOrd="0" destOrd="0" presId="urn:microsoft.com/office/officeart/2005/8/layout/process5"/>
    <dgm:cxn modelId="{6D975D09-5A9C-4E54-964B-1E028C9882F5}" type="presParOf" srcId="{EBB34009-9C61-40A9-9E6B-F96D0236C823}" destId="{E4069341-B3AF-4AC8-8F47-EB1F9A719FE0}" srcOrd="1" destOrd="0" presId="urn:microsoft.com/office/officeart/2005/8/layout/process5"/>
    <dgm:cxn modelId="{57F4D787-6801-4DA7-ACC3-75411097690D}" type="presParOf" srcId="{E4069341-B3AF-4AC8-8F47-EB1F9A719FE0}" destId="{04ED92EF-1B4E-42E5-86EE-D59F8545D3FE}" srcOrd="0" destOrd="0" presId="urn:microsoft.com/office/officeart/2005/8/layout/process5"/>
    <dgm:cxn modelId="{2088F682-7AE4-4B20-9B52-FC7395D92232}" type="presParOf" srcId="{EBB34009-9C61-40A9-9E6B-F96D0236C823}" destId="{37231A24-B32F-4130-8E3B-20976477676A}" srcOrd="2" destOrd="0" presId="urn:microsoft.com/office/officeart/2005/8/layout/process5"/>
    <dgm:cxn modelId="{2038C84C-55A1-4547-9BED-3A6EE4DEBF4F}" type="presParOf" srcId="{EBB34009-9C61-40A9-9E6B-F96D0236C823}" destId="{A9DBE390-B54B-4954-A178-E0390F000798}" srcOrd="3" destOrd="0" presId="urn:microsoft.com/office/officeart/2005/8/layout/process5"/>
    <dgm:cxn modelId="{F1EE2649-88C2-4980-90F9-EA57515AAD67}" type="presParOf" srcId="{A9DBE390-B54B-4954-A178-E0390F000798}" destId="{B54E4DCF-02E1-4B58-A01B-694693830AAD}" srcOrd="0" destOrd="0" presId="urn:microsoft.com/office/officeart/2005/8/layout/process5"/>
    <dgm:cxn modelId="{E7B113C0-808D-4858-AE09-F90A1B2C7EEA}" type="presParOf" srcId="{EBB34009-9C61-40A9-9E6B-F96D0236C823}" destId="{4AFF89BE-F819-492D-AE1F-1CC55FAABD12}" srcOrd="4" destOrd="0" presId="urn:microsoft.com/office/officeart/2005/8/layout/process5"/>
    <dgm:cxn modelId="{80975072-4461-45DA-97E7-EA398589309E}" type="presParOf" srcId="{EBB34009-9C61-40A9-9E6B-F96D0236C823}" destId="{7DD68AA4-FA44-4646-8DBE-2907180FB588}" srcOrd="5" destOrd="0" presId="urn:microsoft.com/office/officeart/2005/8/layout/process5"/>
    <dgm:cxn modelId="{40839C3E-071F-41E3-8710-5B21572943E1}" type="presParOf" srcId="{7DD68AA4-FA44-4646-8DBE-2907180FB588}" destId="{D781E17B-C3A9-443B-A518-9944F670F74A}" srcOrd="0" destOrd="0" presId="urn:microsoft.com/office/officeart/2005/8/layout/process5"/>
    <dgm:cxn modelId="{C0CB3126-985E-4662-A32A-B1DA24C90C7B}" type="presParOf" srcId="{EBB34009-9C61-40A9-9E6B-F96D0236C823}" destId="{6B0B18CE-EE15-4CEC-9821-8D51EFB8BACE}" srcOrd="6" destOrd="0" presId="urn:microsoft.com/office/officeart/2005/8/layout/process5"/>
    <dgm:cxn modelId="{713EA62F-CA87-4192-8B89-362C265EE49A}" type="presParOf" srcId="{EBB34009-9C61-40A9-9E6B-F96D0236C823}" destId="{206FC09E-B7ED-4A13-B11A-1E2441F8B660}" srcOrd="7" destOrd="0" presId="urn:microsoft.com/office/officeart/2005/8/layout/process5"/>
    <dgm:cxn modelId="{C77BEE5B-17E2-4F0A-9FF5-971642FF1BE4}" type="presParOf" srcId="{206FC09E-B7ED-4A13-B11A-1E2441F8B660}" destId="{4A608F8B-18FB-49AE-BCAE-17749FCB415D}" srcOrd="0" destOrd="0" presId="urn:microsoft.com/office/officeart/2005/8/layout/process5"/>
    <dgm:cxn modelId="{EC990014-46BF-418F-8D95-269DCB007FE3}" type="presParOf" srcId="{EBB34009-9C61-40A9-9E6B-F96D0236C823}" destId="{97C32940-0CEA-4559-AA19-FE7276BB8C9F}" srcOrd="8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B3C23D-C761-4994-9F17-4A689D638A47}">
      <dsp:nvSpPr>
        <dsp:cNvPr id="0" name=""/>
        <dsp:cNvSpPr/>
      </dsp:nvSpPr>
      <dsp:spPr>
        <a:xfrm>
          <a:off x="5208" y="482602"/>
          <a:ext cx="1614785" cy="1777994"/>
        </a:xfrm>
        <a:prstGeom prst="roundRect">
          <a:avLst>
            <a:gd name="adj" fmla="val 10000"/>
          </a:avLst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Project Selection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Early Coordination</a:t>
          </a:r>
        </a:p>
      </dsp:txBody>
      <dsp:txXfrm>
        <a:off x="52503" y="529897"/>
        <a:ext cx="1520195" cy="1683404"/>
      </dsp:txXfrm>
    </dsp:sp>
    <dsp:sp modelId="{E4069341-B3AF-4AC8-8F47-EB1F9A719FE0}">
      <dsp:nvSpPr>
        <dsp:cNvPr id="0" name=""/>
        <dsp:cNvSpPr/>
      </dsp:nvSpPr>
      <dsp:spPr>
        <a:xfrm>
          <a:off x="1715109" y="1171366"/>
          <a:ext cx="229141" cy="400466"/>
        </a:xfrm>
        <a:prstGeom prst="rightArrow">
          <a:avLst>
            <a:gd name="adj1" fmla="val 60000"/>
            <a:gd name="adj2" fmla="val 50000"/>
          </a:avLst>
        </a:prstGeom>
        <a:solidFill>
          <a:srgbClr val="FFC000"/>
        </a:soli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 dirty="0"/>
        </a:p>
      </dsp:txBody>
      <dsp:txXfrm>
        <a:off x="1715109" y="1251459"/>
        <a:ext cx="160399" cy="240280"/>
      </dsp:txXfrm>
    </dsp:sp>
    <dsp:sp modelId="{37231A24-B32F-4130-8E3B-20976477676A}">
      <dsp:nvSpPr>
        <dsp:cNvPr id="0" name=""/>
        <dsp:cNvSpPr/>
      </dsp:nvSpPr>
      <dsp:spPr>
        <a:xfrm>
          <a:off x="2052336" y="482602"/>
          <a:ext cx="1614785" cy="1777994"/>
        </a:xfrm>
        <a:prstGeom prst="roundRect">
          <a:avLst>
            <a:gd name="adj" fmla="val 10000"/>
          </a:avLst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Environmental phase begins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 Purpose &amp; Need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Develop alternatives</a:t>
          </a:r>
        </a:p>
      </dsp:txBody>
      <dsp:txXfrm>
        <a:off x="2099631" y="529897"/>
        <a:ext cx="1520195" cy="1683404"/>
      </dsp:txXfrm>
    </dsp:sp>
    <dsp:sp modelId="{A9DBE390-B54B-4954-A178-E0390F000798}">
      <dsp:nvSpPr>
        <dsp:cNvPr id="0" name=""/>
        <dsp:cNvSpPr/>
      </dsp:nvSpPr>
      <dsp:spPr>
        <a:xfrm>
          <a:off x="3764912" y="1171366"/>
          <a:ext cx="235586" cy="400466"/>
        </a:xfrm>
        <a:prstGeom prst="rightArrow">
          <a:avLst>
            <a:gd name="adj1" fmla="val 60000"/>
            <a:gd name="adj2" fmla="val 50000"/>
          </a:avLst>
        </a:prstGeom>
        <a:solidFill>
          <a:srgbClr val="FFC000"/>
        </a:soli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 dirty="0"/>
        </a:p>
      </dsp:txBody>
      <dsp:txXfrm>
        <a:off x="3764912" y="1251459"/>
        <a:ext cx="164910" cy="240280"/>
      </dsp:txXfrm>
    </dsp:sp>
    <dsp:sp modelId="{4AFF89BE-F819-492D-AE1F-1CC55FAABD12}">
      <dsp:nvSpPr>
        <dsp:cNvPr id="0" name=""/>
        <dsp:cNvSpPr/>
      </dsp:nvSpPr>
      <dsp:spPr>
        <a:xfrm>
          <a:off x="4111623" y="371477"/>
          <a:ext cx="1614785" cy="2000244"/>
        </a:xfrm>
        <a:prstGeom prst="roundRect">
          <a:avLst>
            <a:gd name="adj" fmla="val 10000"/>
          </a:avLst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spc="-20" baseline="0" dirty="0"/>
            <a:t>Preliminary design phase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spc="-20" baseline="0" dirty="0"/>
            <a:t>Release environmental document for public review and </a:t>
          </a:r>
          <a:r>
            <a:rPr lang="en-US" sz="1200" kern="1200" spc="-20" baseline="0" dirty="0" smtClean="0"/>
            <a:t>comment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spc="-20" baseline="0" dirty="0" smtClean="0">
              <a:solidFill>
                <a:srgbClr val="FFFF00"/>
              </a:solidFill>
            </a:rPr>
            <a:t>HOLD PUBLIC HEARING </a:t>
          </a:r>
          <a:endParaRPr lang="en-US" sz="1200" b="1" kern="1200" spc="-20" baseline="0" dirty="0">
            <a:solidFill>
              <a:srgbClr val="FFFF00"/>
            </a:solidFill>
          </a:endParaRPr>
        </a:p>
      </dsp:txBody>
      <dsp:txXfrm>
        <a:off x="4158918" y="418772"/>
        <a:ext cx="1520195" cy="1905654"/>
      </dsp:txXfrm>
    </dsp:sp>
    <dsp:sp modelId="{7DD68AA4-FA44-4646-8DBE-2907180FB588}">
      <dsp:nvSpPr>
        <dsp:cNvPr id="0" name=""/>
        <dsp:cNvSpPr/>
      </dsp:nvSpPr>
      <dsp:spPr>
        <a:xfrm>
          <a:off x="5835659" y="1171366"/>
          <a:ext cx="263195" cy="400466"/>
        </a:xfrm>
        <a:prstGeom prst="rightArrow">
          <a:avLst>
            <a:gd name="adj1" fmla="val 60000"/>
            <a:gd name="adj2" fmla="val 50000"/>
          </a:avLst>
        </a:prstGeom>
        <a:solidFill>
          <a:srgbClr val="FFC000"/>
        </a:soli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 dirty="0"/>
        </a:p>
      </dsp:txBody>
      <dsp:txXfrm>
        <a:off x="5835659" y="1251459"/>
        <a:ext cx="184237" cy="240280"/>
      </dsp:txXfrm>
    </dsp:sp>
    <dsp:sp modelId="{6B0B18CE-EE15-4CEC-9821-8D51EFB8BACE}">
      <dsp:nvSpPr>
        <dsp:cNvPr id="0" name=""/>
        <dsp:cNvSpPr/>
      </dsp:nvSpPr>
      <dsp:spPr>
        <a:xfrm>
          <a:off x="6223003" y="371477"/>
          <a:ext cx="1614785" cy="2000244"/>
        </a:xfrm>
        <a:prstGeom prst="roundRect">
          <a:avLst>
            <a:gd name="adj" fmla="val 10000"/>
          </a:avLst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Additional work to finalize environmental document and project design </a:t>
          </a:r>
          <a:endParaRPr lang="en-US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rgbClr val="FFFF00"/>
              </a:solidFill>
            </a:rPr>
            <a:t>Communicate Project Decision</a:t>
          </a:r>
          <a:endParaRPr lang="en-US" sz="1200" b="1" kern="1200" dirty="0">
            <a:solidFill>
              <a:srgbClr val="FFFF00"/>
            </a:solidFill>
          </a:endParaRPr>
        </a:p>
      </dsp:txBody>
      <dsp:txXfrm>
        <a:off x="6270298" y="418772"/>
        <a:ext cx="1520195" cy="1905654"/>
      </dsp:txXfrm>
    </dsp:sp>
    <dsp:sp modelId="{206FC09E-B7ED-4A13-B11A-1E2441F8B660}">
      <dsp:nvSpPr>
        <dsp:cNvPr id="0" name=""/>
        <dsp:cNvSpPr/>
      </dsp:nvSpPr>
      <dsp:spPr>
        <a:xfrm>
          <a:off x="7934051" y="1171366"/>
          <a:ext cx="231905" cy="400466"/>
        </a:xfrm>
        <a:prstGeom prst="rightArrow">
          <a:avLst>
            <a:gd name="adj1" fmla="val 60000"/>
            <a:gd name="adj2" fmla="val 50000"/>
          </a:avLst>
        </a:prstGeom>
        <a:solidFill>
          <a:srgbClr val="FFC000"/>
        </a:soli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 dirty="0"/>
        </a:p>
      </dsp:txBody>
      <dsp:txXfrm>
        <a:off x="7934051" y="1251459"/>
        <a:ext cx="162334" cy="240280"/>
      </dsp:txXfrm>
    </dsp:sp>
    <dsp:sp modelId="{97C32940-0CEA-4559-AA19-FE7276BB8C9F}">
      <dsp:nvSpPr>
        <dsp:cNvPr id="0" name=""/>
        <dsp:cNvSpPr/>
      </dsp:nvSpPr>
      <dsp:spPr>
        <a:xfrm>
          <a:off x="8275347" y="371477"/>
          <a:ext cx="1614785" cy="2000244"/>
        </a:xfrm>
        <a:prstGeom prst="roundRect">
          <a:avLst>
            <a:gd name="adj" fmla="val 10000"/>
          </a:avLst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smtClean="0"/>
            <a:t>Project </a:t>
          </a:r>
          <a:r>
            <a:rPr lang="en-US" sz="1200" kern="1200" dirty="0" smtClean="0"/>
            <a:t>Letting</a:t>
          </a:r>
          <a:endParaRPr lang="en-US" sz="1200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Construction   </a:t>
          </a:r>
        </a:p>
      </dsp:txBody>
      <dsp:txXfrm>
        <a:off x="8322642" y="418772"/>
        <a:ext cx="1520195" cy="19056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3550"/>
          </a:xfrm>
          <a:prstGeom prst="rect">
            <a:avLst/>
          </a:prstGeom>
        </p:spPr>
        <p:txBody>
          <a:bodyPr vert="horz" lIns="91427" tIns="45713" rIns="91427" bIns="45713" rtlCol="0"/>
          <a:lstStyle>
            <a:lvl1pPr algn="l" eaLnBrk="0" hangingPunct="0">
              <a:defRPr sz="1200">
                <a:latin typeface="Tahom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9" y="0"/>
            <a:ext cx="3038475" cy="463550"/>
          </a:xfrm>
          <a:prstGeom prst="rect">
            <a:avLst/>
          </a:prstGeom>
        </p:spPr>
        <p:txBody>
          <a:bodyPr vert="horz" lIns="91427" tIns="45713" rIns="91427" bIns="45713" rtlCol="0"/>
          <a:lstStyle>
            <a:lvl1pPr algn="r" eaLnBrk="0" hangingPunct="0">
              <a:defRPr sz="1200">
                <a:latin typeface="Tahoma" charset="0"/>
              </a:defRPr>
            </a:lvl1pPr>
          </a:lstStyle>
          <a:p>
            <a:pPr>
              <a:defRPr/>
            </a:pPr>
            <a:fld id="{B7D8CD31-DE92-4D64-BD1C-30C4A637E335}" type="datetimeFigureOut">
              <a:rPr lang="en-US"/>
              <a:pPr>
                <a:defRPr/>
              </a:pPr>
              <a:t>7/10/2019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31263"/>
            <a:ext cx="3038475" cy="463550"/>
          </a:xfrm>
          <a:prstGeom prst="rect">
            <a:avLst/>
          </a:prstGeom>
        </p:spPr>
        <p:txBody>
          <a:bodyPr vert="horz" lIns="91427" tIns="45713" rIns="91427" bIns="45713" rtlCol="0" anchor="b"/>
          <a:lstStyle>
            <a:lvl1pPr algn="l" eaLnBrk="0" hangingPunct="0">
              <a:defRPr sz="1200">
                <a:latin typeface="Tahom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9" y="8831263"/>
            <a:ext cx="3038475" cy="463550"/>
          </a:xfrm>
          <a:prstGeom prst="rect">
            <a:avLst/>
          </a:prstGeom>
        </p:spPr>
        <p:txBody>
          <a:bodyPr vert="horz" wrap="square" lIns="91427" tIns="45713" rIns="91427" bIns="45713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F4782AC-5042-4B9F-B18D-A48F4884EF7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93237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3550"/>
          </a:xfrm>
          <a:prstGeom prst="rect">
            <a:avLst/>
          </a:prstGeom>
        </p:spPr>
        <p:txBody>
          <a:bodyPr vert="horz" lIns="91427" tIns="45713" rIns="91427" bIns="45713" rtlCol="0"/>
          <a:lstStyle>
            <a:lvl1pPr algn="l" eaLnBrk="0" hangingPunct="0">
              <a:defRPr sz="1200">
                <a:latin typeface="Tahom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9" y="0"/>
            <a:ext cx="3038475" cy="463550"/>
          </a:xfrm>
          <a:prstGeom prst="rect">
            <a:avLst/>
          </a:prstGeom>
        </p:spPr>
        <p:txBody>
          <a:bodyPr vert="horz" lIns="91427" tIns="45713" rIns="91427" bIns="45713" rtlCol="0"/>
          <a:lstStyle>
            <a:lvl1pPr algn="r" eaLnBrk="0" hangingPunct="0">
              <a:defRPr sz="1200">
                <a:latin typeface="Tahoma" charset="0"/>
              </a:defRPr>
            </a:lvl1pPr>
          </a:lstStyle>
          <a:p>
            <a:pPr>
              <a:defRPr/>
            </a:pPr>
            <a:fld id="{8B2AEF87-254E-4F99-A630-818954CF7626}" type="datetimeFigureOut">
              <a:rPr lang="en-US"/>
              <a:pPr>
                <a:defRPr/>
              </a:pPr>
              <a:t>7/10/2019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8500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7" tIns="45713" rIns="91427" bIns="45713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6" y="4416426"/>
            <a:ext cx="5607050" cy="4181475"/>
          </a:xfrm>
          <a:prstGeom prst="rect">
            <a:avLst/>
          </a:prstGeom>
        </p:spPr>
        <p:txBody>
          <a:bodyPr vert="horz" lIns="91427" tIns="45713" rIns="91427" bIns="45713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31263"/>
            <a:ext cx="3038475" cy="463550"/>
          </a:xfrm>
          <a:prstGeom prst="rect">
            <a:avLst/>
          </a:prstGeom>
        </p:spPr>
        <p:txBody>
          <a:bodyPr vert="horz" lIns="91427" tIns="45713" rIns="91427" bIns="45713" rtlCol="0" anchor="b"/>
          <a:lstStyle>
            <a:lvl1pPr algn="l" eaLnBrk="0" hangingPunct="0">
              <a:defRPr sz="1200">
                <a:latin typeface="Tahom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9" y="8831263"/>
            <a:ext cx="3038475" cy="463550"/>
          </a:xfrm>
          <a:prstGeom prst="rect">
            <a:avLst/>
          </a:prstGeom>
        </p:spPr>
        <p:txBody>
          <a:bodyPr vert="horz" wrap="square" lIns="91427" tIns="45713" rIns="91427" bIns="45713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645E6A2-29DD-456D-9DB3-AC2FED68764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41477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45E6A2-29DD-456D-9DB3-AC2FED68764F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01473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"/>
            <a:ext cx="11887200" cy="838200"/>
          </a:xfrm>
          <a:prstGeom prst="rect">
            <a:avLst/>
          </a:prstGeom>
        </p:spPr>
        <p:txBody>
          <a:bodyPr anchor="b"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11887200" cy="5257800"/>
          </a:xfrm>
        </p:spPr>
        <p:txBody>
          <a:bodyPr/>
          <a:lstStyle>
            <a:lvl1pPr>
              <a:defRPr baseline="0"/>
            </a:lvl1pPr>
            <a:lvl2pPr>
              <a:defRPr baseline="0"/>
            </a:lvl2pPr>
            <a:lvl3pPr>
              <a:defRPr baseline="0"/>
            </a:lvl3pPr>
            <a:lvl4pPr>
              <a:defRPr sz="16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39B3F3-9C75-4B7B-A2DA-48A48710FED2}" type="datetimeFigureOut">
              <a:rPr lang="en-US"/>
              <a:pPr>
                <a:defRPr/>
              </a:pPr>
              <a:t>7/10/2019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9F56BB-F284-45AB-8905-C100142D8F4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4807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914400"/>
            <a:ext cx="5867400" cy="5257800"/>
          </a:xfrm>
        </p:spPr>
        <p:txBody>
          <a:bodyPr/>
          <a:lstStyle>
            <a:lvl1pPr>
              <a:defRPr baseline="0"/>
            </a:lvl1pPr>
            <a:lvl2pPr>
              <a:defRPr baseline="0"/>
            </a:lvl2pPr>
            <a:lvl3pPr>
              <a:defRPr/>
            </a:lvl3pPr>
            <a:lvl4pPr>
              <a:defRPr sz="1600"/>
            </a:lvl4pPr>
            <a:lvl5pPr>
              <a:defRPr sz="120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8400" y="914400"/>
            <a:ext cx="5791200" cy="5257800"/>
          </a:xfrm>
        </p:spPr>
        <p:txBody>
          <a:bodyPr/>
          <a:lstStyle>
            <a:lvl1pPr>
              <a:defRPr baseline="0"/>
            </a:lvl1pPr>
            <a:lvl2pPr>
              <a:defRPr/>
            </a:lvl2pPr>
            <a:lvl3pPr>
              <a:defRPr baseline="0"/>
            </a:lvl3pPr>
            <a:lvl4pPr>
              <a:defRPr sz="1600" baseline="0"/>
            </a:lvl4pPr>
            <a:lvl5pPr>
              <a:defRPr sz="120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52400" y="1"/>
            <a:ext cx="11887200" cy="838200"/>
          </a:xfrm>
          <a:prstGeom prst="rect">
            <a:avLst/>
          </a:prstGeom>
        </p:spPr>
        <p:txBody>
          <a:bodyPr anchor="b"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9D9C32-7161-4F46-BFB7-6F3595BE6586}" type="datetimeFigureOut">
              <a:rPr lang="en-US"/>
              <a:pPr>
                <a:defRPr/>
              </a:pPr>
              <a:t>7/10/2019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C189B3-7280-4858-A849-F123FE9B7AF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9385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52400" y="1"/>
            <a:ext cx="11887200" cy="838200"/>
          </a:xfrm>
          <a:prstGeom prst="rect">
            <a:avLst/>
          </a:prstGeom>
        </p:spPr>
        <p:txBody>
          <a:bodyPr anchor="b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6FFA50-5EDF-4291-B611-BC0A06523A8A}" type="datetimeFigureOut">
              <a:rPr lang="en-US"/>
              <a:pPr>
                <a:defRPr/>
              </a:pPr>
              <a:t>7/10/2019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EC75A3-98A6-476C-A07A-A9559F010CE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6122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9977EC-570E-4D78-92AA-9BFCFC9DC30C}" type="datetimeFigureOut">
              <a:rPr lang="en-US"/>
              <a:pPr>
                <a:defRPr/>
              </a:pPr>
              <a:t>7/10/2019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E374F3-93AC-4F5B-A53C-B7F9EE84DB6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4110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43000"/>
            <a:ext cx="9906000" cy="2387600"/>
          </a:xfrm>
          <a:prstGeom prst="rect">
            <a:avLst/>
          </a:prstGeom>
        </p:spPr>
        <p:txBody>
          <a:bodyPr anchor="b"/>
          <a:lstStyle>
            <a:lvl1pPr algn="ctr">
              <a:defRPr sz="4400" b="1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581400"/>
            <a:ext cx="9906000" cy="2133600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600"/>
              </a:spcBef>
              <a:buNone/>
              <a:defRPr sz="28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370B1D-D65D-457A-9485-011B6DF16E6F}" type="datetimeFigureOut">
              <a:rPr lang="en-US"/>
              <a:pPr>
                <a:defRPr/>
              </a:pPr>
              <a:t>7/10/2019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52B978-46FD-44B7-873B-B5B2B8A66EF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8651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43000"/>
            <a:ext cx="9906000" cy="2387600"/>
          </a:xfrm>
          <a:prstGeom prst="rect">
            <a:avLst/>
          </a:prstGeom>
        </p:spPr>
        <p:txBody>
          <a:bodyPr anchor="b"/>
          <a:lstStyle>
            <a:lvl1pPr algn="ctr">
              <a:defRPr sz="4400" b="1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581400"/>
            <a:ext cx="9906000" cy="2133600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600"/>
              </a:spcBef>
              <a:buNone/>
              <a:defRPr sz="28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370B1D-D65D-457A-9485-011B6DF16E6F}" type="datetimeFigureOut">
              <a:rPr lang="en-US"/>
              <a:pPr>
                <a:defRPr/>
              </a:pPr>
              <a:t>7/10/2019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52B978-46FD-44B7-873B-B5B2B8A66EF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9196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8A21AC-F0F2-42AA-8235-25798F4E6EFF}" type="datetimeFigureOut">
              <a:rPr lang="en-US"/>
              <a:pPr>
                <a:defRPr/>
              </a:pPr>
              <a:t>7/10/2019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B03C44-1EDD-4768-B342-26B200AB4D1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0936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713" y="-1944688"/>
            <a:ext cx="12417426" cy="10747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2400" y="1066800"/>
            <a:ext cx="118872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First level (Calibri Light 28)</a:t>
            </a:r>
          </a:p>
          <a:p>
            <a:pPr lvl="1"/>
            <a:r>
              <a:rPr lang="en-US" altLang="en-US"/>
              <a:t>Second level (Calibri Light 24)</a:t>
            </a:r>
          </a:p>
          <a:p>
            <a:pPr lvl="2"/>
            <a:r>
              <a:rPr lang="en-US" altLang="en-US"/>
              <a:t>Third level (Calibri Light 20)</a:t>
            </a:r>
          </a:p>
          <a:p>
            <a:pPr lvl="3"/>
            <a:r>
              <a:rPr lang="en-US" altLang="en-US"/>
              <a:t>Fourth level (Calibri Light 16)</a:t>
            </a:r>
          </a:p>
          <a:p>
            <a:pPr lvl="4"/>
            <a:r>
              <a:rPr lang="en-US" altLang="en-US"/>
              <a:t>Fifth level (Calibri Light 12)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EE35ECE-9946-417C-B6CA-4D936ABBBC76}" type="datetimeFigureOut">
              <a:rPr lang="en-US"/>
              <a:pPr>
                <a:defRPr/>
              </a:pPr>
              <a:t>7/10/2019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8D96B05C-3E0B-4E27-83DB-C80B2AED8C1D}" type="slidenum">
              <a:rPr lang="en-US" altLang="en-US"/>
              <a:pPr/>
              <a:t>‹#›</a:t>
            </a:fld>
            <a:endParaRPr lang="en-US" alt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838200"/>
            <a:ext cx="10668000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 txBox="1">
            <a:spLocks/>
          </p:cNvSpPr>
          <p:nvPr/>
        </p:nvSpPr>
        <p:spPr>
          <a:xfrm>
            <a:off x="228600" y="0"/>
            <a:ext cx="10515600" cy="838200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0" y="838200"/>
            <a:ext cx="10668000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 txBox="1">
            <a:spLocks/>
          </p:cNvSpPr>
          <p:nvPr userDrawn="1"/>
        </p:nvSpPr>
        <p:spPr>
          <a:xfrm>
            <a:off x="228600" y="0"/>
            <a:ext cx="10515600" cy="838200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5846711"/>
            <a:ext cx="1219200" cy="38501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4" r:id="rId5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rgbClr val="00206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rgbClr val="002060"/>
          </a:solidFill>
          <a:latin typeface="+mj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002060"/>
          </a:solidFill>
          <a:latin typeface="+mj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002060"/>
          </a:solidFill>
          <a:latin typeface="+mj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002060"/>
          </a:solidFill>
          <a:latin typeface="+mj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002060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713" y="-1944688"/>
            <a:ext cx="12417426" cy="10747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38F929A-380E-479A-B212-948A94A20121}" type="datetimeFigureOut">
              <a:rPr lang="en-US"/>
              <a:pPr>
                <a:defRPr/>
              </a:pPr>
              <a:t>7/10/2019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7DC9405E-E720-4331-94AE-2B3749B3FB15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Rounded Rectangle 6"/>
          <p:cNvSpPr/>
          <p:nvPr userDrawn="1"/>
        </p:nvSpPr>
        <p:spPr>
          <a:xfrm>
            <a:off x="1181100" y="1123950"/>
            <a:ext cx="9829800" cy="4610100"/>
          </a:xfrm>
          <a:prstGeom prst="roundRect">
            <a:avLst/>
          </a:prstGeom>
          <a:noFill/>
          <a:ln w="1016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rgbClr val="00206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rgbClr val="002060"/>
          </a:solidFill>
          <a:latin typeface="+mj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002060"/>
          </a:solidFill>
          <a:latin typeface="+mj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002060"/>
          </a:solidFill>
          <a:latin typeface="+mj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002060"/>
          </a:solidFill>
          <a:latin typeface="+mj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002060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713" y="-1944688"/>
            <a:ext cx="12417426" cy="10747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681471E-BD94-4899-96A2-9E92C5E5A74D}" type="datetimeFigureOut">
              <a:rPr lang="en-US"/>
              <a:pPr>
                <a:defRPr/>
              </a:pPr>
              <a:t>7/10/2019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3FDF70BC-DD4C-4E35-AAEA-90C81434FD0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rgbClr val="00206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rgbClr val="002060"/>
          </a:solidFill>
          <a:latin typeface="+mj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002060"/>
          </a:solidFill>
          <a:latin typeface="+mj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002060"/>
          </a:solidFill>
          <a:latin typeface="+mj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002060"/>
          </a:solidFill>
          <a:latin typeface="+mj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002060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rclark@indot.in.gov" TargetMode="External"/><Relationship Id="rId2" Type="http://schemas.openxmlformats.org/officeDocument/2006/relationships/hyperlink" Target="http://www.in.gov/indot/2705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hyperlink" Target="https://www.in.gov/indot/3958.htm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mailto:rclark@indot.in.gov" TargetMode="External"/><Relationship Id="rId2" Type="http://schemas.openxmlformats.org/officeDocument/2006/relationships/hyperlink" Target="http://www.in.gov/indot/2705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hyperlink" Target="https://www.in.gov/indot/3958.htm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mailto:LaPorteDistrictCommunications@indot.in.gov" TargetMode="External"/><Relationship Id="rId2" Type="http://schemas.openxmlformats.org/officeDocument/2006/relationships/hyperlink" Target="http://www.in.gov/indot/2705.htm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/>
              <a:t>U.S. 12, U.S. 20 Reconstruction and Realignment in Lake County </a:t>
            </a:r>
            <a:br>
              <a:rPr lang="en-US" altLang="en-US" dirty="0" smtClean="0"/>
            </a:br>
            <a:r>
              <a:rPr lang="en-US" altLang="en-US" sz="3600" dirty="0" smtClean="0"/>
              <a:t>Des. No. 1601716 &amp; 1801738</a:t>
            </a:r>
            <a:endParaRPr lang="en-US" altLang="en-US" sz="3600" dirty="0"/>
          </a:p>
        </p:txBody>
      </p:sp>
      <p:sp>
        <p:nvSpPr>
          <p:cNvPr id="4099" name="Subtitle 2"/>
          <p:cNvSpPr>
            <a:spLocks noGrp="1"/>
          </p:cNvSpPr>
          <p:nvPr>
            <p:ph type="subTitle" idx="1"/>
          </p:nvPr>
        </p:nvSpPr>
        <p:spPr bwMode="auto">
          <a:xfrm>
            <a:off x="1143000" y="3733800"/>
            <a:ext cx="9906000" cy="2133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b="1" dirty="0" smtClean="0"/>
              <a:t>Indiana Department of Transportation</a:t>
            </a:r>
          </a:p>
          <a:p>
            <a:pPr eaLnBrk="1" hangingPunct="1"/>
            <a:r>
              <a:rPr lang="en-US" altLang="en-US" sz="2400" dirty="0" smtClean="0"/>
              <a:t>Thursday, July 11, 2019</a:t>
            </a:r>
          </a:p>
          <a:p>
            <a:pPr eaLnBrk="1" hangingPunct="1"/>
            <a:r>
              <a:rPr lang="en-US" altLang="en-US" sz="2400" dirty="0" smtClean="0"/>
              <a:t>6:00 p.m.</a:t>
            </a: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264156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6"/>
          <p:cNvSpPr>
            <a:spLocks noGrp="1"/>
          </p:cNvSpPr>
          <p:nvPr>
            <p:ph type="title"/>
          </p:nvPr>
        </p:nvSpPr>
        <p:spPr bwMode="auto">
          <a:xfrm>
            <a:off x="152400" y="0"/>
            <a:ext cx="11887200" cy="83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b="1" dirty="0"/>
              <a:t>Environmental </a:t>
            </a:r>
            <a:r>
              <a:rPr lang="en-US" altLang="en-US" b="1" dirty="0" smtClean="0"/>
              <a:t>Analysis Phase   </a:t>
            </a:r>
            <a:endParaRPr lang="en-US" altLang="en-US" b="1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52400" y="914400"/>
            <a:ext cx="10515600" cy="5562600"/>
          </a:xfrm>
        </p:spPr>
        <p:txBody>
          <a:bodyPr rtlCol="0">
            <a:normAutofit/>
          </a:bodyPr>
          <a:lstStyle/>
          <a:p>
            <a:pPr marL="0" lvl="1" indent="0" algn="just" eaLnBrk="1" fontAlgn="auto" hangingPunct="1">
              <a:spcAft>
                <a:spcPts val="0"/>
              </a:spcAft>
              <a:buClr>
                <a:srgbClr val="3333CC"/>
              </a:buClr>
              <a:buNone/>
              <a:defRPr/>
            </a:pPr>
            <a:r>
              <a:rPr lang="en-US" b="1" dirty="0" smtClean="0">
                <a:cs typeface="Tahoma" pitchFamily="34" charset="0"/>
              </a:rPr>
              <a:t>Public Involvement</a:t>
            </a:r>
            <a:endParaRPr lang="en-US" b="1" dirty="0">
              <a:cs typeface="Tahoma" pitchFamily="34" charset="0"/>
            </a:endParaRPr>
          </a:p>
          <a:p>
            <a:pPr marL="690563" lvl="2" eaLnBrk="1" fontAlgn="auto" hangingPunct="1">
              <a:spcAft>
                <a:spcPts val="0"/>
              </a:spcAft>
              <a:buClr>
                <a:srgbClr val="002060"/>
              </a:buClr>
              <a:defRPr/>
            </a:pPr>
            <a:r>
              <a:rPr lang="en-US" b="1" dirty="0">
                <a:cs typeface="Tahoma" pitchFamily="34" charset="0"/>
              </a:rPr>
              <a:t>Notice of Entry for Survey – </a:t>
            </a:r>
            <a:r>
              <a:rPr lang="en-US" b="1" dirty="0" smtClean="0">
                <a:cs typeface="Tahoma" pitchFamily="34" charset="0"/>
              </a:rPr>
              <a:t>2017</a:t>
            </a:r>
          </a:p>
          <a:p>
            <a:pPr marL="1147763" lvl="3" eaLnBrk="1" fontAlgn="auto" hangingPunct="1">
              <a:spcAft>
                <a:spcPts val="0"/>
              </a:spcAft>
              <a:buClr>
                <a:srgbClr val="002060"/>
              </a:buClr>
              <a:defRPr/>
            </a:pPr>
            <a:r>
              <a:rPr lang="en-US" dirty="0">
                <a:cs typeface="Tahoma" pitchFamily="34" charset="0"/>
              </a:rPr>
              <a:t>Describe early project proposal</a:t>
            </a:r>
          </a:p>
          <a:p>
            <a:pPr marL="1147763" lvl="3" eaLnBrk="1" fontAlgn="auto" hangingPunct="1">
              <a:spcAft>
                <a:spcPts val="0"/>
              </a:spcAft>
              <a:buClr>
                <a:srgbClr val="002060"/>
              </a:buClr>
              <a:defRPr/>
            </a:pPr>
            <a:r>
              <a:rPr lang="en-US" dirty="0">
                <a:cs typeface="Tahoma" pitchFamily="34" charset="0"/>
              </a:rPr>
              <a:t>Project personnel in area, may need to enter properties </a:t>
            </a:r>
          </a:p>
          <a:p>
            <a:pPr marL="1147763" lvl="3" eaLnBrk="1" fontAlgn="auto" hangingPunct="1">
              <a:spcAft>
                <a:spcPts val="0"/>
              </a:spcAft>
              <a:buClr>
                <a:srgbClr val="002060"/>
              </a:buClr>
              <a:defRPr/>
            </a:pPr>
            <a:r>
              <a:rPr lang="en-US" dirty="0">
                <a:cs typeface="Tahoma" pitchFamily="34" charset="0"/>
              </a:rPr>
              <a:t>Collect data for environmental analysis </a:t>
            </a:r>
            <a:r>
              <a:rPr lang="en-US" b="1" dirty="0">
                <a:cs typeface="Tahoma" pitchFamily="34" charset="0"/>
              </a:rPr>
              <a:t> </a:t>
            </a:r>
          </a:p>
          <a:p>
            <a:pPr marL="690563" lvl="2" eaLnBrk="1" fontAlgn="auto" hangingPunct="1">
              <a:spcAft>
                <a:spcPts val="0"/>
              </a:spcAft>
              <a:buClr>
                <a:srgbClr val="002060"/>
              </a:buClr>
              <a:defRPr/>
            </a:pPr>
            <a:endParaRPr lang="en-US" sz="1600" b="1" dirty="0">
              <a:cs typeface="Tahoma" pitchFamily="34" charset="0"/>
            </a:endParaRPr>
          </a:p>
          <a:p>
            <a:pPr marL="690563" lvl="2" eaLnBrk="1" fontAlgn="auto" hangingPunct="1">
              <a:spcAft>
                <a:spcPts val="0"/>
              </a:spcAft>
              <a:buClr>
                <a:srgbClr val="002060"/>
              </a:buClr>
              <a:defRPr/>
            </a:pPr>
            <a:r>
              <a:rPr lang="en-US" b="1" dirty="0" smtClean="0">
                <a:cs typeface="Tahoma" pitchFamily="34" charset="0"/>
              </a:rPr>
              <a:t>Section </a:t>
            </a:r>
            <a:r>
              <a:rPr lang="en-US" b="1" dirty="0">
                <a:cs typeface="Tahoma" pitchFamily="34" charset="0"/>
              </a:rPr>
              <a:t>106 of National Historic Preservation Act – 2018</a:t>
            </a:r>
          </a:p>
          <a:p>
            <a:pPr marL="1147763" lvl="3" eaLnBrk="1" fontAlgn="auto" hangingPunct="1">
              <a:spcAft>
                <a:spcPts val="0"/>
              </a:spcAft>
              <a:buClr>
                <a:srgbClr val="002060"/>
              </a:buClr>
              <a:defRPr/>
            </a:pPr>
            <a:r>
              <a:rPr lang="en-US" dirty="0">
                <a:cs typeface="Tahoma" pitchFamily="34" charset="0"/>
              </a:rPr>
              <a:t>Consulting Parties Process </a:t>
            </a:r>
          </a:p>
          <a:p>
            <a:pPr marL="1147763" lvl="3" eaLnBrk="1" fontAlgn="auto" hangingPunct="1">
              <a:spcAft>
                <a:spcPts val="0"/>
              </a:spcAft>
              <a:buClr>
                <a:srgbClr val="002060"/>
              </a:buClr>
              <a:defRPr/>
            </a:pPr>
            <a:r>
              <a:rPr lang="en-US" dirty="0">
                <a:cs typeface="Tahoma" pitchFamily="34" charset="0"/>
              </a:rPr>
              <a:t>Groups invited to participate </a:t>
            </a:r>
          </a:p>
          <a:p>
            <a:pPr marL="1147763" lvl="3" eaLnBrk="1" fontAlgn="auto" hangingPunct="1">
              <a:spcAft>
                <a:spcPts val="0"/>
              </a:spcAft>
              <a:buClr>
                <a:srgbClr val="002060"/>
              </a:buClr>
              <a:defRPr/>
            </a:pPr>
            <a:r>
              <a:rPr lang="en-US" dirty="0">
                <a:cs typeface="Tahoma" pitchFamily="34" charset="0"/>
              </a:rPr>
              <a:t>Public notice issued with 30 day comment period</a:t>
            </a:r>
          </a:p>
          <a:p>
            <a:pPr marL="1147763" lvl="3" eaLnBrk="1" fontAlgn="auto" hangingPunct="1">
              <a:spcAft>
                <a:spcPts val="0"/>
              </a:spcAft>
              <a:buClr>
                <a:srgbClr val="002060"/>
              </a:buClr>
              <a:defRPr/>
            </a:pPr>
            <a:r>
              <a:rPr lang="en-US" dirty="0" smtClean="0">
                <a:cs typeface="Tahoma" pitchFamily="34" charset="0"/>
              </a:rPr>
              <a:t>Published in the Times </a:t>
            </a:r>
            <a:r>
              <a:rPr lang="en-US" dirty="0">
                <a:cs typeface="Tahoma" pitchFamily="34" charset="0"/>
              </a:rPr>
              <a:t>of Northwest Indiana </a:t>
            </a:r>
          </a:p>
          <a:p>
            <a:pPr marL="1196975" lvl="3" eaLnBrk="1" fontAlgn="auto" hangingPunct="1">
              <a:spcAft>
                <a:spcPts val="0"/>
              </a:spcAft>
              <a:buClr>
                <a:srgbClr val="002060"/>
              </a:buClr>
              <a:defRPr/>
            </a:pPr>
            <a:r>
              <a:rPr lang="en-US" u="sng" dirty="0">
                <a:cs typeface="Tahoma" pitchFamily="34" charset="0"/>
              </a:rPr>
              <a:t>“No Adverse Effect” </a:t>
            </a:r>
            <a:r>
              <a:rPr lang="en-US" dirty="0">
                <a:cs typeface="Tahoma" pitchFamily="34" charset="0"/>
              </a:rPr>
              <a:t>finding issued by INDOT </a:t>
            </a:r>
            <a:r>
              <a:rPr lang="en-US" dirty="0" smtClean="0">
                <a:cs typeface="Tahoma" pitchFamily="34" charset="0"/>
              </a:rPr>
              <a:t>CRO </a:t>
            </a:r>
            <a:r>
              <a:rPr lang="en-US" dirty="0">
                <a:cs typeface="Tahoma" pitchFamily="34" charset="0"/>
              </a:rPr>
              <a:t>acting on behalf of the </a:t>
            </a:r>
            <a:r>
              <a:rPr lang="en-US" dirty="0" smtClean="0">
                <a:cs typeface="Tahoma" pitchFamily="34" charset="0"/>
              </a:rPr>
              <a:t>FHWA</a:t>
            </a:r>
          </a:p>
          <a:p>
            <a:pPr marL="968375" lvl="3" indent="0" eaLnBrk="1" fontAlgn="auto" hangingPunct="1">
              <a:spcAft>
                <a:spcPts val="0"/>
              </a:spcAft>
              <a:buClr>
                <a:srgbClr val="002060"/>
              </a:buClr>
              <a:buNone/>
              <a:defRPr/>
            </a:pPr>
            <a:endParaRPr lang="en-US" dirty="0">
              <a:cs typeface="Tahoma" pitchFamily="34" charset="0"/>
            </a:endParaRPr>
          </a:p>
          <a:p>
            <a:pPr marL="685800" lvl="2" eaLnBrk="1" fontAlgn="auto" hangingPunct="1">
              <a:spcAft>
                <a:spcPts val="0"/>
              </a:spcAft>
              <a:buClr>
                <a:srgbClr val="002060"/>
              </a:buClr>
              <a:defRPr/>
            </a:pPr>
            <a:r>
              <a:rPr lang="en-US" b="1" dirty="0">
                <a:cs typeface="Tahoma" pitchFamily="34" charset="0"/>
              </a:rPr>
              <a:t>Draft environmental document released for public involvement – May 2019</a:t>
            </a:r>
          </a:p>
          <a:p>
            <a:pPr marL="1147763" lvl="3" eaLnBrk="1" fontAlgn="auto" hangingPunct="1">
              <a:spcAft>
                <a:spcPts val="0"/>
              </a:spcAft>
              <a:buClr>
                <a:srgbClr val="002060"/>
              </a:buClr>
              <a:defRPr/>
            </a:pPr>
            <a:r>
              <a:rPr lang="en-US" dirty="0">
                <a:cs typeface="Tahoma" pitchFamily="34" charset="0"/>
              </a:rPr>
              <a:t>Available for </a:t>
            </a:r>
            <a:r>
              <a:rPr lang="en-US" dirty="0" smtClean="0">
                <a:cs typeface="Tahoma" pitchFamily="34" charset="0"/>
              </a:rPr>
              <a:t>public review</a:t>
            </a:r>
          </a:p>
          <a:p>
            <a:pPr marL="1147763" lvl="3" eaLnBrk="1" fontAlgn="auto" hangingPunct="1">
              <a:spcAft>
                <a:spcPts val="0"/>
              </a:spcAft>
              <a:buClr>
                <a:srgbClr val="002060"/>
              </a:buClr>
              <a:defRPr/>
            </a:pPr>
            <a:r>
              <a:rPr lang="en-US" dirty="0" smtClean="0">
                <a:cs typeface="Tahoma" pitchFamily="34" charset="0"/>
              </a:rPr>
              <a:t>Available locations on next slide</a:t>
            </a:r>
            <a:endParaRPr lang="en-US" dirty="0">
              <a:cs typeface="Tahoma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US" dirty="0"/>
          </a:p>
          <a:p>
            <a:pPr marL="914400" lvl="2" indent="0" eaLnBrk="1" fontAlgn="auto" hangingPunct="1">
              <a:spcAft>
                <a:spcPts val="0"/>
              </a:spcAft>
              <a:buClr>
                <a:srgbClr val="3333CC"/>
              </a:buClr>
              <a:buNone/>
              <a:defRPr/>
            </a:pPr>
            <a:endParaRPr lang="en-US" sz="1800" dirty="0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2071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ontent Placeholder 1"/>
          <p:cNvSpPr>
            <a:spLocks noGrp="1"/>
          </p:cNvSpPr>
          <p:nvPr>
            <p:ph sz="half" idx="1"/>
          </p:nvPr>
        </p:nvSpPr>
        <p:spPr>
          <a:xfrm>
            <a:off x="152400" y="914400"/>
            <a:ext cx="5867400" cy="56388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2000" b="1" dirty="0"/>
              <a:t>INDOT LaPorte District </a:t>
            </a:r>
            <a:r>
              <a:rPr lang="en-US" altLang="en-US" sz="2000" b="1" dirty="0" smtClean="0"/>
              <a:t>Office</a:t>
            </a:r>
          </a:p>
          <a:p>
            <a:pPr marL="457200" lvl="1" indent="0" eaLnBrk="1" hangingPunct="1">
              <a:buFont typeface="Arial" panose="020B0604020202020204" pitchFamily="34" charset="0"/>
              <a:buNone/>
              <a:defRPr/>
            </a:pPr>
            <a:r>
              <a:rPr lang="en-US" altLang="en-US" sz="1600" dirty="0" smtClean="0"/>
              <a:t>315 E. Boyd Boulevard, LaPorte, IN 46350</a:t>
            </a:r>
            <a:endParaRPr lang="en-US" altLang="en-US" sz="1400" dirty="0"/>
          </a:p>
          <a:p>
            <a:pPr lvl="1" eaLnBrk="1" hangingPunct="1">
              <a:spcBef>
                <a:spcPts val="300"/>
              </a:spcBef>
              <a:buSzPct val="100000"/>
              <a:defRPr/>
            </a:pPr>
            <a:r>
              <a:rPr lang="en-US" altLang="en-US" sz="1400" dirty="0">
                <a:hlinkClick r:id="rId2"/>
              </a:rPr>
              <a:t>http://www.in.gov/indot/2705.htm</a:t>
            </a:r>
            <a:r>
              <a:rPr lang="en-US" altLang="en-US" sz="1400" dirty="0"/>
              <a:t> </a:t>
            </a:r>
          </a:p>
          <a:p>
            <a:pPr lvl="1" eaLnBrk="1" hangingPunct="1">
              <a:spcBef>
                <a:spcPts val="300"/>
              </a:spcBef>
              <a:buSzPct val="100000"/>
              <a:defRPr/>
            </a:pPr>
            <a:r>
              <a:rPr lang="en-US" altLang="en-US" sz="1400" dirty="0"/>
              <a:t>Planning, Project Development/Delivery, Construction, Maintenance for Northwest Indiana </a:t>
            </a:r>
          </a:p>
          <a:p>
            <a:pPr eaLnBrk="1" hangingPunct="1">
              <a:defRPr/>
            </a:pPr>
            <a:r>
              <a:rPr lang="en-US" altLang="en-US" sz="2000" b="1" dirty="0" smtClean="0"/>
              <a:t>Gary Public Library – Carter G. Woodson Branch</a:t>
            </a:r>
          </a:p>
          <a:p>
            <a:pPr marL="457200" indent="0" eaLnBrk="1" hangingPunct="1">
              <a:spcBef>
                <a:spcPts val="500"/>
              </a:spcBef>
              <a:buNone/>
              <a:defRPr/>
            </a:pPr>
            <a:r>
              <a:rPr lang="en-US" altLang="en-US" sz="1600" dirty="0" smtClean="0"/>
              <a:t>501 South Lake Street, Gary, Indiana 46403</a:t>
            </a:r>
          </a:p>
          <a:p>
            <a:pPr marL="457200" indent="0" eaLnBrk="1" hangingPunct="1">
              <a:spcBef>
                <a:spcPts val="300"/>
              </a:spcBef>
              <a:buNone/>
              <a:defRPr/>
            </a:pPr>
            <a:r>
              <a:rPr lang="en-US" altLang="en-US" sz="1400" dirty="0" smtClean="0"/>
              <a:t>Phone: (219) 886-2484</a:t>
            </a:r>
            <a:endParaRPr lang="en-US" altLang="en-US" sz="1400" dirty="0"/>
          </a:p>
          <a:p>
            <a:pPr eaLnBrk="1" hangingPunct="1">
              <a:defRPr/>
            </a:pPr>
            <a:r>
              <a:rPr lang="en-US" altLang="en-US" sz="2000" b="1" dirty="0"/>
              <a:t>INDOT Office of Public Involvement</a:t>
            </a:r>
          </a:p>
          <a:p>
            <a:pPr marL="457200" lvl="1" indent="0" eaLnBrk="1" hangingPunct="1">
              <a:buFont typeface="Arial" panose="020B0604020202020204" pitchFamily="34" charset="0"/>
              <a:buNone/>
              <a:defRPr/>
            </a:pPr>
            <a:r>
              <a:rPr lang="en-US" altLang="en-US" sz="1600" dirty="0"/>
              <a:t>100 North Senate Avenue, Room N642, Indianapolis, IN 46204</a:t>
            </a:r>
          </a:p>
          <a:p>
            <a:pPr marL="457200" lvl="1" indent="0" eaLnBrk="1" hangingPunct="1">
              <a:spcBef>
                <a:spcPts val="300"/>
              </a:spcBef>
              <a:buFont typeface="Arial" panose="020B0604020202020204" pitchFamily="34" charset="0"/>
              <a:buNone/>
              <a:defRPr/>
            </a:pPr>
            <a:r>
              <a:rPr lang="en-US" altLang="en-US" sz="1400" dirty="0" smtClean="0"/>
              <a:t>Phone: </a:t>
            </a:r>
            <a:r>
              <a:rPr lang="en-US" altLang="en-US" sz="1400" dirty="0"/>
              <a:t>(317) 232-6601</a:t>
            </a:r>
          </a:p>
          <a:p>
            <a:pPr marL="457200" lvl="1" indent="0" eaLnBrk="1" hangingPunct="1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None/>
              <a:defRPr/>
            </a:pPr>
            <a:r>
              <a:rPr lang="en-US" altLang="en-US" sz="1400" dirty="0">
                <a:hlinkClick r:id="rId3"/>
              </a:rPr>
              <a:t>rclark@indot.in.gov</a:t>
            </a:r>
            <a:r>
              <a:rPr lang="en-US" altLang="en-US" sz="1400" dirty="0"/>
              <a:t>  </a:t>
            </a:r>
            <a:endParaRPr lang="en-US" altLang="en-US" sz="1400" dirty="0" smtClean="0"/>
          </a:p>
          <a:p>
            <a:pPr marL="457200" lvl="1" indent="0" eaLnBrk="1" hangingPunct="1">
              <a:spcBef>
                <a:spcPts val="300"/>
              </a:spcBef>
              <a:spcAft>
                <a:spcPts val="1200"/>
              </a:spcAft>
              <a:buNone/>
              <a:defRPr/>
            </a:pPr>
            <a:r>
              <a:rPr lang="en-US" altLang="en-US" sz="1400" b="1" dirty="0"/>
              <a:t>PROJECT </a:t>
            </a:r>
            <a:r>
              <a:rPr lang="en-US" altLang="en-US" sz="1400" b="1" dirty="0" smtClean="0"/>
              <a:t>WEBPAGE</a:t>
            </a:r>
            <a:r>
              <a:rPr lang="en-US" altLang="en-US" sz="1400" dirty="0" smtClean="0"/>
              <a:t>: </a:t>
            </a:r>
            <a:r>
              <a:rPr lang="en-US" altLang="en-US" sz="1400" dirty="0" smtClean="0">
                <a:hlinkClick r:id="rId4"/>
              </a:rPr>
              <a:t>https</a:t>
            </a:r>
            <a:r>
              <a:rPr lang="en-US" altLang="en-US" sz="1400" dirty="0">
                <a:hlinkClick r:id="rId4"/>
              </a:rPr>
              <a:t>://</a:t>
            </a:r>
            <a:r>
              <a:rPr lang="en-US" altLang="en-US" sz="1400" dirty="0" smtClean="0">
                <a:hlinkClick r:id="rId4"/>
              </a:rPr>
              <a:t>www.in.gov/indot/3958.htm</a:t>
            </a:r>
            <a:r>
              <a:rPr lang="en-US" altLang="en-US" sz="1400" dirty="0" smtClean="0"/>
              <a:t>  </a:t>
            </a:r>
            <a:endParaRPr lang="en-US" altLang="en-US" sz="1400" dirty="0"/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en-US" sz="2000" b="1" dirty="0" smtClean="0">
                <a:cs typeface="Tahoma" pitchFamily="34" charset="0"/>
              </a:rPr>
              <a:t>Transportation </a:t>
            </a:r>
            <a:r>
              <a:rPr lang="en-US" sz="2000" b="1" dirty="0">
                <a:cs typeface="Tahoma" pitchFamily="34" charset="0"/>
              </a:rPr>
              <a:t>Services Call Center</a:t>
            </a:r>
          </a:p>
          <a:p>
            <a:pPr marL="0" indent="0">
              <a:buNone/>
            </a:pPr>
            <a:r>
              <a:rPr lang="en-US" sz="1400" dirty="0"/>
              <a:t>Provides citizen and business customers with</a:t>
            </a:r>
            <a:br>
              <a:rPr lang="en-US" sz="1400" dirty="0"/>
            </a:br>
            <a:r>
              <a:rPr lang="en-US" sz="1400" dirty="0"/>
              <a:t>a single point-of-contact to request </a:t>
            </a:r>
            <a:r>
              <a:rPr lang="en-US" sz="1400" dirty="0" smtClean="0"/>
              <a:t>transportation                                    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/>
              <a:t>services, obtain information, or provide feedback</a:t>
            </a:r>
            <a:br>
              <a:rPr lang="en-US" sz="1400" dirty="0"/>
            </a:br>
            <a:r>
              <a:rPr lang="en-US" sz="1400" dirty="0"/>
              <a:t>through multiple channels of communications.</a:t>
            </a:r>
          </a:p>
          <a:p>
            <a:pPr marL="0" indent="0">
              <a:buNone/>
            </a:pPr>
            <a:r>
              <a:rPr lang="en-US" sz="1400" b="1" dirty="0">
                <a:solidFill>
                  <a:srgbClr val="000066"/>
                </a:solidFill>
                <a:cs typeface="Tahoma" pitchFamily="34" charset="0"/>
              </a:rPr>
              <a:t>855-463-6848 • INDOT4U.com • INDOT@indot.in.gov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en-US" altLang="en-US" sz="1400" dirty="0"/>
          </a:p>
        </p:txBody>
      </p:sp>
      <p:sp>
        <p:nvSpPr>
          <p:cNvPr id="12291" name="Title 3"/>
          <p:cNvSpPr>
            <a:spLocks noGrp="1"/>
          </p:cNvSpPr>
          <p:nvPr>
            <p:ph type="title"/>
          </p:nvPr>
        </p:nvSpPr>
        <p:spPr bwMode="auto">
          <a:xfrm>
            <a:off x="152400" y="0"/>
            <a:ext cx="11887200" cy="83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b="1" dirty="0"/>
              <a:t>Project </a:t>
            </a:r>
            <a:r>
              <a:rPr lang="en-US" altLang="en-US" b="1" dirty="0" smtClean="0"/>
              <a:t>Resource Locations</a:t>
            </a:r>
            <a:endParaRPr lang="en-US" altLang="en-US" b="1" dirty="0"/>
          </a:p>
        </p:txBody>
      </p:sp>
      <p:pic>
        <p:nvPicPr>
          <p:cNvPr id="5" name="Content Placeholder 4" descr="District Mappt.PNG"/>
          <p:cNvPicPr>
            <a:picLocks noGrp="1" noChangeAspect="1"/>
          </p:cNvPicPr>
          <p:nvPr>
            <p:ph sz="half" idx="2"/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93957" y="1119930"/>
            <a:ext cx="3100085" cy="48467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19600" y="4971123"/>
            <a:ext cx="2257698" cy="995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003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6"/>
          <p:cNvSpPr>
            <a:spLocks noGrp="1"/>
          </p:cNvSpPr>
          <p:nvPr>
            <p:ph type="title"/>
          </p:nvPr>
        </p:nvSpPr>
        <p:spPr bwMode="auto">
          <a:xfrm>
            <a:off x="152400" y="0"/>
            <a:ext cx="11887200" cy="83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b="1" dirty="0" smtClean="0"/>
              <a:t>U.S. 12, U.S. 20 – Purpose and Need </a:t>
            </a:r>
            <a:endParaRPr lang="en-US" altLang="en-US" b="1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52400" y="914400"/>
            <a:ext cx="10515600" cy="5257800"/>
          </a:xfrm>
        </p:spPr>
        <p:txBody>
          <a:bodyPr rtlCol="0">
            <a:normAutofit/>
          </a:bodyPr>
          <a:lstStyle/>
          <a:p>
            <a:pPr eaLnBrk="1" hangingPunct="1">
              <a:defRPr/>
            </a:pPr>
            <a:r>
              <a:rPr lang="en-US" b="1" dirty="0" smtClean="0">
                <a:cs typeface="Tahoma" pitchFamily="34" charset="0"/>
              </a:rPr>
              <a:t>Purpose</a:t>
            </a:r>
            <a:endParaRPr lang="en-US" b="1" dirty="0">
              <a:cs typeface="Tahoma" pitchFamily="34" charset="0"/>
            </a:endParaRPr>
          </a:p>
          <a:p>
            <a:pPr lvl="1" eaLnBrk="1" hangingPunct="1">
              <a:defRPr/>
            </a:pPr>
            <a:r>
              <a:rPr lang="en-US" dirty="0" smtClean="0">
                <a:cs typeface="Tahoma" pitchFamily="34" charset="0"/>
              </a:rPr>
              <a:t>Facilitate the Northern Indiana Commuter Transportation District (NICTD) expansion of the Miller Train Station and double track improvement project</a:t>
            </a:r>
          </a:p>
          <a:p>
            <a:pPr lvl="2" eaLnBrk="1" hangingPunct="1">
              <a:defRPr/>
            </a:pPr>
            <a:r>
              <a:rPr lang="en-US" dirty="0" smtClean="0">
                <a:cs typeface="Tahoma" pitchFamily="34" charset="0"/>
              </a:rPr>
              <a:t>Maintain surrounding vehicular and pedestrian routes able to accommodate increased ridership</a:t>
            </a:r>
          </a:p>
          <a:p>
            <a:pPr marL="914400" lvl="2" indent="0" eaLnBrk="1" hangingPunct="1">
              <a:buNone/>
              <a:defRPr/>
            </a:pPr>
            <a:r>
              <a:rPr lang="en-US" dirty="0" smtClean="0">
                <a:cs typeface="Tahoma" pitchFamily="34" charset="0"/>
              </a:rPr>
              <a:t> </a:t>
            </a:r>
            <a:endParaRPr lang="en-US" dirty="0">
              <a:cs typeface="Tahoma" pitchFamily="34" charset="0"/>
            </a:endParaRPr>
          </a:p>
          <a:p>
            <a:pPr eaLnBrk="1" hangingPunct="1">
              <a:defRPr/>
            </a:pPr>
            <a:r>
              <a:rPr lang="en-US" b="1" dirty="0" smtClean="0">
                <a:cs typeface="Tahoma" pitchFamily="34" charset="0"/>
              </a:rPr>
              <a:t>Need</a:t>
            </a:r>
            <a:endParaRPr lang="en-US" b="1" dirty="0">
              <a:cs typeface="Tahoma" pitchFamily="34" charset="0"/>
            </a:endParaRPr>
          </a:p>
          <a:p>
            <a:pPr lvl="1" eaLnBrk="1" hangingPunct="1">
              <a:defRPr/>
            </a:pPr>
            <a:r>
              <a:rPr lang="en-US" dirty="0" smtClean="0">
                <a:ea typeface="Tahoma" panose="020B0604030504040204" pitchFamily="34" charset="0"/>
                <a:cs typeface="Tahoma" panose="020B0604030504040204" pitchFamily="34" charset="0"/>
              </a:rPr>
              <a:t>Create space for NICTD double track improvement project and expansion of Miller Train Station</a:t>
            </a:r>
          </a:p>
          <a:p>
            <a:pPr lvl="2" eaLnBrk="1" hangingPunct="1">
              <a:defRPr/>
            </a:pPr>
            <a:r>
              <a:rPr lang="en-US" dirty="0" smtClean="0">
                <a:ea typeface="Tahoma" panose="020B0604030504040204" pitchFamily="34" charset="0"/>
                <a:cs typeface="Tahoma" panose="020B0604030504040204" pitchFamily="34" charset="0"/>
              </a:rPr>
              <a:t>Address lack of pedestrian facilities</a:t>
            </a:r>
          </a:p>
          <a:p>
            <a:pPr lvl="2" eaLnBrk="1" hangingPunct="1">
              <a:defRPr/>
            </a:pPr>
            <a:r>
              <a:rPr lang="en-US" dirty="0" smtClean="0">
                <a:ea typeface="Tahoma" panose="020B0604030504040204" pitchFamily="34" charset="0"/>
                <a:cs typeface="Tahoma" panose="020B0604030504040204" pitchFamily="34" charset="0"/>
              </a:rPr>
              <a:t>Enhance limited sidewalk in project area, address ADA non-compliance  </a:t>
            </a:r>
          </a:p>
          <a:p>
            <a:pPr lvl="2" eaLnBrk="1" hangingPunct="1">
              <a:defRPr/>
            </a:pPr>
            <a:endParaRPr lang="en-US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2" eaLnBrk="1" hangingPunct="1">
              <a:defRPr/>
            </a:pPr>
            <a:endParaRPr lang="en-US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eaLnBrk="1" hangingPunct="1">
              <a:buNone/>
              <a:defRPr/>
            </a:pPr>
            <a:endParaRPr lang="en-US" altLang="en-US" sz="2000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0" indent="0" eaLnBrk="1" hangingPunct="1">
              <a:buNone/>
              <a:defRPr/>
            </a:pP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lvl="1" eaLnBrk="1" hangingPunct="1">
              <a:defRPr/>
            </a:pPr>
            <a:endParaRPr lang="en-US" dirty="0">
              <a:latin typeface="Tahoma" pitchFamily="34" charset="0"/>
              <a:cs typeface="Tahoma" pitchFamily="34" charset="0"/>
            </a:endParaRPr>
          </a:p>
          <a:p>
            <a:pPr lvl="1" eaLnBrk="1" hangingPunct="1">
              <a:defRPr/>
            </a:pPr>
            <a:endParaRPr lang="en-US" sz="2000" dirty="0">
              <a:latin typeface="Tahoma" pitchFamily="34" charset="0"/>
              <a:cs typeface="Tahoma" pitchFamily="34" charset="0"/>
            </a:endParaRPr>
          </a:p>
          <a:p>
            <a:pPr lvl="1" eaLnBrk="1" hangingPunct="1">
              <a:defRPr/>
            </a:pPr>
            <a:endParaRPr lang="en-US" sz="2000" dirty="0">
              <a:latin typeface="Tahoma" pitchFamily="34" charset="0"/>
              <a:cs typeface="Tahoma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1471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6"/>
          <p:cNvSpPr>
            <a:spLocks noGrp="1"/>
          </p:cNvSpPr>
          <p:nvPr>
            <p:ph type="title"/>
          </p:nvPr>
        </p:nvSpPr>
        <p:spPr bwMode="auto">
          <a:xfrm>
            <a:off x="152400" y="0"/>
            <a:ext cx="11887200" cy="83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b="1" dirty="0" smtClean="0"/>
              <a:t>Existing Conditions </a:t>
            </a:r>
            <a:endParaRPr lang="en-US" altLang="en-US" b="1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52400" y="914400"/>
            <a:ext cx="10515600" cy="5562600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828800"/>
            <a:ext cx="11363081" cy="3276600"/>
          </a:xfrm>
          <a:prstGeom prst="rect">
            <a:avLst/>
          </a:prstGeom>
        </p:spPr>
      </p:pic>
      <p:sp>
        <p:nvSpPr>
          <p:cNvPr id="5" name="Rectangular Callout 4"/>
          <p:cNvSpPr/>
          <p:nvPr/>
        </p:nvSpPr>
        <p:spPr>
          <a:xfrm>
            <a:off x="228600" y="5205919"/>
            <a:ext cx="1600200" cy="990600"/>
          </a:xfrm>
          <a:prstGeom prst="wedgeRectCallout">
            <a:avLst>
              <a:gd name="adj1" fmla="val 79471"/>
              <a:gd name="adj2" fmla="val -125062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Current US 12 and US 20 Intersection</a:t>
            </a:r>
            <a:endParaRPr lang="en-US" dirty="0"/>
          </a:p>
        </p:txBody>
      </p:sp>
      <p:sp>
        <p:nvSpPr>
          <p:cNvPr id="9" name="Freeform 8"/>
          <p:cNvSpPr/>
          <p:nvPr/>
        </p:nvSpPr>
        <p:spPr>
          <a:xfrm>
            <a:off x="7013643" y="2928026"/>
            <a:ext cx="1887166" cy="223736"/>
          </a:xfrm>
          <a:custGeom>
            <a:avLst/>
            <a:gdLst>
              <a:gd name="connsiteX0" fmla="*/ 9727 w 1887166"/>
              <a:gd name="connsiteY0" fmla="*/ 0 h 223736"/>
              <a:gd name="connsiteX1" fmla="*/ 0 w 1887166"/>
              <a:gd name="connsiteY1" fmla="*/ 116731 h 223736"/>
              <a:gd name="connsiteX2" fmla="*/ 1867710 w 1887166"/>
              <a:gd name="connsiteY2" fmla="*/ 223736 h 223736"/>
              <a:gd name="connsiteX3" fmla="*/ 1887166 w 1887166"/>
              <a:gd name="connsiteY3" fmla="*/ 107004 h 223736"/>
              <a:gd name="connsiteX4" fmla="*/ 9727 w 1887166"/>
              <a:gd name="connsiteY4" fmla="*/ 0 h 223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87166" h="223736">
                <a:moveTo>
                  <a:pt x="9727" y="0"/>
                </a:moveTo>
                <a:lnTo>
                  <a:pt x="0" y="116731"/>
                </a:lnTo>
                <a:lnTo>
                  <a:pt x="1867710" y="223736"/>
                </a:lnTo>
                <a:lnTo>
                  <a:pt x="1887166" y="107004"/>
                </a:lnTo>
                <a:lnTo>
                  <a:pt x="9727" y="0"/>
                </a:ln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ular Callout 9"/>
          <p:cNvSpPr/>
          <p:nvPr/>
        </p:nvSpPr>
        <p:spPr>
          <a:xfrm>
            <a:off x="5105400" y="1219200"/>
            <a:ext cx="2209800" cy="533400"/>
          </a:xfrm>
          <a:prstGeom prst="wedgeRectCallout">
            <a:avLst>
              <a:gd name="adj1" fmla="val 87898"/>
              <a:gd name="adj2" fmla="val 280333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Miller Train Station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5428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6"/>
          <p:cNvSpPr>
            <a:spLocks noGrp="1"/>
          </p:cNvSpPr>
          <p:nvPr>
            <p:ph type="title"/>
          </p:nvPr>
        </p:nvSpPr>
        <p:spPr bwMode="auto">
          <a:xfrm>
            <a:off x="152400" y="0"/>
            <a:ext cx="11887200" cy="83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b="1" dirty="0" smtClean="0"/>
              <a:t>Proposed Design - Overview</a:t>
            </a:r>
            <a:endParaRPr lang="en-US" altLang="en-US" b="1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400" y="1034819"/>
            <a:ext cx="8805367" cy="5785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455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6"/>
          <p:cNvSpPr>
            <a:spLocks noGrp="1"/>
          </p:cNvSpPr>
          <p:nvPr>
            <p:ph type="title"/>
          </p:nvPr>
        </p:nvSpPr>
        <p:spPr bwMode="auto">
          <a:xfrm>
            <a:off x="152400" y="0"/>
            <a:ext cx="11887200" cy="83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b="1" dirty="0" smtClean="0"/>
              <a:t>Proposed Design –Intersections</a:t>
            </a:r>
            <a:endParaRPr lang="en-US" alt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 12 and US 20</a:t>
            </a:r>
          </a:p>
          <a:p>
            <a:pPr lvl="1"/>
            <a:r>
              <a:rPr lang="en-US" dirty="0" smtClean="0"/>
              <a:t>The current intersection west of Clay Street will be removed</a:t>
            </a:r>
          </a:p>
          <a:p>
            <a:pPr lvl="1"/>
            <a:r>
              <a:rPr lang="en-US" dirty="0" smtClean="0"/>
              <a:t>The new intersection, east of Lake Street, will be stop controlled</a:t>
            </a:r>
          </a:p>
          <a:p>
            <a:pPr lvl="2"/>
            <a:r>
              <a:rPr lang="en-US" dirty="0" smtClean="0"/>
              <a:t>Traffic along US 12 will stop and yield to traffic along US 20 </a:t>
            </a:r>
            <a:endParaRPr lang="en-US" dirty="0"/>
          </a:p>
          <a:p>
            <a:r>
              <a:rPr lang="en-US" dirty="0" smtClean="0"/>
              <a:t>US 12 and Clay Street</a:t>
            </a:r>
          </a:p>
          <a:p>
            <a:pPr lvl="1"/>
            <a:r>
              <a:rPr lang="en-US" dirty="0" smtClean="0"/>
              <a:t>Pavement from the current US 12 and US 20 intersection to Clay Street will be removed</a:t>
            </a:r>
          </a:p>
          <a:p>
            <a:pPr lvl="1"/>
            <a:r>
              <a:rPr lang="en-US" dirty="0" smtClean="0"/>
              <a:t>The current 4-way stop will be removed and only traffic traveling west along US 12, east of Clay Street, will have a stop sign</a:t>
            </a:r>
            <a:endParaRPr lang="en-US" dirty="0"/>
          </a:p>
          <a:p>
            <a:r>
              <a:rPr lang="en-US" dirty="0" smtClean="0"/>
              <a:t>US 12 and Lake Street</a:t>
            </a:r>
          </a:p>
          <a:p>
            <a:pPr lvl="1"/>
            <a:r>
              <a:rPr lang="en-US" dirty="0" smtClean="0"/>
              <a:t>The current traffic light at US 12 and Lake Street will be removed</a:t>
            </a:r>
          </a:p>
          <a:p>
            <a:pPr lvl="1"/>
            <a:r>
              <a:rPr lang="en-US" dirty="0" smtClean="0"/>
              <a:t>This will no longer be an intersection as pavement along US 12 will be removed </a:t>
            </a:r>
          </a:p>
          <a:p>
            <a:r>
              <a:rPr lang="en-US" dirty="0" smtClean="0"/>
              <a:t>US 20 and Lake Street</a:t>
            </a:r>
          </a:p>
          <a:p>
            <a:pPr lvl="1"/>
            <a:r>
              <a:rPr lang="en-US" dirty="0" smtClean="0"/>
              <a:t>This intersection will be enhanced with pedestrian safety features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0540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6"/>
          <p:cNvSpPr>
            <a:spLocks noGrp="1"/>
          </p:cNvSpPr>
          <p:nvPr>
            <p:ph type="title"/>
          </p:nvPr>
        </p:nvSpPr>
        <p:spPr bwMode="auto">
          <a:xfrm>
            <a:off x="152400" y="0"/>
            <a:ext cx="11887200" cy="83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b="1" dirty="0" smtClean="0"/>
              <a:t>Proposed Design – US 20 and Lake Street</a:t>
            </a:r>
            <a:endParaRPr lang="en-US" alt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Improvements along US 20 and Lake Street</a:t>
            </a:r>
          </a:p>
          <a:p>
            <a:pPr lvl="1"/>
            <a:r>
              <a:rPr lang="en-US" dirty="0" smtClean="0"/>
              <a:t>Addition of sidewalks, with ADA-compliant curb ramps</a:t>
            </a:r>
          </a:p>
          <a:p>
            <a:pPr lvl="1"/>
            <a:r>
              <a:rPr lang="en-US" dirty="0" smtClean="0"/>
              <a:t>New curb and gutter</a:t>
            </a:r>
          </a:p>
          <a:p>
            <a:pPr lvl="1"/>
            <a:r>
              <a:rPr lang="en-US" dirty="0" smtClean="0"/>
              <a:t>Enclosed storm drainage system</a:t>
            </a:r>
          </a:p>
          <a:p>
            <a:pPr lvl="1"/>
            <a:r>
              <a:rPr lang="en-US" dirty="0" smtClean="0"/>
              <a:t>Decorative lighting</a:t>
            </a:r>
          </a:p>
          <a:p>
            <a:pPr lvl="1"/>
            <a:r>
              <a:rPr lang="en-US" dirty="0" smtClean="0"/>
              <a:t>Landscaping consisting of trees where feasible</a:t>
            </a:r>
          </a:p>
          <a:p>
            <a:pPr lvl="1"/>
            <a:r>
              <a:rPr lang="en-US" dirty="0" smtClean="0"/>
              <a:t>Crosswalk markings, pedestrian refuge islands, and pedestrian push-button signals at the US 20 and Lake Street intersection</a:t>
            </a:r>
          </a:p>
          <a:p>
            <a:pPr lvl="1"/>
            <a:r>
              <a:rPr lang="en-US" dirty="0" smtClean="0"/>
              <a:t>Bike lanes and parallel parking along Lake Street</a:t>
            </a:r>
          </a:p>
        </p:txBody>
      </p:sp>
    </p:spTree>
    <p:extLst>
      <p:ext uri="{BB962C8B-B14F-4D97-AF65-F5344CB8AC3E}">
        <p14:creationId xmlns:p14="http://schemas.microsoft.com/office/powerpoint/2010/main" val="3827505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6"/>
          <p:cNvSpPr>
            <a:spLocks noGrp="1"/>
          </p:cNvSpPr>
          <p:nvPr>
            <p:ph type="title"/>
          </p:nvPr>
        </p:nvSpPr>
        <p:spPr bwMode="auto">
          <a:xfrm>
            <a:off x="152400" y="0"/>
            <a:ext cx="11887200" cy="83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b="1" dirty="0" smtClean="0"/>
              <a:t>Maintenance of Traffic </a:t>
            </a:r>
            <a:endParaRPr lang="en-US" altLang="en-US" b="1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52400" y="914400"/>
            <a:ext cx="10515600" cy="5562600"/>
          </a:xfrm>
        </p:spPr>
        <p:txBody>
          <a:bodyPr rtlCol="0">
            <a:normAutofit/>
          </a:bodyPr>
          <a:lstStyle/>
          <a:p>
            <a:pPr eaLnBrk="1" hangingPunct="1">
              <a:defRPr/>
            </a:pPr>
            <a:r>
              <a:rPr lang="en-US" b="1" dirty="0" smtClean="0">
                <a:cs typeface="Tahoma" pitchFamily="34" charset="0"/>
              </a:rPr>
              <a:t>Closure of US 12 at the current US 20 intersection, west of Clay Street</a:t>
            </a:r>
          </a:p>
          <a:p>
            <a:pPr lvl="1" eaLnBrk="1" hangingPunct="1">
              <a:defRPr/>
            </a:pPr>
            <a:r>
              <a:rPr lang="en-US" dirty="0" smtClean="0">
                <a:cs typeface="Tahoma" pitchFamily="34" charset="0"/>
              </a:rPr>
              <a:t>Traffic will be detoured along US 20 and SR 249 </a:t>
            </a:r>
          </a:p>
          <a:p>
            <a:pPr lvl="1" eaLnBrk="1" hangingPunct="1">
              <a:defRPr/>
            </a:pPr>
            <a:r>
              <a:rPr lang="en-US" dirty="0" smtClean="0">
                <a:cs typeface="Tahoma" pitchFamily="34" charset="0"/>
              </a:rPr>
              <a:t>Access to local residences and businesses will be maintained utilizing Clay Street</a:t>
            </a:r>
          </a:p>
          <a:p>
            <a:pPr lvl="1" eaLnBrk="1" hangingPunct="1">
              <a:defRPr/>
            </a:pPr>
            <a:endParaRPr lang="en-US" dirty="0">
              <a:cs typeface="Tahoma" pitchFamily="34" charset="0"/>
            </a:endParaRPr>
          </a:p>
          <a:p>
            <a:pPr marL="457200" lvl="1" indent="0" eaLnBrk="1" hangingPunct="1">
              <a:buNone/>
              <a:defRPr/>
            </a:pPr>
            <a:endParaRPr lang="en-US" dirty="0" smtClean="0">
              <a:cs typeface="Tahoma" pitchFamily="34" charset="0"/>
            </a:endParaRPr>
          </a:p>
          <a:p>
            <a:pPr marL="457200" lvl="1" indent="0" eaLnBrk="1" hangingPunct="1">
              <a:buNone/>
              <a:defRPr/>
            </a:pPr>
            <a:endParaRPr lang="en-US" sz="100" dirty="0">
              <a:cs typeface="Tahoma" pitchFamily="34" charset="0"/>
            </a:endParaRPr>
          </a:p>
          <a:p>
            <a:pPr eaLnBrk="1" hangingPunct="1">
              <a:defRPr/>
            </a:pPr>
            <a:r>
              <a:rPr lang="en-US" b="1" dirty="0" smtClean="0">
                <a:cs typeface="Tahoma" pitchFamily="34" charset="0"/>
              </a:rPr>
              <a:t>Partial closures along US 20 and Lake Street</a:t>
            </a:r>
          </a:p>
          <a:p>
            <a:pPr lvl="1" eaLnBrk="1" hangingPunct="1">
              <a:defRPr/>
            </a:pPr>
            <a:r>
              <a:rPr lang="en-US" dirty="0" smtClean="0">
                <a:cs typeface="Tahoma" pitchFamily="34" charset="0"/>
              </a:rPr>
              <a:t>A minimum of one lane will be maintained in each direction during construction</a:t>
            </a:r>
            <a:endParaRPr lang="en-US" dirty="0">
              <a:cs typeface="Tahoma" pitchFamily="34" charset="0"/>
            </a:endParaRPr>
          </a:p>
          <a:p>
            <a:pPr marL="457200" lvl="1" indent="0" eaLnBrk="1" hangingPunct="1">
              <a:buNone/>
              <a:defRPr/>
            </a:pPr>
            <a:r>
              <a:rPr lang="en-US" dirty="0" smtClean="0">
                <a:cs typeface="Tahoma" pitchFamily="34" charset="0"/>
              </a:rPr>
              <a:t> </a:t>
            </a:r>
            <a:endParaRPr lang="en-US" dirty="0">
              <a:cs typeface="Tahoma" pitchFamily="34" charset="0"/>
            </a:endParaRPr>
          </a:p>
          <a:p>
            <a:pPr marL="457200" lvl="1" indent="0" eaLnBrk="1" hangingPunct="1">
              <a:buNone/>
              <a:defRPr/>
            </a:pPr>
            <a:endParaRPr lang="en-US" dirty="0">
              <a:cs typeface="Tahoma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3719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6"/>
          <p:cNvSpPr>
            <a:spLocks noGrp="1"/>
          </p:cNvSpPr>
          <p:nvPr>
            <p:ph type="title"/>
          </p:nvPr>
        </p:nvSpPr>
        <p:spPr bwMode="auto">
          <a:xfrm>
            <a:off x="152400" y="0"/>
            <a:ext cx="11887200" cy="83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b="1" dirty="0" smtClean="0"/>
              <a:t>Maintenance of Traffic </a:t>
            </a:r>
            <a:endParaRPr lang="en-US" altLang="en-US" b="1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52400" y="914400"/>
            <a:ext cx="10515600" cy="5562600"/>
          </a:xfrm>
        </p:spPr>
        <p:txBody>
          <a:bodyPr rtlCol="0">
            <a:normAutofit/>
          </a:bodyPr>
          <a:lstStyle/>
          <a:p>
            <a:pPr marL="0" indent="0" eaLnBrk="1" hangingPunct="1">
              <a:buNone/>
              <a:defRPr/>
            </a:pPr>
            <a:endParaRPr lang="en-US" dirty="0">
              <a:cs typeface="Tahoma" pitchFamily="34" charset="0"/>
            </a:endParaRPr>
          </a:p>
          <a:p>
            <a:pPr marL="457200" lvl="1" indent="0" eaLnBrk="1" hangingPunct="1">
              <a:buNone/>
              <a:defRPr/>
            </a:pPr>
            <a:r>
              <a:rPr lang="en-US" dirty="0" smtClean="0">
                <a:cs typeface="Tahoma" pitchFamily="34" charset="0"/>
              </a:rPr>
              <a:t> </a:t>
            </a:r>
            <a:endParaRPr lang="en-US" dirty="0">
              <a:cs typeface="Tahoma" pitchFamily="34" charset="0"/>
            </a:endParaRPr>
          </a:p>
          <a:p>
            <a:pPr marL="457200" lvl="1" indent="0" eaLnBrk="1" hangingPunct="1">
              <a:buNone/>
              <a:defRPr/>
            </a:pPr>
            <a:endParaRPr lang="en-US" dirty="0">
              <a:cs typeface="Tahoma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5184" b="14312"/>
          <a:stretch/>
        </p:blipFill>
        <p:spPr>
          <a:xfrm>
            <a:off x="457200" y="914400"/>
            <a:ext cx="102108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800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6"/>
          <p:cNvSpPr>
            <a:spLocks noGrp="1"/>
          </p:cNvSpPr>
          <p:nvPr>
            <p:ph type="title"/>
          </p:nvPr>
        </p:nvSpPr>
        <p:spPr bwMode="auto">
          <a:xfrm>
            <a:off x="152400" y="0"/>
            <a:ext cx="11887200" cy="83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b="1" dirty="0" smtClean="0"/>
              <a:t>Other Alternatives </a:t>
            </a:r>
            <a:r>
              <a:rPr lang="en-US" altLang="en-US" b="1" dirty="0"/>
              <a:t>Considered 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52400" y="914400"/>
            <a:ext cx="10515600" cy="5562600"/>
          </a:xfrm>
        </p:spPr>
        <p:txBody>
          <a:bodyPr rtlCol="0">
            <a:normAutofit/>
          </a:bodyPr>
          <a:lstStyle/>
          <a:p>
            <a:pPr eaLnBrk="1" hangingPunct="1">
              <a:defRPr/>
            </a:pPr>
            <a:r>
              <a:rPr lang="en-US" b="1" dirty="0">
                <a:cs typeface="Tahoma" pitchFamily="34" charset="0"/>
              </a:rPr>
              <a:t>No Build</a:t>
            </a:r>
          </a:p>
          <a:p>
            <a:pPr lvl="1" eaLnBrk="1" hangingPunct="1">
              <a:defRPr/>
            </a:pPr>
            <a:r>
              <a:rPr lang="en-US" dirty="0" smtClean="0">
                <a:cs typeface="Tahoma" pitchFamily="34" charset="0"/>
              </a:rPr>
              <a:t>Leaves the existing transportation system as-is</a:t>
            </a:r>
          </a:p>
          <a:p>
            <a:pPr lvl="1" eaLnBrk="1" hangingPunct="1">
              <a:defRPr/>
            </a:pPr>
            <a:r>
              <a:rPr lang="en-US" dirty="0" smtClean="0">
                <a:cs typeface="Tahoma" pitchFamily="34" charset="0"/>
              </a:rPr>
              <a:t>Does not meet the purpose and need</a:t>
            </a:r>
            <a:endParaRPr lang="en-US" dirty="0">
              <a:cs typeface="Tahoma" pitchFamily="34" charset="0"/>
            </a:endParaRPr>
          </a:p>
          <a:p>
            <a:pPr eaLnBrk="1" hangingPunct="1">
              <a:defRPr/>
            </a:pPr>
            <a:r>
              <a:rPr lang="en-US" b="1" dirty="0" smtClean="0">
                <a:cs typeface="Tahoma" pitchFamily="34" charset="0"/>
              </a:rPr>
              <a:t>Improvement of US 12 and Lake Street Intersection</a:t>
            </a:r>
          </a:p>
          <a:p>
            <a:pPr lvl="1" eaLnBrk="1" hangingPunct="1">
              <a:defRPr/>
            </a:pPr>
            <a:r>
              <a:rPr lang="en-US" dirty="0" smtClean="0">
                <a:cs typeface="Tahoma" pitchFamily="34" charset="0"/>
              </a:rPr>
              <a:t>Does not include the new alignment connection US 12 and US 20</a:t>
            </a:r>
          </a:p>
          <a:p>
            <a:pPr lvl="1" eaLnBrk="1" hangingPunct="1">
              <a:defRPr/>
            </a:pPr>
            <a:r>
              <a:rPr lang="en-US" dirty="0" smtClean="0">
                <a:cs typeface="Tahoma" pitchFamily="34" charset="0"/>
              </a:rPr>
              <a:t>Would not provide the space needed for the Miller Train Station expansion</a:t>
            </a:r>
          </a:p>
          <a:p>
            <a:pPr lvl="1" eaLnBrk="1" hangingPunct="1">
              <a:defRPr/>
            </a:pPr>
            <a:r>
              <a:rPr lang="en-US" dirty="0" smtClean="0">
                <a:cs typeface="Tahoma" pitchFamily="34" charset="0"/>
              </a:rPr>
              <a:t>Does not meet the purpose and need</a:t>
            </a:r>
            <a:endParaRPr lang="en-US" dirty="0">
              <a:cs typeface="Tahoma" pitchFamily="34" charset="0"/>
            </a:endParaRPr>
          </a:p>
          <a:p>
            <a:pPr eaLnBrk="1" hangingPunct="1">
              <a:defRPr/>
            </a:pPr>
            <a:r>
              <a:rPr lang="en-US" b="1" dirty="0" smtClean="0">
                <a:cs typeface="Tahoma" pitchFamily="34" charset="0"/>
              </a:rPr>
              <a:t>Realignment of US 12 to US 20 – 0.2 mile east of Lake Street</a:t>
            </a:r>
          </a:p>
          <a:p>
            <a:pPr lvl="1" eaLnBrk="1" hangingPunct="1">
              <a:defRPr/>
            </a:pPr>
            <a:r>
              <a:rPr lang="en-US" dirty="0" smtClean="0">
                <a:cs typeface="Tahoma" pitchFamily="34" charset="0"/>
              </a:rPr>
              <a:t>Similar to the proposed alternative, but would provide more desirable geometrics</a:t>
            </a:r>
          </a:p>
          <a:p>
            <a:pPr lvl="1" eaLnBrk="1" hangingPunct="1">
              <a:defRPr/>
            </a:pPr>
            <a:r>
              <a:rPr lang="en-US" dirty="0" smtClean="0">
                <a:cs typeface="Tahoma" pitchFamily="34" charset="0"/>
              </a:rPr>
              <a:t>Meets the purpose and need</a:t>
            </a:r>
          </a:p>
          <a:p>
            <a:pPr lvl="1" eaLnBrk="1" hangingPunct="1">
              <a:defRPr/>
            </a:pPr>
            <a:r>
              <a:rPr lang="en-US" dirty="0" smtClean="0">
                <a:cs typeface="Tahoma" pitchFamily="34" charset="0"/>
              </a:rPr>
              <a:t>Would require the relocation of Mosley Motel</a:t>
            </a:r>
          </a:p>
          <a:p>
            <a:pPr marL="457200" lvl="1" indent="0" eaLnBrk="1" hangingPunct="1">
              <a:buNone/>
              <a:defRPr/>
            </a:pPr>
            <a:endParaRPr lang="en-US" dirty="0">
              <a:cs typeface="Tahoma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1283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6"/>
          <p:cNvSpPr>
            <a:spLocks noGrp="1"/>
          </p:cNvSpPr>
          <p:nvPr>
            <p:ph type="title"/>
          </p:nvPr>
        </p:nvSpPr>
        <p:spPr bwMode="auto">
          <a:xfrm>
            <a:off x="152400" y="0"/>
            <a:ext cx="11887200" cy="83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b="1" dirty="0"/>
              <a:t>Welcome 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cs typeface="Tahoma" pitchFamily="34" charset="0"/>
              </a:rPr>
              <a:t>Purpose/Explanation </a:t>
            </a:r>
            <a:r>
              <a:rPr lang="en-US" dirty="0">
                <a:cs typeface="Tahoma" pitchFamily="34" charset="0"/>
              </a:rPr>
              <a:t>of </a:t>
            </a:r>
            <a:r>
              <a:rPr lang="en-US" dirty="0" smtClean="0">
                <a:cs typeface="Tahoma" pitchFamily="34" charset="0"/>
              </a:rPr>
              <a:t>Public </a:t>
            </a:r>
            <a:r>
              <a:rPr lang="en-US" dirty="0">
                <a:cs typeface="Tahoma" pitchFamily="34" charset="0"/>
              </a:rPr>
              <a:t>H</a:t>
            </a:r>
            <a:r>
              <a:rPr lang="en-US" dirty="0" smtClean="0">
                <a:cs typeface="Tahoma" pitchFamily="34" charset="0"/>
              </a:rPr>
              <a:t>earing</a:t>
            </a:r>
            <a:endParaRPr lang="en-US" dirty="0">
              <a:cs typeface="Tahoma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cs typeface="Tahoma" pitchFamily="34" charset="0"/>
              </a:rPr>
              <a:t>Presentation Format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>
                <a:cs typeface="Tahoma" pitchFamily="34" charset="0"/>
              </a:rPr>
              <a:t>Project Description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>
                <a:cs typeface="Tahoma" pitchFamily="34" charset="0"/>
              </a:rPr>
              <a:t>Maintenance of Traffic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>
                <a:cs typeface="Tahoma" pitchFamily="34" charset="0"/>
              </a:rPr>
              <a:t>Right-of-Way Impacts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>
                <a:cs typeface="Tahoma" pitchFamily="34" charset="0"/>
              </a:rPr>
              <a:t>Anticipated Project Costs and Schedule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>
                <a:cs typeface="Tahoma" pitchFamily="34" charset="0"/>
              </a:rPr>
              <a:t>Environmental Document – Impacts to Natural and Human Environment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>
                <a:cs typeface="Tahoma" pitchFamily="34" charset="0"/>
              </a:rPr>
              <a:t>Land Acquisition </a:t>
            </a:r>
            <a:r>
              <a:rPr lang="en-US" dirty="0" smtClean="0">
                <a:cs typeface="Tahoma" pitchFamily="34" charset="0"/>
              </a:rPr>
              <a:t>Process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cs typeface="Tahoma" pitchFamily="34" charset="0"/>
              </a:rPr>
              <a:t>Public Comment Session</a:t>
            </a:r>
            <a:endParaRPr lang="en-US" dirty="0">
              <a:cs typeface="Tahoma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cs typeface="Tahoma" pitchFamily="34" charset="0"/>
              </a:rPr>
              <a:t>Project Open House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cs typeface="Tahoma" pitchFamily="34" charset="0"/>
              </a:rPr>
              <a:t>Visit our sign-in table for informational handouts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US" dirty="0">
              <a:cs typeface="Tahoma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801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6"/>
          <p:cNvSpPr>
            <a:spLocks noGrp="1"/>
          </p:cNvSpPr>
          <p:nvPr>
            <p:ph type="title"/>
          </p:nvPr>
        </p:nvSpPr>
        <p:spPr bwMode="auto">
          <a:xfrm>
            <a:off x="152400" y="0"/>
            <a:ext cx="11887200" cy="83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b="1" dirty="0"/>
              <a:t>Real Estate Acquisition Process  </a:t>
            </a:r>
            <a:r>
              <a:rPr lang="en-US" altLang="en-US" b="1" dirty="0" smtClean="0">
                <a:solidFill>
                  <a:srgbClr val="FF0000"/>
                </a:solidFill>
              </a:rPr>
              <a:t>  </a:t>
            </a:r>
            <a:endParaRPr lang="en-US" altLang="en-US" b="1" dirty="0">
              <a:solidFill>
                <a:srgbClr val="FF0000"/>
              </a:solidFill>
            </a:endParaRPr>
          </a:p>
        </p:txBody>
      </p:sp>
      <p:pic>
        <p:nvPicPr>
          <p:cNvPr id="33795" name="Picture 4" descr="FHWA Land Acquisition Brochure Cover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75"/>
          <a:stretch>
            <a:fillRect/>
          </a:stretch>
        </p:blipFill>
        <p:spPr>
          <a:xfrm>
            <a:off x="3657600" y="1066800"/>
            <a:ext cx="3886200" cy="4970721"/>
          </a:xfrm>
        </p:spPr>
      </p:pic>
    </p:spTree>
    <p:extLst>
      <p:ext uri="{BB962C8B-B14F-4D97-AF65-F5344CB8AC3E}">
        <p14:creationId xmlns:p14="http://schemas.microsoft.com/office/powerpoint/2010/main" val="845634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Content Placeholder 1"/>
          <p:cNvSpPr>
            <a:spLocks noGrp="1"/>
          </p:cNvSpPr>
          <p:nvPr>
            <p:ph sz="half" idx="1"/>
          </p:nvPr>
        </p:nvSpPr>
        <p:spPr>
          <a:xfrm>
            <a:off x="152400" y="914400"/>
            <a:ext cx="5715000" cy="5257800"/>
          </a:xfrm>
        </p:spPr>
        <p:txBody>
          <a:bodyPr/>
          <a:lstStyle/>
          <a:p>
            <a:pPr eaLnBrk="1" hangingPunct="1">
              <a:buClr>
                <a:srgbClr val="002060"/>
              </a:buClr>
            </a:pPr>
            <a:r>
              <a:rPr lang="en-US" altLang="en-US" b="1" dirty="0">
                <a:cs typeface="Tahoma" panose="020B0604030504040204" pitchFamily="34" charset="0"/>
              </a:rPr>
              <a:t>"Uniform Act of 1970"</a:t>
            </a:r>
          </a:p>
          <a:p>
            <a:pPr lvl="1" eaLnBrk="1" hangingPunct="1">
              <a:buClr>
                <a:srgbClr val="002060"/>
              </a:buClr>
              <a:buSzPct val="100000"/>
            </a:pPr>
            <a:r>
              <a:rPr lang="en-US" altLang="en-US" dirty="0">
                <a:cs typeface="Tahoma" panose="020B0604030504040204" pitchFamily="34" charset="0"/>
              </a:rPr>
              <a:t>All federal, state and local governments must comply</a:t>
            </a:r>
          </a:p>
          <a:p>
            <a:pPr lvl="1" eaLnBrk="1" hangingPunct="1">
              <a:buClr>
                <a:srgbClr val="002060"/>
              </a:buClr>
              <a:buSzPct val="100000"/>
            </a:pPr>
            <a:r>
              <a:rPr lang="en-US" altLang="en-US" dirty="0">
                <a:cs typeface="Tahoma" panose="020B0604030504040204" pitchFamily="34" charset="0"/>
              </a:rPr>
              <a:t>Requires an offer for just compensation</a:t>
            </a:r>
          </a:p>
          <a:p>
            <a:pPr eaLnBrk="1" hangingPunct="1">
              <a:buClr>
                <a:srgbClr val="002060"/>
              </a:buClr>
            </a:pPr>
            <a:r>
              <a:rPr lang="en-US" altLang="en-US" b="1" dirty="0">
                <a:cs typeface="Tahoma" panose="020B0604030504040204" pitchFamily="34" charset="0"/>
              </a:rPr>
              <a:t>Acquisition Process</a:t>
            </a:r>
          </a:p>
          <a:p>
            <a:pPr lvl="1" eaLnBrk="1" hangingPunct="1">
              <a:buClr>
                <a:srgbClr val="002060"/>
              </a:buClr>
            </a:pPr>
            <a:r>
              <a:rPr lang="en-US" altLang="en-US" dirty="0">
                <a:cs typeface="Tahoma" panose="020B0604030504040204" pitchFamily="34" charset="0"/>
              </a:rPr>
              <a:t>Appraisals</a:t>
            </a:r>
          </a:p>
          <a:p>
            <a:pPr lvl="1" eaLnBrk="1" hangingPunct="1">
              <a:buClr>
                <a:srgbClr val="002060"/>
              </a:buClr>
            </a:pPr>
            <a:r>
              <a:rPr lang="en-US" altLang="en-US" dirty="0">
                <a:cs typeface="Tahoma" panose="020B0604030504040204" pitchFamily="34" charset="0"/>
              </a:rPr>
              <a:t>Review Appraisals</a:t>
            </a:r>
          </a:p>
          <a:p>
            <a:pPr lvl="1" eaLnBrk="1" hangingPunct="1">
              <a:buClr>
                <a:srgbClr val="002060"/>
              </a:buClr>
            </a:pPr>
            <a:r>
              <a:rPr lang="en-US" altLang="en-US" dirty="0">
                <a:cs typeface="Tahoma" panose="020B0604030504040204" pitchFamily="34" charset="0"/>
              </a:rPr>
              <a:t>Negotiations</a:t>
            </a:r>
          </a:p>
          <a:p>
            <a:pPr eaLnBrk="1" hangingPunct="1">
              <a:buClr>
                <a:srgbClr val="002060"/>
              </a:buClr>
            </a:pPr>
            <a:r>
              <a:rPr lang="en-US" altLang="en-US" b="1" dirty="0" smtClean="0">
                <a:cs typeface="Tahoma" panose="020B0604030504040204" pitchFamily="34" charset="0"/>
              </a:rPr>
              <a:t>Building Removal</a:t>
            </a:r>
          </a:p>
          <a:p>
            <a:pPr lvl="1" eaLnBrk="1" hangingPunct="1">
              <a:buClr>
                <a:srgbClr val="002060"/>
              </a:buClr>
            </a:pPr>
            <a:r>
              <a:rPr lang="en-US" altLang="en-US" dirty="0" smtClean="0">
                <a:cs typeface="Tahoma" panose="020B0604030504040204" pitchFamily="34" charset="0"/>
              </a:rPr>
              <a:t>One vacant structure to be removed</a:t>
            </a:r>
          </a:p>
          <a:p>
            <a:pPr lvl="2" eaLnBrk="1" hangingPunct="1">
              <a:buClr>
                <a:srgbClr val="002060"/>
              </a:buClr>
            </a:pPr>
            <a:r>
              <a:rPr lang="en-US" altLang="en-US" dirty="0" smtClean="0">
                <a:cs typeface="Tahoma" panose="020B0604030504040204" pitchFamily="34" charset="0"/>
              </a:rPr>
              <a:t>0.2 mile east of Lake Street between U.S. 12 and U.S. 20</a:t>
            </a:r>
          </a:p>
          <a:p>
            <a:pPr eaLnBrk="1" hangingPunct="1">
              <a:buClr>
                <a:srgbClr val="002060"/>
              </a:buClr>
            </a:pPr>
            <a:r>
              <a:rPr lang="en-US" altLang="en-US" b="1" dirty="0" smtClean="0">
                <a:cs typeface="Tahoma" panose="020B0604030504040204" pitchFamily="34" charset="0"/>
              </a:rPr>
              <a:t>INDOT Real Estate Team to work with impacted property owners </a:t>
            </a:r>
            <a:endParaRPr lang="en-US" altLang="en-US" b="1" dirty="0">
              <a:cs typeface="Tahoma" panose="020B0604030504040204" pitchFamily="34" charset="0"/>
            </a:endParaRPr>
          </a:p>
          <a:p>
            <a:pPr eaLnBrk="1" hangingPunct="1"/>
            <a:endParaRPr lang="en-US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019800" y="914400"/>
            <a:ext cx="4648200" cy="52578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cs typeface="Tahoma" pitchFamily="34" charset="0"/>
              </a:rPr>
              <a:t>Right-of-Way (ROW)</a:t>
            </a:r>
            <a:endParaRPr lang="en-US" b="1" dirty="0">
              <a:cs typeface="Tahoma" pitchFamily="34" charset="0"/>
            </a:endParaRPr>
          </a:p>
          <a:p>
            <a:pPr marL="742950" lvl="2" indent="-285750" eaLnBrk="1" hangingPunct="1">
              <a:buClr>
                <a:srgbClr val="002060"/>
              </a:buClr>
              <a:buSzPct val="100000"/>
              <a:defRPr/>
            </a:pPr>
            <a:r>
              <a:rPr lang="en-US" altLang="en-US" b="1" dirty="0"/>
              <a:t>Permanent </a:t>
            </a:r>
            <a:r>
              <a:rPr lang="en-US" altLang="en-US" b="1" dirty="0" smtClean="0"/>
              <a:t>ROW</a:t>
            </a:r>
            <a:endParaRPr lang="en-US" altLang="en-US" b="1" dirty="0"/>
          </a:p>
          <a:p>
            <a:pPr marL="1149350" lvl="3" indent="-234950" eaLnBrk="1" hangingPunct="1">
              <a:buClr>
                <a:srgbClr val="002060"/>
              </a:buClr>
              <a:buSzPct val="100000"/>
              <a:defRPr/>
            </a:pPr>
            <a:r>
              <a:rPr lang="en-US" altLang="en-US" dirty="0" smtClean="0"/>
              <a:t>Land</a:t>
            </a:r>
            <a:r>
              <a:rPr lang="en-US" altLang="en-US" dirty="0"/>
              <a:t>, once purchased by INDOT from legal land owner, becomes ROW owned by </a:t>
            </a:r>
            <a:r>
              <a:rPr lang="en-US" altLang="en-US" dirty="0" smtClean="0"/>
              <a:t>INDOT</a:t>
            </a:r>
          </a:p>
          <a:p>
            <a:pPr marL="1149350" lvl="3" indent="-234950" eaLnBrk="1" hangingPunct="1">
              <a:buClr>
                <a:srgbClr val="002060"/>
              </a:buClr>
              <a:buSzPct val="100000"/>
              <a:defRPr/>
            </a:pPr>
            <a:r>
              <a:rPr lang="en-US" altLang="en-US" dirty="0" smtClean="0"/>
              <a:t>Project requires approximately 3 acres of new permanent ROW</a:t>
            </a:r>
          </a:p>
          <a:p>
            <a:pPr marL="1149350" lvl="3" indent="-234950" eaLnBrk="1" hangingPunct="1">
              <a:buClr>
                <a:srgbClr val="002060"/>
              </a:buClr>
              <a:buSzPct val="100000"/>
              <a:defRPr/>
            </a:pPr>
            <a:r>
              <a:rPr lang="en-US" altLang="en-US" u="sng" dirty="0" smtClean="0"/>
              <a:t>Existing apparent ROW (3 acres) </a:t>
            </a:r>
            <a:r>
              <a:rPr lang="en-US" altLang="en-US" dirty="0" smtClean="0"/>
              <a:t>INDOT acquired land by Highway Grant some years ago, transactions in some cases were not properly recorded, requires further action by INDOT</a:t>
            </a:r>
            <a:endParaRPr lang="en-US" altLang="en-US" dirty="0"/>
          </a:p>
          <a:p>
            <a:pPr marL="742950" lvl="2" indent="-285750" eaLnBrk="1" hangingPunct="1">
              <a:buClr>
                <a:srgbClr val="002060"/>
              </a:buClr>
              <a:buSzPct val="100000"/>
              <a:defRPr/>
            </a:pPr>
            <a:r>
              <a:rPr lang="en-US" altLang="en-US" b="1" dirty="0"/>
              <a:t>Temporary </a:t>
            </a:r>
            <a:r>
              <a:rPr lang="en-US" altLang="en-US" b="1" dirty="0" smtClean="0"/>
              <a:t>ROW </a:t>
            </a:r>
            <a:endParaRPr lang="en-US" altLang="en-US" dirty="0"/>
          </a:p>
          <a:p>
            <a:pPr marL="1149350" lvl="3" indent="-234950" eaLnBrk="1" hangingPunct="1">
              <a:buClr>
                <a:srgbClr val="002060"/>
              </a:buClr>
              <a:buSzPct val="100000"/>
              <a:defRPr/>
            </a:pPr>
            <a:r>
              <a:rPr lang="en-US" altLang="en-US" dirty="0" smtClean="0"/>
              <a:t>Land (0.1 acre) </a:t>
            </a:r>
            <a:r>
              <a:rPr lang="en-US" altLang="en-US" dirty="0"/>
              <a:t>required during the construction of a project and is used for the purposes of </a:t>
            </a:r>
            <a:r>
              <a:rPr lang="en-US" altLang="en-US" dirty="0" smtClean="0"/>
              <a:t>construction-related </a:t>
            </a:r>
            <a:r>
              <a:rPr lang="en-US" altLang="en-US" dirty="0"/>
              <a:t>activity</a:t>
            </a:r>
          </a:p>
          <a:p>
            <a:pPr marL="1149350" lvl="3" indent="-234950" eaLnBrk="1" hangingPunct="1">
              <a:buClr>
                <a:srgbClr val="002060"/>
              </a:buClr>
              <a:buSzPct val="100000"/>
              <a:defRPr/>
            </a:pPr>
            <a:r>
              <a:rPr lang="en-US" altLang="en-US" dirty="0"/>
              <a:t>INDOT pays legal land owner a fee for land use during construction and/or as part of </a:t>
            </a:r>
            <a:r>
              <a:rPr lang="en-US" altLang="en-US" dirty="0" smtClean="0"/>
              <a:t>construction-related </a:t>
            </a:r>
            <a:r>
              <a:rPr lang="en-US" altLang="en-US" dirty="0"/>
              <a:t>activities  </a:t>
            </a:r>
          </a:p>
          <a:p>
            <a:pPr marL="457200" lvl="2" indent="0" eaLnBrk="1" hangingPunct="1">
              <a:buClr>
                <a:srgbClr val="3333CC"/>
              </a:buClr>
              <a:buSzPct val="60000"/>
              <a:buNone/>
              <a:defRPr/>
            </a:pPr>
            <a:endParaRPr lang="en-US" altLang="en-US" dirty="0"/>
          </a:p>
          <a:p>
            <a:pPr marL="457200" lvl="2" indent="0" eaLnBrk="1" hangingPunct="1">
              <a:buClr>
                <a:srgbClr val="3333CC"/>
              </a:buClr>
              <a:buSzPct val="60000"/>
              <a:buFont typeface="Arial" panose="020B0604020202020204" pitchFamily="34" charset="0"/>
              <a:buNone/>
              <a:defRPr/>
            </a:pPr>
            <a:r>
              <a:rPr lang="en-US" altLang="en-US" dirty="0"/>
              <a:t> </a:t>
            </a:r>
          </a:p>
          <a:p>
            <a:pPr eaLnBrk="1" hangingPunct="1">
              <a:defRPr/>
            </a:pPr>
            <a:endParaRPr lang="en-US" dirty="0"/>
          </a:p>
        </p:txBody>
      </p:sp>
      <p:sp>
        <p:nvSpPr>
          <p:cNvPr id="34820" name="Title 3"/>
          <p:cNvSpPr>
            <a:spLocks noGrp="1"/>
          </p:cNvSpPr>
          <p:nvPr>
            <p:ph type="title"/>
          </p:nvPr>
        </p:nvSpPr>
        <p:spPr bwMode="auto">
          <a:xfrm>
            <a:off x="152400" y="0"/>
            <a:ext cx="11887200" cy="83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b="1" dirty="0"/>
              <a:t>Real Estate Acquisition Process </a:t>
            </a:r>
          </a:p>
        </p:txBody>
      </p:sp>
    </p:spTree>
    <p:extLst>
      <p:ext uri="{BB962C8B-B14F-4D97-AF65-F5344CB8AC3E}">
        <p14:creationId xmlns:p14="http://schemas.microsoft.com/office/powerpoint/2010/main" val="1324368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6"/>
          <p:cNvSpPr>
            <a:spLocks noGrp="1"/>
          </p:cNvSpPr>
          <p:nvPr>
            <p:ph type="title"/>
          </p:nvPr>
        </p:nvSpPr>
        <p:spPr bwMode="auto">
          <a:xfrm>
            <a:off x="152400" y="0"/>
            <a:ext cx="11887200" cy="83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b="1" dirty="0" smtClean="0"/>
              <a:t>Right-of-Way </a:t>
            </a:r>
            <a:endParaRPr lang="en-US" altLang="en-US" b="1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52400" y="4648200"/>
            <a:ext cx="10515600" cy="1828799"/>
          </a:xfrm>
        </p:spPr>
        <p:txBody>
          <a:bodyPr rtlCol="0">
            <a:normAutofit lnSpcReduction="10000"/>
          </a:bodyPr>
          <a:lstStyle/>
          <a:p>
            <a:pPr eaLnBrk="1" hangingPunct="1">
              <a:defRPr/>
            </a:pPr>
            <a:r>
              <a:rPr lang="en-US" b="1" dirty="0" smtClean="0">
                <a:cs typeface="Tahoma" pitchFamily="34" charset="0"/>
              </a:rPr>
              <a:t>No relocations will take place as a result of this project</a:t>
            </a:r>
          </a:p>
          <a:p>
            <a:pPr lvl="1" eaLnBrk="1" hangingPunct="1">
              <a:defRPr/>
            </a:pPr>
            <a:r>
              <a:rPr lang="en-US" dirty="0" smtClean="0">
                <a:cs typeface="Tahoma" pitchFamily="34" charset="0"/>
              </a:rPr>
              <a:t>One vacant structure, a former business located approximately 0.2 mile east of Lake Street between US 12 and US 20, will be removed to accommodate the new alignment of US 12</a:t>
            </a:r>
          </a:p>
          <a:p>
            <a:pPr marL="457200" lvl="1" indent="0" eaLnBrk="1" hangingPunct="1">
              <a:buNone/>
              <a:defRPr/>
            </a:pPr>
            <a:endParaRPr lang="en-US" sz="100" dirty="0">
              <a:cs typeface="Tahoma" pitchFamily="34" charset="0"/>
            </a:endParaRPr>
          </a:p>
          <a:p>
            <a:pPr marL="457200" lvl="1" indent="0" eaLnBrk="1" hangingPunct="1">
              <a:buNone/>
              <a:defRPr/>
            </a:pPr>
            <a:r>
              <a:rPr lang="en-US" dirty="0" smtClean="0">
                <a:cs typeface="Tahoma" pitchFamily="34" charset="0"/>
              </a:rPr>
              <a:t> </a:t>
            </a:r>
            <a:endParaRPr lang="en-US" dirty="0">
              <a:cs typeface="Tahoma" pitchFamily="34" charset="0"/>
            </a:endParaRPr>
          </a:p>
          <a:p>
            <a:pPr marL="457200" lvl="1" indent="0" eaLnBrk="1" hangingPunct="1">
              <a:buNone/>
              <a:defRPr/>
            </a:pPr>
            <a:endParaRPr lang="en-US" dirty="0">
              <a:cs typeface="Tahoma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533399" y="970052"/>
          <a:ext cx="9829800" cy="30185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965960"/>
                <a:gridCol w="1965960"/>
                <a:gridCol w="3931920"/>
                <a:gridCol w="1965960"/>
              </a:tblGrid>
              <a:tr h="315864"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1600" b="1" dirty="0">
                          <a:effectLst/>
                        </a:rPr>
                        <a:t>Amount (acres)</a:t>
                      </a:r>
                      <a:endParaRPr lang="en-US" sz="1600" b="1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1981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1600" b="1" dirty="0">
                          <a:effectLst/>
                        </a:rPr>
                        <a:t>Land Use Impacts</a:t>
                      </a:r>
                      <a:endParaRPr lang="en-US" sz="1600" b="1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1600" b="1" dirty="0">
                          <a:effectLst/>
                        </a:rPr>
                        <a:t>Permanent</a:t>
                      </a:r>
                      <a:endParaRPr lang="en-US" sz="1600" b="1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1600" b="1" dirty="0" smtClean="0">
                          <a:effectLst/>
                        </a:rPr>
                        <a:t>Temporary</a:t>
                      </a:r>
                      <a:r>
                        <a:rPr lang="en-US" sz="1600" b="1" dirty="0">
                          <a:effectLst/>
                        </a:rPr>
                        <a:t> </a:t>
                      </a:r>
                      <a:endParaRPr lang="en-US" sz="1600" b="1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1600" b="1" dirty="0">
                          <a:effectLst/>
                        </a:rPr>
                        <a:t>Reacquisition</a:t>
                      </a:r>
                      <a:endParaRPr lang="en-US" sz="1600" b="1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1586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1600" dirty="0">
                          <a:effectLst/>
                        </a:rPr>
                        <a:t>Residential</a:t>
                      </a:r>
                      <a:endParaRPr lang="en-US" sz="16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1600" dirty="0">
                          <a:effectLst/>
                        </a:rPr>
                        <a:t>0.379</a:t>
                      </a:r>
                      <a:endParaRPr lang="en-US" sz="16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1600">
                          <a:effectLst/>
                        </a:rPr>
                        <a:t>0.028</a:t>
                      </a:r>
                      <a:endParaRPr lang="en-US" sz="16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1600">
                          <a:effectLst/>
                        </a:rPr>
                        <a:t>0.056</a:t>
                      </a:r>
                      <a:endParaRPr lang="en-US" sz="16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1586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1600" dirty="0">
                          <a:effectLst/>
                        </a:rPr>
                        <a:t>Commercial</a:t>
                      </a:r>
                      <a:endParaRPr lang="en-US" sz="16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1600" dirty="0">
                          <a:effectLst/>
                        </a:rPr>
                        <a:t>5.293</a:t>
                      </a:r>
                      <a:endParaRPr lang="en-US" sz="16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1600" dirty="0">
                          <a:effectLst/>
                        </a:rPr>
                        <a:t>0.046</a:t>
                      </a:r>
                      <a:endParaRPr lang="en-US" sz="16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1600">
                          <a:effectLst/>
                        </a:rPr>
                        <a:t>2.997</a:t>
                      </a:r>
                      <a:endParaRPr lang="en-US" sz="16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1586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1600">
                          <a:effectLst/>
                        </a:rPr>
                        <a:t>Agricultural</a:t>
                      </a:r>
                      <a:endParaRPr lang="en-US" sz="16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1600" dirty="0">
                          <a:effectLst/>
                        </a:rPr>
                        <a:t>0.0</a:t>
                      </a:r>
                      <a:endParaRPr lang="en-US" sz="16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1600" dirty="0">
                          <a:effectLst/>
                        </a:rPr>
                        <a:t>0.0</a:t>
                      </a:r>
                      <a:endParaRPr lang="en-US" sz="16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1600">
                          <a:effectLst/>
                        </a:rPr>
                        <a:t>0.0</a:t>
                      </a:r>
                      <a:endParaRPr lang="en-US" sz="16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1586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1600">
                          <a:effectLst/>
                        </a:rPr>
                        <a:t>Forest</a:t>
                      </a:r>
                      <a:endParaRPr lang="en-US" sz="16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1600" dirty="0">
                          <a:effectLst/>
                        </a:rPr>
                        <a:t>0.0</a:t>
                      </a:r>
                      <a:endParaRPr lang="en-US" sz="16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1600" dirty="0">
                          <a:effectLst/>
                        </a:rPr>
                        <a:t>0.0</a:t>
                      </a:r>
                      <a:endParaRPr lang="en-US" sz="16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1600" dirty="0">
                          <a:effectLst/>
                        </a:rPr>
                        <a:t>0.0</a:t>
                      </a:r>
                      <a:endParaRPr lang="en-US" sz="16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1586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1600">
                          <a:effectLst/>
                        </a:rPr>
                        <a:t>Wetlands</a:t>
                      </a:r>
                      <a:endParaRPr lang="en-US" sz="16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1600">
                          <a:effectLst/>
                        </a:rPr>
                        <a:t>0.0</a:t>
                      </a:r>
                      <a:endParaRPr lang="en-US" sz="16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1600" dirty="0">
                          <a:effectLst/>
                        </a:rPr>
                        <a:t>0.0</a:t>
                      </a:r>
                      <a:endParaRPr lang="en-US" sz="16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1600">
                          <a:effectLst/>
                        </a:rPr>
                        <a:t>0.0</a:t>
                      </a:r>
                      <a:endParaRPr lang="en-US" sz="16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1981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1600" dirty="0">
                          <a:effectLst/>
                        </a:rPr>
                        <a:t>Other: Government owned property</a:t>
                      </a:r>
                      <a:endParaRPr lang="en-US" sz="16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1600" dirty="0">
                          <a:effectLst/>
                        </a:rPr>
                        <a:t>0.506</a:t>
                      </a:r>
                      <a:endParaRPr lang="en-US" sz="16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1600" dirty="0">
                          <a:effectLst/>
                        </a:rPr>
                        <a:t>0.012</a:t>
                      </a:r>
                      <a:endParaRPr lang="en-US" sz="16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1600" dirty="0">
                          <a:effectLst/>
                        </a:rPr>
                        <a:t>0.0</a:t>
                      </a:r>
                      <a:endParaRPr lang="en-US" sz="16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15864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1600" b="1" dirty="0">
                          <a:effectLst/>
                        </a:rPr>
                        <a:t>TOTAL</a:t>
                      </a:r>
                      <a:endParaRPr lang="en-US" sz="1600" b="1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1600" b="1" dirty="0">
                          <a:effectLst/>
                        </a:rPr>
                        <a:t>6.178</a:t>
                      </a:r>
                      <a:endParaRPr lang="en-US" sz="1600" b="1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1600" b="1">
                          <a:effectLst/>
                        </a:rPr>
                        <a:t>0.086</a:t>
                      </a:r>
                      <a:endParaRPr lang="en-US" sz="1600" b="1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1600" b="1" dirty="0">
                          <a:effectLst/>
                        </a:rPr>
                        <a:t>3.053</a:t>
                      </a:r>
                      <a:endParaRPr lang="en-US" sz="1600" b="1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33399" y="3993456"/>
            <a:ext cx="3835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Note: Values shown are estimated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619538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6"/>
          <p:cNvSpPr>
            <a:spLocks noGrp="1"/>
          </p:cNvSpPr>
          <p:nvPr>
            <p:ph type="title"/>
          </p:nvPr>
        </p:nvSpPr>
        <p:spPr bwMode="auto">
          <a:xfrm>
            <a:off x="152400" y="0"/>
            <a:ext cx="11887200" cy="83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b="1" dirty="0"/>
              <a:t>Project </a:t>
            </a:r>
            <a:r>
              <a:rPr lang="en-US" altLang="en-US" b="1" dirty="0" smtClean="0"/>
              <a:t>Schedule and Estimated Cost </a:t>
            </a:r>
            <a:endParaRPr lang="en-US" altLang="en-US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Project Schedule</a:t>
            </a:r>
          </a:p>
          <a:p>
            <a:pPr lvl="1"/>
            <a:r>
              <a:rPr lang="en-US" dirty="0" smtClean="0"/>
              <a:t>Complete environmental analysis phase – Summer 2019</a:t>
            </a:r>
          </a:p>
          <a:p>
            <a:pPr lvl="1"/>
            <a:r>
              <a:rPr lang="en-US" dirty="0" smtClean="0"/>
              <a:t>Right-of-Way acquisition activities – Fall 2019</a:t>
            </a:r>
          </a:p>
          <a:p>
            <a:pPr lvl="1"/>
            <a:r>
              <a:rPr lang="en-US" dirty="0" smtClean="0"/>
              <a:t>Construction anticipated to begin - 2021</a:t>
            </a:r>
          </a:p>
          <a:p>
            <a:r>
              <a:rPr lang="en-US" dirty="0" smtClean="0"/>
              <a:t>Estimated Cost</a:t>
            </a:r>
          </a:p>
          <a:p>
            <a:pPr lvl="1"/>
            <a:r>
              <a:rPr lang="en-US" dirty="0" smtClean="0"/>
              <a:t>5.5 million</a:t>
            </a:r>
          </a:p>
          <a:p>
            <a:pPr lvl="1"/>
            <a:r>
              <a:rPr lang="en-US" dirty="0" smtClean="0"/>
              <a:t>Federal (80%) and Local (20%) funding sources  </a:t>
            </a:r>
          </a:p>
        </p:txBody>
      </p:sp>
    </p:spTree>
    <p:extLst>
      <p:ext uri="{BB962C8B-B14F-4D97-AF65-F5344CB8AC3E}">
        <p14:creationId xmlns:p14="http://schemas.microsoft.com/office/powerpoint/2010/main" val="2994438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6"/>
          <p:cNvSpPr>
            <a:spLocks noGrp="1"/>
          </p:cNvSpPr>
          <p:nvPr>
            <p:ph type="title"/>
          </p:nvPr>
        </p:nvSpPr>
        <p:spPr bwMode="auto">
          <a:xfrm>
            <a:off x="152400" y="0"/>
            <a:ext cx="11887200" cy="83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b="1" dirty="0"/>
              <a:t>Submit Public Comments 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52400" y="914400"/>
            <a:ext cx="10515600" cy="5257800"/>
          </a:xfrm>
        </p:spPr>
        <p:txBody>
          <a:bodyPr rtlCol="0">
            <a:normAutofit/>
          </a:bodyPr>
          <a:lstStyle/>
          <a:p>
            <a:pPr eaLnBrk="1" hangingPunct="1">
              <a:buClr>
                <a:srgbClr val="002060"/>
              </a:buClr>
              <a:defRPr/>
            </a:pPr>
            <a:r>
              <a:rPr lang="en-US" sz="2400" b="1" dirty="0">
                <a:cs typeface="Tahoma" pitchFamily="34" charset="0"/>
              </a:rPr>
              <a:t>Submit public comments using the options described in first page </a:t>
            </a:r>
            <a:r>
              <a:rPr lang="en-US" sz="2400" b="1" dirty="0" smtClean="0">
                <a:cs typeface="Tahoma" pitchFamily="34" charset="0"/>
              </a:rPr>
              <a:t>of</a:t>
            </a:r>
            <a:br>
              <a:rPr lang="en-US" sz="2400" b="1" dirty="0" smtClean="0">
                <a:cs typeface="Tahoma" pitchFamily="34" charset="0"/>
              </a:rPr>
            </a:br>
            <a:r>
              <a:rPr lang="en-US" sz="2400" b="1" dirty="0" smtClean="0">
                <a:cs typeface="Tahoma" pitchFamily="34" charset="0"/>
              </a:rPr>
              <a:t>information </a:t>
            </a:r>
            <a:r>
              <a:rPr lang="en-US" sz="2400" b="1" dirty="0">
                <a:cs typeface="Tahoma" pitchFamily="34" charset="0"/>
              </a:rPr>
              <a:t>packet:</a:t>
            </a:r>
          </a:p>
          <a:p>
            <a:pPr lvl="1" eaLnBrk="1" hangingPunct="1">
              <a:buClr>
                <a:srgbClr val="002060"/>
              </a:buClr>
              <a:buSzPct val="100000"/>
              <a:defRPr/>
            </a:pPr>
            <a:r>
              <a:rPr lang="en-US" sz="2000" dirty="0">
                <a:cs typeface="Tahoma" pitchFamily="34" charset="0"/>
              </a:rPr>
              <a:t>Public Comment Form</a:t>
            </a:r>
          </a:p>
          <a:p>
            <a:pPr lvl="1" eaLnBrk="1" hangingPunct="1">
              <a:buClr>
                <a:srgbClr val="002060"/>
              </a:buClr>
              <a:buSzPct val="100000"/>
              <a:defRPr/>
            </a:pPr>
            <a:r>
              <a:rPr lang="en-US" sz="2000" dirty="0">
                <a:cs typeface="Tahoma" pitchFamily="34" charset="0"/>
              </a:rPr>
              <a:t>Via </a:t>
            </a:r>
            <a:r>
              <a:rPr lang="en-US" sz="2000" dirty="0" smtClean="0">
                <a:cs typeface="Tahoma" pitchFamily="34" charset="0"/>
              </a:rPr>
              <a:t>e-mail</a:t>
            </a:r>
          </a:p>
          <a:p>
            <a:pPr lvl="1" eaLnBrk="1" hangingPunct="1">
              <a:buClr>
                <a:srgbClr val="002060"/>
              </a:buClr>
              <a:buSzPct val="100000"/>
              <a:defRPr/>
            </a:pPr>
            <a:r>
              <a:rPr lang="en-US" sz="2000" dirty="0" smtClean="0">
                <a:cs typeface="Tahoma" pitchFamily="34" charset="0"/>
              </a:rPr>
              <a:t>Participate during public comment session following formal presentation</a:t>
            </a:r>
            <a:endParaRPr lang="en-US" sz="2000" dirty="0">
              <a:cs typeface="Tahoma" pitchFamily="34" charset="0"/>
            </a:endParaRPr>
          </a:p>
          <a:p>
            <a:pPr eaLnBrk="1" hangingPunct="1"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defRPr/>
            </a:pPr>
            <a:r>
              <a:rPr lang="en-US" sz="2400" b="1" dirty="0" smtClean="0">
                <a:solidFill>
                  <a:srgbClr val="C00000"/>
                </a:solidFill>
                <a:cs typeface="Tahoma" pitchFamily="34" charset="0"/>
              </a:rPr>
              <a:t>INDOT </a:t>
            </a:r>
            <a:r>
              <a:rPr lang="en-US" sz="2400" b="1" dirty="0">
                <a:solidFill>
                  <a:srgbClr val="C00000"/>
                </a:solidFill>
                <a:cs typeface="Tahoma" pitchFamily="34" charset="0"/>
              </a:rPr>
              <a:t>respectfully requests </a:t>
            </a:r>
            <a:r>
              <a:rPr lang="en-US" sz="2400" b="1" dirty="0" smtClean="0">
                <a:solidFill>
                  <a:srgbClr val="C00000"/>
                </a:solidFill>
                <a:cs typeface="Tahoma" pitchFamily="34" charset="0"/>
              </a:rPr>
              <a:t>that comments </a:t>
            </a:r>
            <a:r>
              <a:rPr lang="en-US" sz="2400" b="1" dirty="0">
                <a:solidFill>
                  <a:srgbClr val="C00000"/>
                </a:solidFill>
                <a:cs typeface="Tahoma" pitchFamily="34" charset="0"/>
              </a:rPr>
              <a:t>be submitted by </a:t>
            </a:r>
            <a:r>
              <a:rPr lang="en-US" sz="2400" b="1" dirty="0" smtClean="0">
                <a:solidFill>
                  <a:srgbClr val="C00000"/>
                </a:solidFill>
                <a:cs typeface="Tahoma" pitchFamily="34" charset="0"/>
              </a:rPr>
              <a:t>Friday, Aug. 2, 2019</a:t>
            </a:r>
            <a:r>
              <a:rPr lang="en-US" sz="2400" b="1" dirty="0" smtClean="0">
                <a:solidFill>
                  <a:srgbClr val="FF0000"/>
                </a:solidFill>
                <a:cs typeface="Tahoma" pitchFamily="34" charset="0"/>
              </a:rPr>
              <a:t>  </a:t>
            </a:r>
            <a:endParaRPr lang="en-US" sz="2400" b="1" dirty="0">
              <a:solidFill>
                <a:srgbClr val="FF0000"/>
              </a:solidFill>
              <a:cs typeface="Tahoma" pitchFamily="34" charset="0"/>
            </a:endParaRPr>
          </a:p>
          <a:p>
            <a:pPr eaLnBrk="1" hangingPunct="1">
              <a:buClr>
                <a:srgbClr val="002060"/>
              </a:buClr>
              <a:defRPr/>
            </a:pPr>
            <a:r>
              <a:rPr lang="en-US" sz="2400" dirty="0">
                <a:cs typeface="Tahoma" pitchFamily="34" charset="0"/>
              </a:rPr>
              <a:t>All comments </a:t>
            </a:r>
            <a:r>
              <a:rPr lang="en-US" sz="2400" dirty="0" smtClean="0">
                <a:cs typeface="Tahoma" pitchFamily="34" charset="0"/>
              </a:rPr>
              <a:t>submitted will become included in an official public hearings transcript and made part of the public record</a:t>
            </a:r>
          </a:p>
          <a:p>
            <a:pPr eaLnBrk="1" hangingPunct="1">
              <a:buClr>
                <a:srgbClr val="002060"/>
              </a:buClr>
              <a:defRPr/>
            </a:pPr>
            <a:r>
              <a:rPr lang="en-US" sz="2400" dirty="0" smtClean="0">
                <a:cs typeface="Tahoma" pitchFamily="34" charset="0"/>
              </a:rPr>
              <a:t>Comments </a:t>
            </a:r>
            <a:r>
              <a:rPr lang="en-US" sz="2400" dirty="0">
                <a:cs typeface="Tahoma" pitchFamily="34" charset="0"/>
              </a:rPr>
              <a:t>will </a:t>
            </a:r>
            <a:r>
              <a:rPr lang="en-US" sz="2400" dirty="0" smtClean="0">
                <a:cs typeface="Tahoma" pitchFamily="34" charset="0"/>
              </a:rPr>
              <a:t>be reviewed</a:t>
            </a:r>
            <a:r>
              <a:rPr lang="en-US" sz="2400" dirty="0">
                <a:cs typeface="Tahoma" pitchFamily="34" charset="0"/>
              </a:rPr>
              <a:t>, evaluated and given full consideration </a:t>
            </a:r>
            <a:r>
              <a:rPr lang="en-US" sz="2400" dirty="0" smtClean="0">
                <a:cs typeface="Tahoma" pitchFamily="34" charset="0"/>
              </a:rPr>
              <a:t>during</a:t>
            </a:r>
            <a:br>
              <a:rPr lang="en-US" sz="2400" dirty="0" smtClean="0">
                <a:cs typeface="Tahoma" pitchFamily="34" charset="0"/>
              </a:rPr>
            </a:br>
            <a:r>
              <a:rPr lang="en-US" sz="2400" dirty="0" smtClean="0">
                <a:cs typeface="Tahoma" pitchFamily="34" charset="0"/>
              </a:rPr>
              <a:t>decision-making process</a:t>
            </a:r>
            <a:endParaRPr lang="en-US" sz="2400" dirty="0">
              <a:cs typeface="Tahoma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506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6"/>
          <p:cNvSpPr>
            <a:spLocks noGrp="1"/>
          </p:cNvSpPr>
          <p:nvPr>
            <p:ph type="title"/>
          </p:nvPr>
        </p:nvSpPr>
        <p:spPr bwMode="auto">
          <a:xfrm>
            <a:off x="152400" y="0"/>
            <a:ext cx="11887200" cy="83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b="1" dirty="0"/>
              <a:t>Next Steps 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52400" y="914400"/>
            <a:ext cx="10515600" cy="5257800"/>
          </a:xfrm>
        </p:spPr>
        <p:txBody>
          <a:bodyPr rtlCol="0">
            <a:normAutofit/>
          </a:bodyPr>
          <a:lstStyle/>
          <a:p>
            <a:pPr eaLnBrk="1" hangingPunct="1">
              <a:buClr>
                <a:srgbClr val="002060"/>
              </a:buClr>
              <a:buSzPct val="100000"/>
              <a:defRPr/>
            </a:pPr>
            <a:r>
              <a:rPr lang="en-US" sz="2400" b="1" dirty="0">
                <a:cs typeface="Tahoma" pitchFamily="34" charset="0"/>
              </a:rPr>
              <a:t>Public and project stakeholder input</a:t>
            </a:r>
          </a:p>
          <a:p>
            <a:pPr lvl="1" eaLnBrk="1" hangingPunct="1">
              <a:buClr>
                <a:srgbClr val="002060"/>
              </a:buClr>
              <a:buSzPct val="100000"/>
              <a:defRPr/>
            </a:pPr>
            <a:r>
              <a:rPr lang="en-US" sz="2000" dirty="0">
                <a:cs typeface="Tahoma" pitchFamily="34" charset="0"/>
              </a:rPr>
              <a:t>Submit comments via options described on page 1 of information packet</a:t>
            </a:r>
          </a:p>
          <a:p>
            <a:pPr eaLnBrk="1" hangingPunct="1">
              <a:buClr>
                <a:srgbClr val="002060"/>
              </a:buClr>
              <a:buSzPct val="100000"/>
              <a:defRPr/>
            </a:pPr>
            <a:r>
              <a:rPr lang="en-US" sz="2400" b="1" dirty="0">
                <a:cs typeface="Tahoma" pitchFamily="34" charset="0"/>
              </a:rPr>
              <a:t>INDOT review and evaluation</a:t>
            </a:r>
          </a:p>
          <a:p>
            <a:pPr lvl="1" eaLnBrk="1" hangingPunct="1">
              <a:buClr>
                <a:srgbClr val="002060"/>
              </a:buClr>
              <a:buSzPct val="100000"/>
              <a:defRPr/>
            </a:pPr>
            <a:r>
              <a:rPr lang="en-US" sz="2000" dirty="0">
                <a:cs typeface="Tahoma" pitchFamily="34" charset="0"/>
              </a:rPr>
              <a:t>All comments </a:t>
            </a:r>
            <a:r>
              <a:rPr lang="en-US" sz="2000" dirty="0" smtClean="0">
                <a:cs typeface="Tahoma" pitchFamily="34" charset="0"/>
              </a:rPr>
              <a:t>given </a:t>
            </a:r>
            <a:r>
              <a:rPr lang="en-US" sz="2000" dirty="0">
                <a:cs typeface="Tahoma" pitchFamily="34" charset="0"/>
              </a:rPr>
              <a:t>full consideration during decision-making process</a:t>
            </a:r>
          </a:p>
          <a:p>
            <a:pPr lvl="1" eaLnBrk="1" hangingPunct="1">
              <a:buClr>
                <a:srgbClr val="002060"/>
              </a:buClr>
              <a:buSzPct val="100000"/>
              <a:defRPr/>
            </a:pPr>
            <a:r>
              <a:rPr lang="en-US" sz="2000" dirty="0" smtClean="0">
                <a:cs typeface="Tahoma" pitchFamily="34" charset="0"/>
              </a:rPr>
              <a:t>Finalize/approve </a:t>
            </a:r>
            <a:r>
              <a:rPr lang="en-US" sz="2000" dirty="0">
                <a:cs typeface="Tahoma" pitchFamily="34" charset="0"/>
              </a:rPr>
              <a:t>environmental document, complete project design </a:t>
            </a:r>
          </a:p>
          <a:p>
            <a:pPr eaLnBrk="1" hangingPunct="1">
              <a:buClr>
                <a:srgbClr val="002060"/>
              </a:buClr>
              <a:buSzPct val="100000"/>
              <a:defRPr/>
            </a:pPr>
            <a:r>
              <a:rPr lang="en-US" sz="2400" b="1" dirty="0">
                <a:cs typeface="Tahoma" pitchFamily="34" charset="0"/>
              </a:rPr>
              <a:t>Communicate a decision</a:t>
            </a:r>
          </a:p>
          <a:p>
            <a:pPr lvl="1" eaLnBrk="1" hangingPunct="1">
              <a:buClr>
                <a:srgbClr val="002060"/>
              </a:buClr>
              <a:buSzPct val="100000"/>
              <a:defRPr/>
            </a:pPr>
            <a:r>
              <a:rPr lang="en-US" sz="2000" dirty="0">
                <a:cs typeface="Tahoma" pitchFamily="34" charset="0"/>
              </a:rPr>
              <a:t>INDOT will notify project stakeholders of decision</a:t>
            </a:r>
          </a:p>
          <a:p>
            <a:pPr lvl="1" eaLnBrk="1" hangingPunct="1">
              <a:buClr>
                <a:srgbClr val="002060"/>
              </a:buClr>
              <a:buSzPct val="100000"/>
              <a:defRPr/>
            </a:pPr>
            <a:r>
              <a:rPr lang="en-US" sz="2000" dirty="0">
                <a:cs typeface="Tahoma" pitchFamily="34" charset="0"/>
              </a:rPr>
              <a:t>Work through local media, social media </a:t>
            </a:r>
            <a:r>
              <a:rPr lang="en-US" sz="2000" dirty="0" smtClean="0">
                <a:cs typeface="Tahoma" pitchFamily="34" charset="0"/>
              </a:rPr>
              <a:t>outlets, </a:t>
            </a:r>
            <a:r>
              <a:rPr lang="en-US" sz="2000" dirty="0">
                <a:cs typeface="Tahoma" pitchFamily="34" charset="0"/>
              </a:rPr>
              <a:t>paid legal notice</a:t>
            </a:r>
          </a:p>
          <a:p>
            <a:pPr lvl="1" eaLnBrk="1" hangingPunct="1">
              <a:buClr>
                <a:srgbClr val="002060"/>
              </a:buClr>
              <a:buSzPct val="100000"/>
              <a:defRPr/>
            </a:pPr>
            <a:r>
              <a:rPr lang="en-US" sz="2000" dirty="0">
                <a:cs typeface="Tahoma" pitchFamily="34" charset="0"/>
              </a:rPr>
              <a:t>Make project documents accessible via repositories </a:t>
            </a:r>
          </a:p>
          <a:p>
            <a:pPr eaLnBrk="1" hangingPunct="1">
              <a:buClr>
                <a:srgbClr val="002060"/>
              </a:buClr>
              <a:buSzPct val="100000"/>
              <a:defRPr/>
            </a:pPr>
            <a:r>
              <a:rPr lang="en-US" sz="2400" b="1" dirty="0">
                <a:cs typeface="Tahoma" pitchFamily="34" charset="0"/>
              </a:rPr>
              <a:t>Questions? Contact Public Involvement Team 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1486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ontent Placeholder 1"/>
          <p:cNvSpPr>
            <a:spLocks noGrp="1"/>
          </p:cNvSpPr>
          <p:nvPr>
            <p:ph sz="half" idx="1"/>
          </p:nvPr>
        </p:nvSpPr>
        <p:spPr>
          <a:xfrm>
            <a:off x="152400" y="914400"/>
            <a:ext cx="5867400" cy="56388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2000" b="1" dirty="0"/>
              <a:t>INDOT LaPorte District </a:t>
            </a:r>
            <a:r>
              <a:rPr lang="en-US" altLang="en-US" sz="2000" b="1" dirty="0" smtClean="0"/>
              <a:t>Office</a:t>
            </a:r>
          </a:p>
          <a:p>
            <a:pPr marL="457200" lvl="1" indent="0" eaLnBrk="1" hangingPunct="1">
              <a:buFont typeface="Arial" panose="020B0604020202020204" pitchFamily="34" charset="0"/>
              <a:buNone/>
              <a:defRPr/>
            </a:pPr>
            <a:r>
              <a:rPr lang="en-US" altLang="en-US" sz="1600" dirty="0" smtClean="0"/>
              <a:t>315 E. Boyd Boulevard, LaPorte, IN 46350</a:t>
            </a:r>
            <a:endParaRPr lang="en-US" altLang="en-US" sz="1400" dirty="0"/>
          </a:p>
          <a:p>
            <a:pPr lvl="1" eaLnBrk="1" hangingPunct="1">
              <a:spcBef>
                <a:spcPts val="300"/>
              </a:spcBef>
              <a:buSzPct val="100000"/>
              <a:defRPr/>
            </a:pPr>
            <a:r>
              <a:rPr lang="en-US" altLang="en-US" sz="1400" dirty="0">
                <a:hlinkClick r:id="rId2"/>
              </a:rPr>
              <a:t>http://www.in.gov/indot/2705.htm</a:t>
            </a:r>
            <a:r>
              <a:rPr lang="en-US" altLang="en-US" sz="1400" dirty="0"/>
              <a:t> </a:t>
            </a:r>
          </a:p>
          <a:p>
            <a:pPr lvl="1" eaLnBrk="1" hangingPunct="1">
              <a:spcBef>
                <a:spcPts val="300"/>
              </a:spcBef>
              <a:buSzPct val="100000"/>
              <a:defRPr/>
            </a:pPr>
            <a:r>
              <a:rPr lang="en-US" altLang="en-US" sz="1400" dirty="0"/>
              <a:t>Planning, Project Development/Delivery, Construction, Maintenance for Northwest Indiana </a:t>
            </a:r>
          </a:p>
          <a:p>
            <a:pPr eaLnBrk="1" hangingPunct="1">
              <a:defRPr/>
            </a:pPr>
            <a:r>
              <a:rPr lang="en-US" altLang="en-US" sz="2000" b="1" dirty="0" smtClean="0"/>
              <a:t>Gary Public Library – Carter G. Woodson Branch</a:t>
            </a:r>
          </a:p>
          <a:p>
            <a:pPr marL="457200" indent="0" eaLnBrk="1" hangingPunct="1">
              <a:spcBef>
                <a:spcPts val="500"/>
              </a:spcBef>
              <a:buNone/>
              <a:defRPr/>
            </a:pPr>
            <a:r>
              <a:rPr lang="en-US" altLang="en-US" sz="1600" dirty="0" smtClean="0"/>
              <a:t>501 South Lake Street, Gary, Indiana 46403</a:t>
            </a:r>
          </a:p>
          <a:p>
            <a:pPr marL="457200" indent="0" eaLnBrk="1" hangingPunct="1">
              <a:spcBef>
                <a:spcPts val="300"/>
              </a:spcBef>
              <a:buNone/>
              <a:defRPr/>
            </a:pPr>
            <a:r>
              <a:rPr lang="en-US" altLang="en-US" sz="1400" dirty="0" smtClean="0"/>
              <a:t>Phone: (219) 886-2484</a:t>
            </a:r>
            <a:endParaRPr lang="en-US" altLang="en-US" sz="1400" dirty="0"/>
          </a:p>
          <a:p>
            <a:pPr eaLnBrk="1" hangingPunct="1">
              <a:defRPr/>
            </a:pPr>
            <a:r>
              <a:rPr lang="en-US" altLang="en-US" sz="2000" b="1" dirty="0"/>
              <a:t>INDOT Office of Public Involvement</a:t>
            </a:r>
          </a:p>
          <a:p>
            <a:pPr marL="457200" lvl="1" indent="0" eaLnBrk="1" hangingPunct="1">
              <a:buFont typeface="Arial" panose="020B0604020202020204" pitchFamily="34" charset="0"/>
              <a:buNone/>
              <a:defRPr/>
            </a:pPr>
            <a:r>
              <a:rPr lang="en-US" altLang="en-US" sz="1600" dirty="0"/>
              <a:t>100 North Senate Avenue, Room N642, Indianapolis, IN 46204</a:t>
            </a:r>
          </a:p>
          <a:p>
            <a:pPr marL="457200" lvl="1" indent="0" eaLnBrk="1" hangingPunct="1">
              <a:spcBef>
                <a:spcPts val="300"/>
              </a:spcBef>
              <a:buFont typeface="Arial" panose="020B0604020202020204" pitchFamily="34" charset="0"/>
              <a:buNone/>
              <a:defRPr/>
            </a:pPr>
            <a:r>
              <a:rPr lang="en-US" altLang="en-US" sz="1400" dirty="0" smtClean="0"/>
              <a:t>Phone: </a:t>
            </a:r>
            <a:r>
              <a:rPr lang="en-US" altLang="en-US" sz="1400" dirty="0"/>
              <a:t>(317) 232-6601</a:t>
            </a:r>
          </a:p>
          <a:p>
            <a:pPr marL="457200" lvl="1" indent="0" eaLnBrk="1" hangingPunct="1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None/>
              <a:defRPr/>
            </a:pPr>
            <a:r>
              <a:rPr lang="en-US" altLang="en-US" sz="1400" dirty="0">
                <a:hlinkClick r:id="rId3"/>
              </a:rPr>
              <a:t>rclark@indot.in.gov</a:t>
            </a:r>
            <a:r>
              <a:rPr lang="en-US" altLang="en-US" sz="1400" dirty="0"/>
              <a:t>  </a:t>
            </a:r>
            <a:endParaRPr lang="en-US" altLang="en-US" sz="1400" dirty="0" smtClean="0"/>
          </a:p>
          <a:p>
            <a:pPr marL="457200" lvl="1" indent="0" eaLnBrk="1" hangingPunct="1">
              <a:spcBef>
                <a:spcPts val="300"/>
              </a:spcBef>
              <a:spcAft>
                <a:spcPts val="1200"/>
              </a:spcAft>
              <a:buNone/>
              <a:defRPr/>
            </a:pPr>
            <a:r>
              <a:rPr lang="en-US" altLang="en-US" sz="1400" b="1" dirty="0"/>
              <a:t>PROJECT </a:t>
            </a:r>
            <a:r>
              <a:rPr lang="en-US" altLang="en-US" sz="1400" b="1" dirty="0" smtClean="0"/>
              <a:t>WEBPAGE</a:t>
            </a:r>
            <a:r>
              <a:rPr lang="en-US" altLang="en-US" sz="1400" dirty="0" smtClean="0"/>
              <a:t>: </a:t>
            </a:r>
            <a:r>
              <a:rPr lang="en-US" altLang="en-US" sz="1400" dirty="0" smtClean="0">
                <a:hlinkClick r:id="rId4"/>
              </a:rPr>
              <a:t>https</a:t>
            </a:r>
            <a:r>
              <a:rPr lang="en-US" altLang="en-US" sz="1400" dirty="0">
                <a:hlinkClick r:id="rId4"/>
              </a:rPr>
              <a:t>://</a:t>
            </a:r>
            <a:r>
              <a:rPr lang="en-US" altLang="en-US" sz="1400" dirty="0" smtClean="0">
                <a:hlinkClick r:id="rId4"/>
              </a:rPr>
              <a:t>www.in.gov/indot/3958.htm</a:t>
            </a:r>
            <a:r>
              <a:rPr lang="en-US" altLang="en-US" sz="1400" dirty="0" smtClean="0"/>
              <a:t>  </a:t>
            </a:r>
            <a:endParaRPr lang="en-US" altLang="en-US" sz="1400" dirty="0"/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en-US" sz="2000" b="1" dirty="0" smtClean="0">
                <a:cs typeface="Tahoma" pitchFamily="34" charset="0"/>
              </a:rPr>
              <a:t>Transportation </a:t>
            </a:r>
            <a:r>
              <a:rPr lang="en-US" sz="2000" b="1" dirty="0">
                <a:cs typeface="Tahoma" pitchFamily="34" charset="0"/>
              </a:rPr>
              <a:t>Services Call Center</a:t>
            </a:r>
          </a:p>
          <a:p>
            <a:pPr marL="0" indent="0">
              <a:buNone/>
            </a:pPr>
            <a:r>
              <a:rPr lang="en-US" sz="1400" dirty="0"/>
              <a:t>Provides citizen and business customers with</a:t>
            </a:r>
            <a:br>
              <a:rPr lang="en-US" sz="1400" dirty="0"/>
            </a:br>
            <a:r>
              <a:rPr lang="en-US" sz="1400" dirty="0"/>
              <a:t>a single point-of-contact to request </a:t>
            </a:r>
            <a:r>
              <a:rPr lang="en-US" sz="1400" dirty="0" smtClean="0"/>
              <a:t>transportation                                    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/>
              <a:t>services, obtain information, or provide feedback</a:t>
            </a:r>
            <a:br>
              <a:rPr lang="en-US" sz="1400" dirty="0"/>
            </a:br>
            <a:r>
              <a:rPr lang="en-US" sz="1400" dirty="0"/>
              <a:t>through multiple channels of communications.</a:t>
            </a:r>
          </a:p>
          <a:p>
            <a:pPr marL="0" indent="0">
              <a:buNone/>
            </a:pPr>
            <a:r>
              <a:rPr lang="en-US" sz="1400" b="1" dirty="0">
                <a:solidFill>
                  <a:srgbClr val="000066"/>
                </a:solidFill>
                <a:cs typeface="Tahoma" pitchFamily="34" charset="0"/>
              </a:rPr>
              <a:t>855-463-6848 • INDOT4U.com • INDOT@indot.in.gov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en-US" altLang="en-US" sz="1400" dirty="0"/>
          </a:p>
        </p:txBody>
      </p:sp>
      <p:sp>
        <p:nvSpPr>
          <p:cNvPr id="12291" name="Title 3"/>
          <p:cNvSpPr>
            <a:spLocks noGrp="1"/>
          </p:cNvSpPr>
          <p:nvPr>
            <p:ph type="title"/>
          </p:nvPr>
        </p:nvSpPr>
        <p:spPr bwMode="auto">
          <a:xfrm>
            <a:off x="152400" y="0"/>
            <a:ext cx="11887200" cy="83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b="1" dirty="0"/>
              <a:t>Project </a:t>
            </a:r>
            <a:r>
              <a:rPr lang="en-US" altLang="en-US" b="1" dirty="0" smtClean="0"/>
              <a:t>Resource Locations</a:t>
            </a:r>
            <a:endParaRPr lang="en-US" altLang="en-US" b="1" dirty="0"/>
          </a:p>
        </p:txBody>
      </p:sp>
      <p:pic>
        <p:nvPicPr>
          <p:cNvPr id="5" name="Content Placeholder 4" descr="District Mappt.PNG"/>
          <p:cNvPicPr>
            <a:picLocks noGrp="1" noChangeAspect="1"/>
          </p:cNvPicPr>
          <p:nvPr>
            <p:ph sz="half" idx="2"/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93957" y="1119930"/>
            <a:ext cx="3100085" cy="48467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19600" y="4971123"/>
            <a:ext cx="2257698" cy="995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728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6"/>
          <p:cNvSpPr>
            <a:spLocks noGrp="1"/>
          </p:cNvSpPr>
          <p:nvPr>
            <p:ph type="title"/>
          </p:nvPr>
        </p:nvSpPr>
        <p:spPr bwMode="auto">
          <a:xfrm>
            <a:off x="152400" y="0"/>
            <a:ext cx="11887200" cy="83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4800" b="1"/>
              <a:t>Thank You 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52400" y="914400"/>
            <a:ext cx="10515600" cy="5257800"/>
          </a:xfrm>
        </p:spPr>
        <p:txBody>
          <a:bodyPr rtlCol="0">
            <a:normAutofit/>
          </a:bodyPr>
          <a:lstStyle/>
          <a:p>
            <a:pPr eaLnBrk="1" hangingPunct="1">
              <a:buClr>
                <a:srgbClr val="002060"/>
              </a:buClr>
              <a:buSzPct val="100000"/>
              <a:defRPr/>
            </a:pPr>
            <a:r>
              <a:rPr lang="en-US" b="1" dirty="0">
                <a:cs typeface="Tahoma" pitchFamily="34" charset="0"/>
              </a:rPr>
              <a:t>Please visit with </a:t>
            </a:r>
            <a:r>
              <a:rPr lang="en-US" b="1" dirty="0" smtClean="0">
                <a:cs typeface="Tahoma" pitchFamily="34" charset="0"/>
              </a:rPr>
              <a:t>the design team and INDOT </a:t>
            </a:r>
            <a:r>
              <a:rPr lang="en-US" b="1" dirty="0">
                <a:cs typeface="Tahoma" pitchFamily="34" charset="0"/>
              </a:rPr>
              <a:t>project officials following the </a:t>
            </a:r>
            <a:r>
              <a:rPr lang="en-US" b="1" dirty="0" smtClean="0">
                <a:cs typeface="Tahoma" pitchFamily="34" charset="0"/>
              </a:rPr>
              <a:t>presentation and Q &amp; A.</a:t>
            </a:r>
            <a:endParaRPr lang="en-US" b="1" dirty="0">
              <a:cs typeface="Tahoma" pitchFamily="34" charset="0"/>
            </a:endParaRPr>
          </a:p>
          <a:p>
            <a:pPr eaLnBrk="1" hangingPunct="1">
              <a:buClr>
                <a:srgbClr val="002060"/>
              </a:buClr>
              <a:buSzPct val="100000"/>
              <a:defRPr/>
            </a:pPr>
            <a:r>
              <a:rPr lang="en-US" b="1" dirty="0">
                <a:cs typeface="Tahoma" pitchFamily="34" charset="0"/>
              </a:rPr>
              <a:t>Project Open House </a:t>
            </a:r>
          </a:p>
          <a:p>
            <a:pPr lvl="1" eaLnBrk="1" hangingPunct="1">
              <a:buClr>
                <a:srgbClr val="002060"/>
              </a:buClr>
              <a:buSzPct val="100000"/>
              <a:defRPr/>
            </a:pPr>
            <a:r>
              <a:rPr lang="en-US" dirty="0">
                <a:cs typeface="Tahoma" pitchFamily="34" charset="0"/>
              </a:rPr>
              <a:t>Project maps, displays, </a:t>
            </a:r>
            <a:r>
              <a:rPr lang="en-US" dirty="0" smtClean="0">
                <a:cs typeface="Tahoma" pitchFamily="34" charset="0"/>
              </a:rPr>
              <a:t>INDOT </a:t>
            </a:r>
            <a:r>
              <a:rPr lang="en-US" dirty="0">
                <a:cs typeface="Tahoma" pitchFamily="34" charset="0"/>
              </a:rPr>
              <a:t>project team and informal Q &amp; A</a:t>
            </a:r>
          </a:p>
          <a:p>
            <a:pPr lvl="1" eaLnBrk="1" hangingPunct="1">
              <a:buClr>
                <a:srgbClr val="002060"/>
              </a:buClr>
              <a:buSzPct val="100000"/>
              <a:defRPr/>
            </a:pPr>
            <a:r>
              <a:rPr lang="en-US" dirty="0">
                <a:cs typeface="Tahoma" pitchFamily="34" charset="0"/>
              </a:rPr>
              <a:t>INDOT LaPorte District </a:t>
            </a:r>
            <a:r>
              <a:rPr lang="en-US" dirty="0" smtClean="0">
                <a:cs typeface="Tahoma" pitchFamily="34" charset="0"/>
              </a:rPr>
              <a:t>page: </a:t>
            </a:r>
            <a:r>
              <a:rPr lang="en-US" dirty="0">
                <a:cs typeface="Tahoma" pitchFamily="34" charset="0"/>
                <a:hlinkClick r:id="rId2"/>
              </a:rPr>
              <a:t>http://www.in.gov/indot/2705.htm</a:t>
            </a:r>
            <a:r>
              <a:rPr lang="en-US" dirty="0">
                <a:cs typeface="Tahoma" pitchFamily="34" charset="0"/>
              </a:rPr>
              <a:t> </a:t>
            </a:r>
          </a:p>
          <a:p>
            <a:pPr lvl="1" eaLnBrk="1" hangingPunct="1">
              <a:buClr>
                <a:srgbClr val="002060"/>
              </a:buClr>
              <a:buSzPct val="100000"/>
              <a:defRPr/>
            </a:pPr>
            <a:r>
              <a:rPr lang="en-US" dirty="0">
                <a:cs typeface="Tahoma" pitchFamily="34" charset="0"/>
                <a:hlinkClick r:id="rId3"/>
              </a:rPr>
              <a:t>LaPorteDistrictCommunications@indot.in.gov</a:t>
            </a:r>
            <a:r>
              <a:rPr lang="en-US" dirty="0">
                <a:cs typeface="Tahoma" pitchFamily="34" charset="0"/>
              </a:rPr>
              <a:t> 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9523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152400" y="990600"/>
            <a:ext cx="6172200" cy="52578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400" b="1" dirty="0">
                <a:cs typeface="Tahoma" pitchFamily="34" charset="0"/>
              </a:rPr>
              <a:t>Introduction of INDOT Project Team</a:t>
            </a:r>
          </a:p>
          <a:p>
            <a:pPr lvl="1" eaLnBrk="1" fontAlgn="auto" hangingPunct="1">
              <a:spcAft>
                <a:spcPts val="0"/>
              </a:spcAft>
              <a:buClr>
                <a:srgbClr val="002060"/>
              </a:buClr>
              <a:buSzPct val="100000"/>
              <a:defRPr/>
            </a:pPr>
            <a:r>
              <a:rPr lang="en-US" sz="2000" dirty="0">
                <a:cs typeface="Tahoma" pitchFamily="34" charset="0"/>
              </a:rPr>
              <a:t>Project Management </a:t>
            </a:r>
          </a:p>
          <a:p>
            <a:pPr lvl="1" eaLnBrk="1" fontAlgn="auto" hangingPunct="1">
              <a:spcAft>
                <a:spcPts val="0"/>
              </a:spcAft>
              <a:buClr>
                <a:srgbClr val="002060"/>
              </a:buClr>
              <a:buSzPct val="100000"/>
              <a:defRPr/>
            </a:pPr>
            <a:r>
              <a:rPr lang="en-US" sz="2000" dirty="0">
                <a:cs typeface="Tahoma" pitchFamily="34" charset="0"/>
              </a:rPr>
              <a:t>Public Involvement</a:t>
            </a:r>
          </a:p>
          <a:p>
            <a:pPr lvl="1" eaLnBrk="1" fontAlgn="auto" hangingPunct="1">
              <a:spcAft>
                <a:spcPts val="0"/>
              </a:spcAft>
              <a:buClr>
                <a:srgbClr val="002060"/>
              </a:buClr>
              <a:buSzPct val="100000"/>
              <a:defRPr/>
            </a:pPr>
            <a:r>
              <a:rPr lang="en-US" sz="2000" dirty="0">
                <a:cs typeface="Tahoma" pitchFamily="34" charset="0"/>
              </a:rPr>
              <a:t>LaPorte District – INDOT Regional Office</a:t>
            </a:r>
          </a:p>
          <a:p>
            <a:pPr lvl="1" eaLnBrk="1" fontAlgn="auto" hangingPunct="1">
              <a:spcAft>
                <a:spcPts val="0"/>
              </a:spcAft>
              <a:buClr>
                <a:srgbClr val="002060"/>
              </a:buClr>
              <a:buSzPct val="100000"/>
              <a:defRPr/>
            </a:pPr>
            <a:r>
              <a:rPr lang="en-US" sz="2000" dirty="0">
                <a:cs typeface="Tahoma" pitchFamily="34" charset="0"/>
              </a:rPr>
              <a:t>Environmental Services </a:t>
            </a:r>
            <a:r>
              <a:rPr lang="en-US" sz="2000" dirty="0" smtClean="0">
                <a:cs typeface="Tahoma" pitchFamily="34" charset="0"/>
              </a:rPr>
              <a:t>  </a:t>
            </a:r>
            <a:endParaRPr lang="en-US" sz="2000" dirty="0">
              <a:cs typeface="Tahoma" pitchFamily="34" charset="0"/>
            </a:endParaRPr>
          </a:p>
          <a:p>
            <a:pPr marL="233363" lvl="1" indent="-233363" eaLnBrk="1" fontAlgn="auto" hangingPunct="1">
              <a:spcAft>
                <a:spcPts val="0"/>
              </a:spcAft>
              <a:buClr>
                <a:srgbClr val="002060"/>
              </a:buClr>
              <a:buSzPct val="100000"/>
              <a:defRPr/>
            </a:pPr>
            <a:r>
              <a:rPr lang="en-US" b="1" dirty="0" smtClean="0">
                <a:cs typeface="Tahoma" pitchFamily="34" charset="0"/>
              </a:rPr>
              <a:t>American Structurepoint, Inc.</a:t>
            </a:r>
            <a:endParaRPr lang="en-US" b="1" dirty="0">
              <a:cs typeface="Tahoma" pitchFamily="34" charset="0"/>
            </a:endParaRPr>
          </a:p>
          <a:p>
            <a:pPr marL="690563" lvl="2" indent="-233363" eaLnBrk="1" fontAlgn="auto" hangingPunct="1">
              <a:spcAft>
                <a:spcPts val="0"/>
              </a:spcAft>
              <a:buClr>
                <a:srgbClr val="002060"/>
              </a:buClr>
              <a:buSzPct val="100000"/>
              <a:defRPr/>
            </a:pPr>
            <a:r>
              <a:rPr lang="en-US" dirty="0">
                <a:cs typeface="Tahoma" pitchFamily="34" charset="0"/>
              </a:rPr>
              <a:t>Engineering, Design &amp; </a:t>
            </a:r>
            <a:r>
              <a:rPr lang="en-US" dirty="0" smtClean="0">
                <a:cs typeface="Tahoma" pitchFamily="34" charset="0"/>
              </a:rPr>
              <a:t>Environmental</a:t>
            </a:r>
            <a:br>
              <a:rPr lang="en-US" dirty="0" smtClean="0">
                <a:cs typeface="Tahoma" pitchFamily="34" charset="0"/>
              </a:rPr>
            </a:br>
            <a:r>
              <a:rPr lang="en-US" dirty="0" smtClean="0">
                <a:cs typeface="Tahoma" pitchFamily="34" charset="0"/>
              </a:rPr>
              <a:t>Analysis </a:t>
            </a:r>
            <a:r>
              <a:rPr lang="en-US" dirty="0">
                <a:cs typeface="Tahoma" pitchFamily="34" charset="0"/>
              </a:rPr>
              <a:t>Team 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400" b="1" dirty="0">
                <a:cs typeface="Tahoma" pitchFamily="34" charset="0"/>
              </a:rPr>
              <a:t>Recognition of elected and local public officials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147" name="Content Placeholder 2"/>
          <p:cNvSpPr>
            <a:spLocks noGrp="1"/>
          </p:cNvSpPr>
          <p:nvPr>
            <p:ph sz="half" idx="2"/>
          </p:nvPr>
        </p:nvSpPr>
        <p:spPr>
          <a:xfrm>
            <a:off x="6301047" y="990600"/>
            <a:ext cx="4419600" cy="5257800"/>
          </a:xfrm>
        </p:spPr>
        <p:txBody>
          <a:bodyPr/>
          <a:lstStyle/>
          <a:p>
            <a:pPr eaLnBrk="1" hangingPunct="1"/>
            <a:r>
              <a:rPr lang="en-US" altLang="en-US" sz="2000" dirty="0">
                <a:cs typeface="Tahoma" panose="020B0604030504040204" pitchFamily="34" charset="0"/>
              </a:rPr>
              <a:t>Sign-in at attendance table to be added to project mailing list </a:t>
            </a:r>
            <a:endParaRPr lang="en-US" altLang="en-US" sz="2000" dirty="0" smtClean="0">
              <a:cs typeface="Tahoma" panose="020B0604030504040204" pitchFamily="34" charset="0"/>
            </a:endParaRPr>
          </a:p>
          <a:p>
            <a:pPr eaLnBrk="1" hangingPunct="1"/>
            <a:r>
              <a:rPr lang="en-US" altLang="en-US" sz="2000" dirty="0" smtClean="0">
                <a:cs typeface="Tahoma" panose="020B0604030504040204" pitchFamily="34" charset="0"/>
              </a:rPr>
              <a:t>Legal notice of public hearing was published in the Times of Northwest Indiana on 6/24, 7/1 and 7/9</a:t>
            </a:r>
            <a:endParaRPr lang="en-US" altLang="en-US" sz="2000" dirty="0">
              <a:solidFill>
                <a:schemeClr val="accent5">
                  <a:lumMod val="50000"/>
                </a:schemeClr>
              </a:solidFill>
              <a:cs typeface="Tahoma" panose="020B0604030504040204" pitchFamily="34" charset="0"/>
            </a:endParaRPr>
          </a:p>
          <a:p>
            <a:pPr eaLnBrk="1" hangingPunct="1"/>
            <a:r>
              <a:rPr lang="en-US" altLang="en-US" sz="2000" dirty="0">
                <a:cs typeface="Tahoma" panose="020B0604030504040204" pitchFamily="34" charset="0"/>
              </a:rPr>
              <a:t>A notice of the public </a:t>
            </a:r>
            <a:r>
              <a:rPr lang="en-US" altLang="en-US" sz="2000" dirty="0" smtClean="0">
                <a:cs typeface="Tahoma" panose="020B0604030504040204" pitchFamily="34" charset="0"/>
              </a:rPr>
              <a:t>hearing </a:t>
            </a:r>
            <a:r>
              <a:rPr lang="en-US" altLang="en-US" sz="2000" dirty="0">
                <a:cs typeface="Tahoma" panose="020B0604030504040204" pitchFamily="34" charset="0"/>
              </a:rPr>
              <a:t>was mailed to known property owners within project area</a:t>
            </a:r>
          </a:p>
          <a:p>
            <a:pPr eaLnBrk="1" hangingPunct="1"/>
            <a:r>
              <a:rPr lang="en-US" altLang="en-US" sz="2000" dirty="0">
                <a:cs typeface="Tahoma" panose="020B0604030504040204" pitchFamily="34" charset="0"/>
              </a:rPr>
              <a:t>Announcement of this </a:t>
            </a:r>
            <a:r>
              <a:rPr lang="en-US" altLang="en-US" sz="2000" dirty="0" smtClean="0">
                <a:cs typeface="Tahoma" panose="020B0604030504040204" pitchFamily="34" charset="0"/>
              </a:rPr>
              <a:t>hearing </a:t>
            </a:r>
            <a:r>
              <a:rPr lang="en-US" altLang="en-US" sz="2000" dirty="0">
                <a:cs typeface="Tahoma" panose="020B0604030504040204" pitchFamily="34" charset="0"/>
              </a:rPr>
              <a:t>was posted to INDOT website. A media release was also </a:t>
            </a:r>
            <a:r>
              <a:rPr lang="en-US" altLang="en-US" sz="2000" dirty="0" smtClean="0">
                <a:cs typeface="Tahoma" panose="020B0604030504040204" pitchFamily="34" charset="0"/>
              </a:rPr>
              <a:t>issued</a:t>
            </a:r>
            <a:endParaRPr lang="en-US" altLang="en-US" sz="2000" dirty="0">
              <a:cs typeface="Tahoma" panose="020B0604030504040204" pitchFamily="34" charset="0"/>
            </a:endParaRPr>
          </a:p>
          <a:p>
            <a:pPr eaLnBrk="1" hangingPunct="1"/>
            <a:r>
              <a:rPr lang="en-US" altLang="en-US" sz="2000" dirty="0">
                <a:cs typeface="Tahoma" panose="020B0604030504040204" pitchFamily="34" charset="0"/>
              </a:rPr>
              <a:t>A copy of presentation and project documentation </a:t>
            </a:r>
            <a:r>
              <a:rPr lang="en-US" altLang="en-US" sz="2000" dirty="0" smtClean="0">
                <a:cs typeface="Tahoma" panose="020B0604030504040204" pitchFamily="34" charset="0"/>
              </a:rPr>
              <a:t>are available for review </a:t>
            </a:r>
            <a:r>
              <a:rPr lang="en-US" altLang="en-US" sz="2000" dirty="0">
                <a:cs typeface="Tahoma" panose="020B0604030504040204" pitchFamily="34" charset="0"/>
              </a:rPr>
              <a:t>on-line via INDOT </a:t>
            </a:r>
            <a:r>
              <a:rPr lang="en-US" altLang="en-US" sz="2000" dirty="0" smtClean="0">
                <a:cs typeface="Tahoma" panose="020B0604030504040204" pitchFamily="34" charset="0"/>
              </a:rPr>
              <a:t>website</a:t>
            </a:r>
            <a:endParaRPr lang="en-US" altLang="en-US" sz="2000" b="1" dirty="0">
              <a:cs typeface="Tahoma" panose="020B0604030504040204" pitchFamily="34" charset="0"/>
            </a:endParaRPr>
          </a:p>
          <a:p>
            <a:pPr eaLnBrk="1" hangingPunct="1"/>
            <a:endParaRPr lang="en-US" altLang="en-US" dirty="0"/>
          </a:p>
        </p:txBody>
      </p:sp>
      <p:sp>
        <p:nvSpPr>
          <p:cNvPr id="6148" name="Title 3"/>
          <p:cNvSpPr>
            <a:spLocks noGrp="1"/>
          </p:cNvSpPr>
          <p:nvPr>
            <p:ph type="title"/>
          </p:nvPr>
        </p:nvSpPr>
        <p:spPr bwMode="auto">
          <a:xfrm>
            <a:off x="152400" y="0"/>
            <a:ext cx="11887200" cy="83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b="1" dirty="0" smtClean="0"/>
              <a:t>U.S. 12, U.S. 20 Reconstruction &amp; Realignment </a:t>
            </a:r>
            <a:endParaRPr lang="en-US" altLang="en-US" b="1" dirty="0"/>
          </a:p>
        </p:txBody>
      </p:sp>
    </p:spTree>
    <p:extLst>
      <p:ext uri="{BB962C8B-B14F-4D97-AF65-F5344CB8AC3E}">
        <p14:creationId xmlns:p14="http://schemas.microsoft.com/office/powerpoint/2010/main" val="2674976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6"/>
          <p:cNvSpPr>
            <a:spLocks noGrp="1"/>
          </p:cNvSpPr>
          <p:nvPr>
            <p:ph type="title"/>
          </p:nvPr>
        </p:nvSpPr>
        <p:spPr bwMode="auto">
          <a:xfrm>
            <a:off x="152400" y="0"/>
            <a:ext cx="11887200" cy="83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b="1" dirty="0"/>
              <a:t>Project Stakeholders 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cs typeface="Tahoma" pitchFamily="34" charset="0"/>
              </a:rPr>
              <a:t>Indiana Department of Transportation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cs typeface="Tahoma" pitchFamily="34" charset="0"/>
              </a:rPr>
              <a:t>Indiana Division Federal Highway Administration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cs typeface="Tahoma" pitchFamily="34" charset="0"/>
              </a:rPr>
              <a:t>Lake County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cs typeface="Tahoma" pitchFamily="34" charset="0"/>
              </a:rPr>
              <a:t>City of Gary</a:t>
            </a:r>
            <a:endParaRPr lang="en-US" dirty="0">
              <a:cs typeface="Tahoma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cs typeface="Tahoma" pitchFamily="34" charset="0"/>
              </a:rPr>
              <a:t>Elected &amp; </a:t>
            </a:r>
            <a:r>
              <a:rPr lang="en-US" dirty="0" smtClean="0">
                <a:cs typeface="Tahoma" pitchFamily="34" charset="0"/>
              </a:rPr>
              <a:t>local </a:t>
            </a:r>
            <a:r>
              <a:rPr lang="en-US" dirty="0">
                <a:cs typeface="Tahoma" pitchFamily="34" charset="0"/>
              </a:rPr>
              <a:t>officials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cs typeface="Tahoma" pitchFamily="34" charset="0"/>
              </a:rPr>
              <a:t>Residents and citizens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cs typeface="Tahoma" pitchFamily="34" charset="0"/>
              </a:rPr>
              <a:t>Commuters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cs typeface="Tahoma" pitchFamily="34" charset="0"/>
              </a:rPr>
              <a:t>Businesses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cs typeface="Tahoma" pitchFamily="34" charset="0"/>
              </a:rPr>
              <a:t>Emergency services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cs typeface="Tahoma" pitchFamily="34" charset="0"/>
              </a:rPr>
              <a:t>Schools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cs typeface="Tahoma" pitchFamily="34" charset="0"/>
              </a:rPr>
              <a:t>Churches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cs typeface="Tahoma" pitchFamily="34" charset="0"/>
              </a:rPr>
              <a:t>Community Organizations  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9560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6"/>
          <p:cNvSpPr>
            <a:spLocks noGrp="1"/>
          </p:cNvSpPr>
          <p:nvPr>
            <p:ph type="title"/>
          </p:nvPr>
        </p:nvSpPr>
        <p:spPr bwMode="auto">
          <a:xfrm>
            <a:off x="152400" y="0"/>
            <a:ext cx="11887200" cy="83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b="1" dirty="0"/>
              <a:t>Project Development </a:t>
            </a:r>
          </a:p>
        </p:txBody>
      </p:sp>
      <p:graphicFrame>
        <p:nvGraphicFramePr>
          <p:cNvPr id="4" name="Content Placeholder 7"/>
          <p:cNvGraphicFramePr>
            <a:graphicFrameLocks noGrp="1"/>
          </p:cNvGraphicFramePr>
          <p:nvPr>
            <p:ph idx="1"/>
            <p:extLst/>
          </p:nvPr>
        </p:nvGraphicFramePr>
        <p:xfrm>
          <a:off x="762000" y="1600200"/>
          <a:ext cx="10668000" cy="274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27433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6"/>
          <p:cNvSpPr>
            <a:spLocks noGrp="1"/>
          </p:cNvSpPr>
          <p:nvPr>
            <p:ph type="title"/>
          </p:nvPr>
        </p:nvSpPr>
        <p:spPr bwMode="auto">
          <a:xfrm>
            <a:off x="152400" y="0"/>
            <a:ext cx="11887200" cy="83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b="1" dirty="0"/>
              <a:t>Environmental </a:t>
            </a:r>
            <a:r>
              <a:rPr lang="en-US" altLang="en-US" b="1" dirty="0" smtClean="0"/>
              <a:t>Analysis Phase    </a:t>
            </a:r>
            <a:endParaRPr lang="en-US" altLang="en-US" b="1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52400" y="914400"/>
            <a:ext cx="10515600" cy="5257800"/>
          </a:xfrm>
        </p:spPr>
        <p:txBody>
          <a:bodyPr rtlCol="0">
            <a:normAutofit/>
          </a:bodyPr>
          <a:lstStyle/>
          <a:p>
            <a:pPr marL="0" lvl="1" indent="0" algn="just" eaLnBrk="1" fontAlgn="auto" hangingPunct="1">
              <a:spcAft>
                <a:spcPts val="0"/>
              </a:spcAft>
              <a:buClr>
                <a:srgbClr val="3333CC"/>
              </a:buClr>
              <a:buFont typeface="Arial" panose="020B0604020202020204" pitchFamily="34" charset="0"/>
              <a:buNone/>
              <a:defRPr/>
            </a:pPr>
            <a:r>
              <a:rPr lang="en-US" b="1" dirty="0">
                <a:cs typeface="Tahoma" pitchFamily="34" charset="0"/>
              </a:rPr>
              <a:t>National Environmental Policy Act (NEPA) </a:t>
            </a:r>
          </a:p>
          <a:p>
            <a:pPr marL="457200" lvl="1" algn="just" eaLnBrk="1" fontAlgn="auto" hangingPunct="1">
              <a:spcAft>
                <a:spcPts val="0"/>
              </a:spcAft>
              <a:buClr>
                <a:srgbClr val="002060"/>
              </a:buClr>
              <a:defRPr/>
            </a:pPr>
            <a:r>
              <a:rPr lang="en-US" sz="2000" dirty="0">
                <a:cs typeface="Tahoma" pitchFamily="34" charset="0"/>
              </a:rPr>
              <a:t>Requires INDOT to analyze and evaluate the impacts of a proposed project to the natural and socio-economic environments</a:t>
            </a:r>
          </a:p>
          <a:p>
            <a:pPr marL="457200" lvl="1" algn="just" eaLnBrk="1" fontAlgn="auto" hangingPunct="1">
              <a:spcAft>
                <a:spcPts val="0"/>
              </a:spcAft>
              <a:buClr>
                <a:srgbClr val="002060"/>
              </a:buClr>
              <a:defRPr/>
            </a:pPr>
            <a:r>
              <a:rPr lang="en-US" sz="2000" dirty="0">
                <a:cs typeface="Tahoma" pitchFamily="34" charset="0"/>
              </a:rPr>
              <a:t>NEPA is a decision-making process</a:t>
            </a:r>
          </a:p>
          <a:p>
            <a:pPr marL="914400" lvl="2" algn="just" eaLnBrk="1" fontAlgn="auto" hangingPunct="1">
              <a:spcAft>
                <a:spcPts val="0"/>
              </a:spcAft>
              <a:buClr>
                <a:srgbClr val="002060"/>
              </a:buClr>
              <a:defRPr/>
            </a:pPr>
            <a:r>
              <a:rPr lang="en-US" sz="1600" dirty="0">
                <a:cs typeface="Tahoma" pitchFamily="34" charset="0"/>
              </a:rPr>
              <a:t>Purpose and Need</a:t>
            </a:r>
          </a:p>
          <a:p>
            <a:pPr marL="914400" lvl="2" algn="just" eaLnBrk="1" fontAlgn="auto" hangingPunct="1">
              <a:spcAft>
                <a:spcPts val="0"/>
              </a:spcAft>
              <a:buClr>
                <a:srgbClr val="002060"/>
              </a:buClr>
              <a:defRPr/>
            </a:pPr>
            <a:r>
              <a:rPr lang="en-US" sz="1600" dirty="0">
                <a:cs typeface="Tahoma" pitchFamily="34" charset="0"/>
              </a:rPr>
              <a:t>Alternatives Screening</a:t>
            </a:r>
          </a:p>
          <a:p>
            <a:pPr marL="914400" lvl="2" algn="just" eaLnBrk="1" fontAlgn="auto" hangingPunct="1">
              <a:spcAft>
                <a:spcPts val="0"/>
              </a:spcAft>
              <a:buClr>
                <a:srgbClr val="002060"/>
              </a:buClr>
              <a:defRPr/>
            </a:pPr>
            <a:r>
              <a:rPr lang="en-US" sz="1600" dirty="0">
                <a:cs typeface="Tahoma" pitchFamily="34" charset="0"/>
              </a:rPr>
              <a:t>Preferred Alternative  </a:t>
            </a:r>
          </a:p>
          <a:p>
            <a:pPr marL="457200" lvl="1" indent="0" algn="just" eaLnBrk="1" fontAlgn="auto" hangingPunct="1">
              <a:spcAft>
                <a:spcPts val="0"/>
              </a:spcAft>
              <a:buClr>
                <a:srgbClr val="002060"/>
              </a:buClr>
              <a:buFont typeface="Arial" panose="020B0604020202020204" pitchFamily="34" charset="0"/>
              <a:buNone/>
              <a:defRPr/>
            </a:pPr>
            <a:endParaRPr lang="en-US" sz="1900" dirty="0">
              <a:cs typeface="Tahoma" pitchFamily="34" charset="0"/>
            </a:endParaRPr>
          </a:p>
          <a:p>
            <a:pPr marL="457200" lvl="1" eaLnBrk="1" fontAlgn="auto" hangingPunct="1">
              <a:spcAft>
                <a:spcPts val="0"/>
              </a:spcAft>
              <a:buClr>
                <a:srgbClr val="002060"/>
              </a:buClr>
              <a:defRPr/>
            </a:pPr>
            <a:r>
              <a:rPr lang="en-US" b="1" dirty="0">
                <a:cs typeface="Tahoma" pitchFamily="34" charset="0"/>
              </a:rPr>
              <a:t>Impacts are analyzed, evaluated and described in an environmental document</a:t>
            </a:r>
          </a:p>
          <a:p>
            <a:pPr marL="914400" lvl="2" eaLnBrk="1" fontAlgn="auto" hangingPunct="1">
              <a:spcAft>
                <a:spcPts val="0"/>
              </a:spcAft>
              <a:buClr>
                <a:srgbClr val="002060"/>
              </a:buClr>
              <a:defRPr/>
            </a:pPr>
            <a:r>
              <a:rPr lang="en-US" sz="1800" dirty="0">
                <a:cs typeface="Tahoma" pitchFamily="34" charset="0"/>
              </a:rPr>
              <a:t>What are the impacts this project might have on the community?</a:t>
            </a:r>
          </a:p>
          <a:p>
            <a:pPr marL="914400" lvl="2" eaLnBrk="1" fontAlgn="auto" hangingPunct="1">
              <a:spcAft>
                <a:spcPts val="0"/>
              </a:spcAft>
              <a:buClr>
                <a:srgbClr val="002060"/>
              </a:buClr>
              <a:defRPr/>
            </a:pPr>
            <a:r>
              <a:rPr lang="en-US" sz="1800" dirty="0">
                <a:cs typeface="Tahoma" pitchFamily="34" charset="0"/>
              </a:rPr>
              <a:t>How can impacts be avoided?</a:t>
            </a:r>
          </a:p>
          <a:p>
            <a:pPr marL="914400" lvl="2" eaLnBrk="1" fontAlgn="auto" hangingPunct="1">
              <a:spcAft>
                <a:spcPts val="0"/>
              </a:spcAft>
              <a:buClr>
                <a:srgbClr val="002060"/>
              </a:buClr>
              <a:defRPr/>
            </a:pPr>
            <a:r>
              <a:rPr lang="en-US" sz="1800" dirty="0">
                <a:cs typeface="Tahoma" pitchFamily="34" charset="0"/>
              </a:rPr>
              <a:t>Can impacts be minimized?</a:t>
            </a:r>
          </a:p>
          <a:p>
            <a:pPr marL="914400" lvl="2" eaLnBrk="1" fontAlgn="auto" hangingPunct="1">
              <a:spcAft>
                <a:spcPts val="0"/>
              </a:spcAft>
              <a:buClr>
                <a:srgbClr val="002060"/>
              </a:buClr>
              <a:defRPr/>
            </a:pPr>
            <a:r>
              <a:rPr lang="en-US" sz="1800" dirty="0">
                <a:cs typeface="Tahoma" pitchFamily="34" charset="0"/>
              </a:rPr>
              <a:t>Mitigation for impacts?</a:t>
            </a:r>
          </a:p>
          <a:p>
            <a:pPr marL="914400" lvl="2" indent="0" eaLnBrk="1" fontAlgn="auto" hangingPunct="1">
              <a:spcAft>
                <a:spcPts val="0"/>
              </a:spcAft>
              <a:buClr>
                <a:srgbClr val="3333CC"/>
              </a:buClr>
              <a:buFont typeface="Arial" panose="020B0604020202020204" pitchFamily="34" charset="0"/>
              <a:buNone/>
              <a:defRPr/>
            </a:pPr>
            <a:r>
              <a:rPr lang="en-US" sz="1800" dirty="0">
                <a:cs typeface="Tahoma" pitchFamily="34" charset="0"/>
              </a:rPr>
              <a:t>  </a:t>
            </a:r>
            <a:endParaRPr lang="en-US" sz="1400" dirty="0">
              <a:cs typeface="Tahoma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2359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346075" lvl="1" indent="-346075" eaLnBrk="1" hangingPunct="1">
              <a:buClr>
                <a:srgbClr val="3333CC"/>
              </a:buClr>
              <a:buSzPct val="60000"/>
            </a:pPr>
            <a:r>
              <a:rPr lang="en-US" altLang="en-US" dirty="0">
                <a:latin typeface="Tahoma" panose="020B0604030504040204" pitchFamily="34" charset="0"/>
                <a:cs typeface="Tahoma" panose="020B0604030504040204" pitchFamily="34" charset="0"/>
              </a:rPr>
              <a:t>Right-of-way</a:t>
            </a:r>
          </a:p>
          <a:p>
            <a:pPr marL="346075" lvl="1" indent="-346075" eaLnBrk="1" hangingPunct="1">
              <a:buClr>
                <a:srgbClr val="3333CC"/>
              </a:buClr>
              <a:buSzPct val="60000"/>
            </a:pPr>
            <a:r>
              <a:rPr lang="en-US" altLang="en-US" dirty="0">
                <a:latin typeface="Tahoma" panose="020B0604030504040204" pitchFamily="34" charset="0"/>
                <a:cs typeface="Tahoma" panose="020B0604030504040204" pitchFamily="34" charset="0"/>
              </a:rPr>
              <a:t>Streams, Wetlands, and Other Waters</a:t>
            </a:r>
            <a:r>
              <a:rPr lang="en-US" altLang="en-US" b="1" dirty="0">
                <a:latin typeface="Tahoma" panose="020B0604030504040204" pitchFamily="34" charset="0"/>
                <a:cs typeface="Tahoma" panose="020B0604030504040204" pitchFamily="34" charset="0"/>
              </a:rPr>
              <a:t>	</a:t>
            </a:r>
          </a:p>
          <a:p>
            <a:pPr marL="346075" lvl="1" indent="-346075" eaLnBrk="1" hangingPunct="1">
              <a:buClr>
                <a:srgbClr val="3333CC"/>
              </a:buClr>
              <a:buSzPct val="60000"/>
            </a:pPr>
            <a:r>
              <a:rPr lang="en-US" altLang="en-US" dirty="0">
                <a:latin typeface="Tahoma" panose="020B0604030504040204" pitchFamily="34" charset="0"/>
                <a:cs typeface="Tahoma" panose="020B0604030504040204" pitchFamily="34" charset="0"/>
              </a:rPr>
              <a:t>Floodplains</a:t>
            </a:r>
            <a:r>
              <a:rPr lang="en-US" altLang="en-US" b="1" dirty="0">
                <a:latin typeface="Tahoma" panose="020B0604030504040204" pitchFamily="34" charset="0"/>
                <a:cs typeface="Tahoma" panose="020B0604030504040204" pitchFamily="34" charset="0"/>
              </a:rPr>
              <a:t>    </a:t>
            </a:r>
          </a:p>
          <a:p>
            <a:pPr marL="346075" lvl="1" indent="-346075" eaLnBrk="1" hangingPunct="1">
              <a:buClr>
                <a:srgbClr val="3333CC"/>
              </a:buClr>
              <a:buSzPct val="60000"/>
            </a:pPr>
            <a:r>
              <a:rPr lang="en-US" altLang="en-US" dirty="0">
                <a:latin typeface="Tahoma" panose="020B0604030504040204" pitchFamily="34" charset="0"/>
                <a:cs typeface="Tahoma" panose="020B0604030504040204" pitchFamily="34" charset="0"/>
              </a:rPr>
              <a:t>Endangered Species</a:t>
            </a:r>
          </a:p>
          <a:p>
            <a:pPr marL="346075" lvl="1" indent="-346075" eaLnBrk="1" hangingPunct="1">
              <a:buClr>
                <a:srgbClr val="3333CC"/>
              </a:buClr>
              <a:buSzPct val="60000"/>
            </a:pPr>
            <a:r>
              <a:rPr lang="en-US" altLang="en-US" dirty="0">
                <a:latin typeface="Tahoma" panose="020B0604030504040204" pitchFamily="34" charset="0"/>
                <a:cs typeface="Tahoma" panose="020B0604030504040204" pitchFamily="34" charset="0"/>
              </a:rPr>
              <a:t>Farmland</a:t>
            </a:r>
          </a:p>
          <a:p>
            <a:pPr marL="346075" lvl="1" indent="-346075" eaLnBrk="1" hangingPunct="1">
              <a:buClr>
                <a:srgbClr val="3333CC"/>
              </a:buClr>
              <a:buSzPct val="60000"/>
            </a:pPr>
            <a:r>
              <a:rPr lang="en-US" altLang="en-US" dirty="0">
                <a:latin typeface="Tahoma" panose="020B0604030504040204" pitchFamily="34" charset="0"/>
                <a:cs typeface="Tahoma" panose="020B0604030504040204" pitchFamily="34" charset="0"/>
              </a:rPr>
              <a:t>Cultural Resources (Historic/Archaeological) </a:t>
            </a:r>
          </a:p>
          <a:p>
            <a:pPr marL="346075" lvl="1" indent="-346075" eaLnBrk="1" hangingPunct="1">
              <a:buClr>
                <a:srgbClr val="3333CC"/>
              </a:buClr>
              <a:buSzPct val="60000"/>
            </a:pPr>
            <a:r>
              <a:rPr lang="en-US" altLang="en-US" dirty="0">
                <a:latin typeface="Tahoma" panose="020B0604030504040204" pitchFamily="34" charset="0"/>
                <a:cs typeface="Tahoma" panose="020B0604030504040204" pitchFamily="34" charset="0"/>
              </a:rPr>
              <a:t>Parks and Recreational Lands (Trails)</a:t>
            </a:r>
          </a:p>
          <a:p>
            <a:pPr marL="346075" lvl="1" indent="-346075" eaLnBrk="1" hangingPunct="1">
              <a:buClr>
                <a:srgbClr val="3333CC"/>
              </a:buClr>
              <a:buSzPct val="60000"/>
            </a:pPr>
            <a:r>
              <a:rPr lang="en-US" altLang="en-US" dirty="0">
                <a:latin typeface="Tahoma" panose="020B0604030504040204" pitchFamily="34" charset="0"/>
                <a:cs typeface="Tahoma" panose="020B0604030504040204" pitchFamily="34" charset="0"/>
              </a:rPr>
              <a:t>Air Quality</a:t>
            </a:r>
          </a:p>
          <a:p>
            <a:pPr marL="346075" lvl="1" indent="-346075" eaLnBrk="1" hangingPunct="1">
              <a:buClr>
                <a:srgbClr val="3333CC"/>
              </a:buClr>
              <a:buSzPct val="60000"/>
            </a:pPr>
            <a:r>
              <a:rPr lang="en-US" altLang="en-US" dirty="0">
                <a:latin typeface="Tahoma" panose="020B0604030504040204" pitchFamily="34" charset="0"/>
                <a:cs typeface="Tahoma" panose="020B0604030504040204" pitchFamily="34" charset="0"/>
              </a:rPr>
              <a:t>Community Impacts</a:t>
            </a:r>
          </a:p>
          <a:p>
            <a:pPr marL="346075" lvl="1" indent="-346075" eaLnBrk="1" hangingPunct="1">
              <a:buClr>
                <a:srgbClr val="3333CC"/>
              </a:buClr>
              <a:buSzPct val="60000"/>
            </a:pPr>
            <a:r>
              <a:rPr lang="en-US" altLang="en-US" dirty="0">
                <a:latin typeface="Tahoma" panose="020B0604030504040204" pitchFamily="34" charset="0"/>
                <a:cs typeface="Tahoma" panose="020B0604030504040204" pitchFamily="34" charset="0"/>
              </a:rPr>
              <a:t>Public Involvement </a:t>
            </a:r>
          </a:p>
          <a:p>
            <a:pPr marL="0" lvl="1" indent="0" eaLnBrk="1" hangingPunct="1">
              <a:buClr>
                <a:srgbClr val="3333CC"/>
              </a:buClr>
              <a:buSzPct val="60000"/>
              <a:buNone/>
            </a:pPr>
            <a:endParaRPr lang="en-US" altLang="en-US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346075" lvl="1" indent="-346075" eaLnBrk="1" hangingPunct="1">
              <a:buClr>
                <a:srgbClr val="3333CC"/>
              </a:buClr>
              <a:buSzPct val="60000"/>
            </a:pPr>
            <a:endParaRPr lang="en-US" altLang="en-US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0" indent="0" eaLnBrk="1" hangingPunct="1">
              <a:buNone/>
            </a:pPr>
            <a:endParaRPr lang="en-US" altLang="en-US" dirty="0"/>
          </a:p>
        </p:txBody>
      </p:sp>
      <p:sp>
        <p:nvSpPr>
          <p:cNvPr id="13315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eaLnBrk="1" hangingPunct="1">
              <a:buNone/>
            </a:pPr>
            <a:endParaRPr lang="en-US" altLang="en-US" sz="2400" dirty="0"/>
          </a:p>
          <a:p>
            <a:pPr eaLnBrk="1" hangingPunct="1"/>
            <a:endParaRPr lang="en-US" altLang="en-US" dirty="0"/>
          </a:p>
        </p:txBody>
      </p:sp>
      <p:sp>
        <p:nvSpPr>
          <p:cNvPr id="13316" name="Title 3"/>
          <p:cNvSpPr>
            <a:spLocks noGrp="1"/>
          </p:cNvSpPr>
          <p:nvPr>
            <p:ph type="title"/>
          </p:nvPr>
        </p:nvSpPr>
        <p:spPr bwMode="auto">
          <a:xfrm>
            <a:off x="152400" y="0"/>
            <a:ext cx="11887200" cy="83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/>
              <a:t>Types of items </a:t>
            </a:r>
            <a:r>
              <a:rPr lang="en-US" altLang="en-US" dirty="0"/>
              <a:t>evaluated </a:t>
            </a:r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90970" y="1090270"/>
            <a:ext cx="4906060" cy="4906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37082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6"/>
          <p:cNvSpPr>
            <a:spLocks noGrp="1"/>
          </p:cNvSpPr>
          <p:nvPr>
            <p:ph type="title"/>
          </p:nvPr>
        </p:nvSpPr>
        <p:spPr bwMode="auto">
          <a:xfrm>
            <a:off x="152400" y="0"/>
            <a:ext cx="11887200" cy="83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b="1" dirty="0"/>
              <a:t>Environmental </a:t>
            </a:r>
            <a:r>
              <a:rPr lang="en-US" altLang="en-US" b="1" dirty="0" smtClean="0"/>
              <a:t>Analysis Phase    </a:t>
            </a:r>
            <a:endParaRPr lang="en-US" altLang="en-US" b="1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52400" y="914400"/>
            <a:ext cx="10515600" cy="5257800"/>
          </a:xfrm>
        </p:spPr>
        <p:txBody>
          <a:bodyPr rtlCol="0">
            <a:normAutofit/>
          </a:bodyPr>
          <a:lstStyle/>
          <a:p>
            <a:pPr marL="0" lvl="1" indent="0" algn="just" eaLnBrk="1" fontAlgn="auto" hangingPunct="1">
              <a:spcAft>
                <a:spcPts val="0"/>
              </a:spcAft>
              <a:buClr>
                <a:srgbClr val="3333CC"/>
              </a:buClr>
              <a:buFont typeface="Arial" panose="020B0604020202020204" pitchFamily="34" charset="0"/>
              <a:buNone/>
              <a:defRPr/>
            </a:pPr>
            <a:r>
              <a:rPr lang="en-US" b="1" dirty="0" smtClean="0">
                <a:cs typeface="Tahoma" pitchFamily="34" charset="0"/>
              </a:rPr>
              <a:t>Natural Environment</a:t>
            </a:r>
            <a:endParaRPr lang="en-US" b="1" dirty="0">
              <a:cs typeface="Tahoma" pitchFamily="34" charset="0"/>
            </a:endParaRPr>
          </a:p>
          <a:p>
            <a:pPr marL="457200" lvl="1" algn="just" eaLnBrk="1" fontAlgn="auto" hangingPunct="1">
              <a:spcAft>
                <a:spcPts val="0"/>
              </a:spcAft>
              <a:buClr>
                <a:srgbClr val="002060"/>
              </a:buClr>
              <a:defRPr/>
            </a:pPr>
            <a:r>
              <a:rPr lang="en-US" dirty="0" smtClean="0">
                <a:cs typeface="Tahoma" pitchFamily="34" charset="0"/>
              </a:rPr>
              <a:t>Wetlands and Waterways</a:t>
            </a:r>
          </a:p>
          <a:p>
            <a:pPr marL="914400" lvl="2" algn="just" eaLnBrk="1" fontAlgn="auto" hangingPunct="1">
              <a:spcAft>
                <a:spcPts val="0"/>
              </a:spcAft>
              <a:buClr>
                <a:srgbClr val="002060"/>
              </a:buClr>
              <a:defRPr/>
            </a:pPr>
            <a:r>
              <a:rPr lang="en-US" sz="1800" dirty="0" smtClean="0">
                <a:cs typeface="Tahoma" pitchFamily="34" charset="0"/>
              </a:rPr>
              <a:t>A Wetland Delineation and Waters Report was approved on January 23, 2018 by INDOT Ecology and Waterway Permitting Office</a:t>
            </a:r>
          </a:p>
          <a:p>
            <a:pPr marL="914400" lvl="2" algn="just" eaLnBrk="1" fontAlgn="auto" hangingPunct="1">
              <a:spcAft>
                <a:spcPts val="0"/>
              </a:spcAft>
              <a:buClr>
                <a:srgbClr val="002060"/>
              </a:buClr>
              <a:defRPr/>
            </a:pPr>
            <a:r>
              <a:rPr lang="en-US" sz="1800" dirty="0" smtClean="0">
                <a:cs typeface="Tahoma" pitchFamily="34" charset="0"/>
              </a:rPr>
              <a:t>No water resources were identified within the project area</a:t>
            </a:r>
            <a:endParaRPr lang="en-US" sz="1800" dirty="0">
              <a:cs typeface="Tahoma" pitchFamily="34" charset="0"/>
            </a:endParaRPr>
          </a:p>
          <a:p>
            <a:pPr marL="457200" lvl="1" algn="just" eaLnBrk="1" fontAlgn="auto" hangingPunct="1">
              <a:spcAft>
                <a:spcPts val="0"/>
              </a:spcAft>
              <a:buClr>
                <a:srgbClr val="002060"/>
              </a:buClr>
              <a:defRPr/>
            </a:pPr>
            <a:r>
              <a:rPr lang="en-US" dirty="0" smtClean="0">
                <a:cs typeface="Tahoma" pitchFamily="34" charset="0"/>
              </a:rPr>
              <a:t>Threatened, Endangered &amp; Rare Species</a:t>
            </a:r>
          </a:p>
          <a:p>
            <a:pPr marL="914400" lvl="2" algn="just" eaLnBrk="1" fontAlgn="auto" hangingPunct="1">
              <a:spcAft>
                <a:spcPts val="0"/>
              </a:spcAft>
              <a:buClr>
                <a:srgbClr val="002060"/>
              </a:buClr>
              <a:defRPr/>
            </a:pPr>
            <a:r>
              <a:rPr lang="en-US" sz="1800" dirty="0" smtClean="0">
                <a:cs typeface="Tahoma" pitchFamily="34" charset="0"/>
              </a:rPr>
              <a:t>No high-quality natural communities were identified within the project area</a:t>
            </a:r>
          </a:p>
          <a:p>
            <a:pPr marL="914400" lvl="2" algn="just" eaLnBrk="1" fontAlgn="auto" hangingPunct="1">
              <a:spcAft>
                <a:spcPts val="0"/>
              </a:spcAft>
              <a:buClr>
                <a:srgbClr val="002060"/>
              </a:buClr>
              <a:defRPr/>
            </a:pPr>
            <a:r>
              <a:rPr lang="en-US" sz="1800" dirty="0" smtClean="0">
                <a:cs typeface="Tahoma" pitchFamily="34" charset="0"/>
              </a:rPr>
              <a:t>The project will clear approximately 0.75 acre of woody vegetation </a:t>
            </a:r>
          </a:p>
          <a:p>
            <a:pPr marL="914400" lvl="2" algn="just" eaLnBrk="1" fontAlgn="auto" hangingPunct="1">
              <a:spcAft>
                <a:spcPts val="0"/>
              </a:spcAft>
              <a:buClr>
                <a:srgbClr val="002060"/>
              </a:buClr>
              <a:defRPr/>
            </a:pPr>
            <a:r>
              <a:rPr lang="en-US" sz="1800" dirty="0" smtClean="0">
                <a:cs typeface="Tahoma" pitchFamily="34" charset="0"/>
              </a:rPr>
              <a:t>All applicable time-of-year clearing restrictions will be followed</a:t>
            </a:r>
          </a:p>
          <a:p>
            <a:pPr marL="457200" lvl="1" algn="just" eaLnBrk="1" fontAlgn="auto" hangingPunct="1">
              <a:spcAft>
                <a:spcPts val="0"/>
              </a:spcAft>
              <a:buClr>
                <a:srgbClr val="002060"/>
              </a:buClr>
              <a:defRPr/>
            </a:pPr>
            <a:r>
              <a:rPr lang="en-US" dirty="0" smtClean="0">
                <a:cs typeface="Tahoma" pitchFamily="34" charset="0"/>
              </a:rPr>
              <a:t>Floodplains</a:t>
            </a:r>
          </a:p>
          <a:p>
            <a:pPr marL="914400" lvl="2" algn="just" eaLnBrk="1" fontAlgn="auto" hangingPunct="1">
              <a:spcAft>
                <a:spcPts val="0"/>
              </a:spcAft>
              <a:buClr>
                <a:srgbClr val="002060"/>
              </a:buClr>
              <a:defRPr/>
            </a:pPr>
            <a:r>
              <a:rPr lang="en-US" sz="1800" dirty="0" smtClean="0">
                <a:cs typeface="Tahoma" pitchFamily="34" charset="0"/>
              </a:rPr>
              <a:t>No floodplains present</a:t>
            </a:r>
            <a:endParaRPr lang="en-US" sz="1800" dirty="0">
              <a:cs typeface="Tahoma" pitchFamily="34" charset="0"/>
            </a:endParaRPr>
          </a:p>
          <a:p>
            <a:pPr marL="457200" lvl="1" indent="0" algn="just" eaLnBrk="1" fontAlgn="auto" hangingPunct="1">
              <a:spcAft>
                <a:spcPts val="0"/>
              </a:spcAft>
              <a:buClr>
                <a:srgbClr val="002060"/>
              </a:buClr>
              <a:buFont typeface="Arial" panose="020B0604020202020204" pitchFamily="34" charset="0"/>
              <a:buNone/>
              <a:defRPr/>
            </a:pPr>
            <a:endParaRPr lang="en-US" sz="1900" dirty="0">
              <a:cs typeface="Tahoma" pitchFamily="34" charset="0"/>
            </a:endParaRPr>
          </a:p>
          <a:p>
            <a:pPr marL="914400" lvl="2" indent="0" eaLnBrk="1" fontAlgn="auto" hangingPunct="1">
              <a:spcAft>
                <a:spcPts val="0"/>
              </a:spcAft>
              <a:buClr>
                <a:srgbClr val="3333CC"/>
              </a:buClr>
              <a:buFont typeface="Arial" panose="020B0604020202020204" pitchFamily="34" charset="0"/>
              <a:buNone/>
              <a:defRPr/>
            </a:pPr>
            <a:r>
              <a:rPr lang="en-US" sz="1800" dirty="0" smtClean="0">
                <a:cs typeface="Tahoma" pitchFamily="34" charset="0"/>
              </a:rPr>
              <a:t>  </a:t>
            </a:r>
            <a:endParaRPr lang="en-US" sz="1400" dirty="0">
              <a:cs typeface="Tahoma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2793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6"/>
          <p:cNvSpPr>
            <a:spLocks noGrp="1"/>
          </p:cNvSpPr>
          <p:nvPr>
            <p:ph type="title"/>
          </p:nvPr>
        </p:nvSpPr>
        <p:spPr bwMode="auto">
          <a:xfrm>
            <a:off x="152400" y="0"/>
            <a:ext cx="11887200" cy="83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b="1" dirty="0"/>
              <a:t>Environmental </a:t>
            </a:r>
            <a:r>
              <a:rPr lang="en-US" altLang="en-US" b="1" dirty="0" smtClean="0"/>
              <a:t>Analysis Phase    </a:t>
            </a:r>
            <a:endParaRPr lang="en-US" altLang="en-US" b="1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52400" y="914400"/>
            <a:ext cx="10515600" cy="5257800"/>
          </a:xfrm>
        </p:spPr>
        <p:txBody>
          <a:bodyPr rtlCol="0">
            <a:normAutofit fontScale="92500" lnSpcReduction="20000"/>
          </a:bodyPr>
          <a:lstStyle/>
          <a:p>
            <a:pPr marL="0" lvl="1" indent="0" algn="just" eaLnBrk="1" fontAlgn="auto" hangingPunct="1">
              <a:spcAft>
                <a:spcPts val="0"/>
              </a:spcAft>
              <a:buClr>
                <a:srgbClr val="3333CC"/>
              </a:buClr>
              <a:buFont typeface="Arial" panose="020B0604020202020204" pitchFamily="34" charset="0"/>
              <a:buNone/>
              <a:defRPr/>
            </a:pPr>
            <a:r>
              <a:rPr lang="en-US" sz="2600" b="1" dirty="0" smtClean="0">
                <a:cs typeface="Tahoma" pitchFamily="34" charset="0"/>
              </a:rPr>
              <a:t>Human Environment</a:t>
            </a:r>
            <a:endParaRPr lang="en-US" sz="2600" b="1" dirty="0">
              <a:cs typeface="Tahoma" pitchFamily="34" charset="0"/>
            </a:endParaRPr>
          </a:p>
          <a:p>
            <a:pPr marL="457200" lvl="1" algn="just" eaLnBrk="1" fontAlgn="auto" hangingPunct="1">
              <a:spcAft>
                <a:spcPts val="0"/>
              </a:spcAft>
              <a:buClr>
                <a:srgbClr val="002060"/>
              </a:buClr>
              <a:defRPr/>
            </a:pPr>
            <a:r>
              <a:rPr lang="en-US" sz="2600" dirty="0" smtClean="0">
                <a:cs typeface="Tahoma" pitchFamily="34" charset="0"/>
              </a:rPr>
              <a:t>Cultural Resources</a:t>
            </a:r>
          </a:p>
          <a:p>
            <a:pPr marL="914400" lvl="2" algn="just" eaLnBrk="1" fontAlgn="auto" hangingPunct="1">
              <a:spcAft>
                <a:spcPts val="0"/>
              </a:spcAft>
              <a:buClr>
                <a:srgbClr val="002060"/>
              </a:buClr>
              <a:defRPr/>
            </a:pPr>
            <a:r>
              <a:rPr lang="en-US" sz="1900" dirty="0" smtClean="0">
                <a:cs typeface="Tahoma" pitchFamily="34" charset="0"/>
              </a:rPr>
              <a:t>Three historic properties were identified and evaluated within the project vicinity</a:t>
            </a:r>
          </a:p>
          <a:p>
            <a:pPr marL="914400" lvl="2" algn="just" eaLnBrk="1" fontAlgn="auto" hangingPunct="1">
              <a:spcAft>
                <a:spcPts val="0"/>
              </a:spcAft>
              <a:buClr>
                <a:srgbClr val="002060"/>
              </a:buClr>
              <a:defRPr/>
            </a:pPr>
            <a:r>
              <a:rPr lang="en-US" sz="1900" dirty="0" smtClean="0">
                <a:cs typeface="Tahoma" pitchFamily="34" charset="0"/>
              </a:rPr>
              <a:t>A </a:t>
            </a:r>
            <a:r>
              <a:rPr lang="en-US" sz="1900" u="sng" dirty="0" smtClean="0">
                <a:cs typeface="Tahoma" pitchFamily="34" charset="0"/>
              </a:rPr>
              <a:t>“No </a:t>
            </a:r>
            <a:r>
              <a:rPr lang="en-US" sz="1900" u="sng" dirty="0">
                <a:cs typeface="Tahoma" pitchFamily="34" charset="0"/>
              </a:rPr>
              <a:t>Adverse Effect” </a:t>
            </a:r>
            <a:r>
              <a:rPr lang="en-US" sz="1900" dirty="0">
                <a:cs typeface="Tahoma" pitchFamily="34" charset="0"/>
              </a:rPr>
              <a:t>finding </a:t>
            </a:r>
            <a:r>
              <a:rPr lang="en-US" sz="1900" dirty="0" smtClean="0">
                <a:cs typeface="Tahoma" pitchFamily="34" charset="0"/>
              </a:rPr>
              <a:t>was issued for this project by </a:t>
            </a:r>
            <a:r>
              <a:rPr lang="en-US" sz="1900" dirty="0">
                <a:cs typeface="Tahoma" pitchFamily="34" charset="0"/>
              </a:rPr>
              <a:t>INDOT Cultural Resources Office (CRO) acting on behalf of the Federal Highway Administration (FHWA</a:t>
            </a:r>
            <a:r>
              <a:rPr lang="en-US" sz="1900" dirty="0" smtClean="0">
                <a:cs typeface="Tahoma" pitchFamily="34" charset="0"/>
              </a:rPr>
              <a:t>)</a:t>
            </a:r>
          </a:p>
          <a:p>
            <a:pPr marL="457200" lvl="1" algn="just" eaLnBrk="1" fontAlgn="auto" hangingPunct="1">
              <a:spcAft>
                <a:spcPts val="0"/>
              </a:spcAft>
              <a:buClr>
                <a:srgbClr val="002060"/>
              </a:buClr>
              <a:defRPr/>
            </a:pPr>
            <a:r>
              <a:rPr lang="en-US" sz="2600" dirty="0" smtClean="0">
                <a:cs typeface="Tahoma" pitchFamily="34" charset="0"/>
              </a:rPr>
              <a:t>Hazardous Materials</a:t>
            </a:r>
          </a:p>
          <a:p>
            <a:pPr marL="914400" lvl="2" algn="just" eaLnBrk="1" fontAlgn="auto" hangingPunct="1">
              <a:spcAft>
                <a:spcPts val="0"/>
              </a:spcAft>
              <a:buClr>
                <a:srgbClr val="002060"/>
              </a:buClr>
              <a:defRPr/>
            </a:pPr>
            <a:r>
              <a:rPr lang="en-US" sz="1900" dirty="0" smtClean="0">
                <a:cs typeface="Tahoma" pitchFamily="34" charset="0"/>
              </a:rPr>
              <a:t>Multiple sites have the potential for hazardous material concerns within the project area</a:t>
            </a:r>
          </a:p>
          <a:p>
            <a:pPr marL="914400" lvl="2" algn="just" eaLnBrk="1" fontAlgn="auto" hangingPunct="1">
              <a:spcAft>
                <a:spcPts val="0"/>
              </a:spcAft>
              <a:buClr>
                <a:srgbClr val="002060"/>
              </a:buClr>
              <a:defRPr/>
            </a:pPr>
            <a:r>
              <a:rPr lang="en-US" sz="1900" dirty="0" smtClean="0">
                <a:cs typeface="Tahoma" pitchFamily="34" charset="0"/>
              </a:rPr>
              <a:t>A Phase II Environmental Site Assessment is currently being conducted and results are forthcoming</a:t>
            </a:r>
          </a:p>
          <a:p>
            <a:pPr marL="457200" lvl="1" algn="just" eaLnBrk="1" fontAlgn="auto" hangingPunct="1">
              <a:spcAft>
                <a:spcPts val="0"/>
              </a:spcAft>
              <a:buClr>
                <a:srgbClr val="002060"/>
              </a:buClr>
              <a:defRPr/>
            </a:pPr>
            <a:r>
              <a:rPr lang="en-US" sz="2600" dirty="0" smtClean="0">
                <a:cs typeface="Tahoma" pitchFamily="34" charset="0"/>
              </a:rPr>
              <a:t>Social &amp; Community</a:t>
            </a:r>
          </a:p>
          <a:p>
            <a:pPr marL="914400" lvl="2" algn="just" eaLnBrk="1" fontAlgn="auto" hangingPunct="1">
              <a:spcAft>
                <a:spcPts val="0"/>
              </a:spcAft>
              <a:buClr>
                <a:srgbClr val="002060"/>
              </a:buClr>
              <a:defRPr/>
            </a:pPr>
            <a:r>
              <a:rPr lang="en-US" sz="1900" dirty="0" smtClean="0">
                <a:cs typeface="Tahoma" pitchFamily="34" charset="0"/>
              </a:rPr>
              <a:t>Temporary impacts from construction</a:t>
            </a:r>
          </a:p>
          <a:p>
            <a:pPr marL="914400" lvl="2" algn="just" eaLnBrk="1" fontAlgn="auto" hangingPunct="1">
              <a:spcAft>
                <a:spcPts val="0"/>
              </a:spcAft>
              <a:buClr>
                <a:srgbClr val="002060"/>
              </a:buClr>
              <a:defRPr/>
            </a:pPr>
            <a:r>
              <a:rPr lang="en-US" sz="1900" dirty="0" smtClean="0">
                <a:cs typeface="Tahoma" pitchFamily="34" charset="0"/>
              </a:rPr>
              <a:t>Benefit from improved pedestrian facilities and train transportation expansion</a:t>
            </a:r>
          </a:p>
          <a:p>
            <a:pPr marL="457200" lvl="1" algn="just" eaLnBrk="1" fontAlgn="auto" hangingPunct="1">
              <a:spcAft>
                <a:spcPts val="0"/>
              </a:spcAft>
              <a:buClr>
                <a:srgbClr val="002060"/>
              </a:buClr>
              <a:defRPr/>
            </a:pPr>
            <a:r>
              <a:rPr lang="en-US" sz="2600" dirty="0" smtClean="0">
                <a:cs typeface="Tahoma" pitchFamily="34" charset="0"/>
              </a:rPr>
              <a:t>Environmental Justice (EJ)</a:t>
            </a:r>
          </a:p>
          <a:p>
            <a:pPr marL="914400" lvl="2" algn="just" eaLnBrk="1" fontAlgn="auto" hangingPunct="1">
              <a:spcAft>
                <a:spcPts val="0"/>
              </a:spcAft>
              <a:buClr>
                <a:srgbClr val="002060"/>
              </a:buClr>
              <a:defRPr/>
            </a:pPr>
            <a:r>
              <a:rPr lang="en-US" sz="1900" dirty="0" smtClean="0">
                <a:cs typeface="Tahoma" pitchFamily="34" charset="0"/>
              </a:rPr>
              <a:t>Elevated minority populations were identified within the project area</a:t>
            </a:r>
          </a:p>
          <a:p>
            <a:pPr marL="914400" lvl="2" algn="just" eaLnBrk="1" fontAlgn="auto" hangingPunct="1">
              <a:spcAft>
                <a:spcPts val="0"/>
              </a:spcAft>
              <a:buClr>
                <a:srgbClr val="002060"/>
              </a:buClr>
              <a:defRPr/>
            </a:pPr>
            <a:r>
              <a:rPr lang="en-US" sz="1900" dirty="0" smtClean="0">
                <a:cs typeface="Tahoma" pitchFamily="34" charset="0"/>
              </a:rPr>
              <a:t>Due to the scope of work and lack of social and community impacts, no disproportionately high and adverse impacts were identified for this population</a:t>
            </a:r>
          </a:p>
          <a:p>
            <a:pPr marL="457200" lvl="1" algn="just" eaLnBrk="1" fontAlgn="auto" hangingPunct="1">
              <a:spcAft>
                <a:spcPts val="0"/>
              </a:spcAft>
              <a:buClr>
                <a:srgbClr val="002060"/>
              </a:buClr>
              <a:defRPr/>
            </a:pPr>
            <a:r>
              <a:rPr lang="en-US" sz="2600" dirty="0" smtClean="0">
                <a:cs typeface="Tahoma" pitchFamily="34" charset="0"/>
              </a:rPr>
              <a:t>Noise</a:t>
            </a:r>
          </a:p>
          <a:p>
            <a:pPr marL="914400" lvl="2" algn="just" eaLnBrk="1" fontAlgn="auto" hangingPunct="1">
              <a:spcAft>
                <a:spcPts val="0"/>
              </a:spcAft>
              <a:buClr>
                <a:srgbClr val="002060"/>
              </a:buClr>
              <a:defRPr/>
            </a:pPr>
            <a:r>
              <a:rPr lang="en-US" sz="1900" dirty="0" smtClean="0">
                <a:cs typeface="Tahoma" pitchFamily="34" charset="0"/>
              </a:rPr>
              <a:t>This project was determined to be a Type III project, therefore no formal noise analysis </a:t>
            </a:r>
            <a:r>
              <a:rPr lang="en-US" sz="1900" dirty="0">
                <a:cs typeface="Tahoma" pitchFamily="34" charset="0"/>
              </a:rPr>
              <a:t>i</a:t>
            </a:r>
            <a:r>
              <a:rPr lang="en-US" sz="1900" dirty="0" smtClean="0">
                <a:cs typeface="Tahoma" pitchFamily="34" charset="0"/>
              </a:rPr>
              <a:t>s required</a:t>
            </a:r>
          </a:p>
          <a:p>
            <a:pPr marL="457200" lvl="1" indent="0" algn="just" eaLnBrk="1" fontAlgn="auto" hangingPunct="1">
              <a:spcAft>
                <a:spcPts val="0"/>
              </a:spcAft>
              <a:buClr>
                <a:srgbClr val="002060"/>
              </a:buClr>
              <a:buFont typeface="Arial" panose="020B0604020202020204" pitchFamily="34" charset="0"/>
              <a:buNone/>
              <a:defRPr/>
            </a:pPr>
            <a:endParaRPr lang="en-US" sz="1900" dirty="0">
              <a:cs typeface="Tahoma" pitchFamily="34" charset="0"/>
            </a:endParaRPr>
          </a:p>
          <a:p>
            <a:pPr marL="914400" lvl="2" indent="0" eaLnBrk="1" fontAlgn="auto" hangingPunct="1">
              <a:spcAft>
                <a:spcPts val="0"/>
              </a:spcAft>
              <a:buClr>
                <a:srgbClr val="3333CC"/>
              </a:buClr>
              <a:buFont typeface="Arial" panose="020B0604020202020204" pitchFamily="34" charset="0"/>
              <a:buNone/>
              <a:defRPr/>
            </a:pPr>
            <a:r>
              <a:rPr lang="en-US" sz="1800" dirty="0" smtClean="0">
                <a:cs typeface="Tahoma" pitchFamily="34" charset="0"/>
              </a:rPr>
              <a:t>  </a:t>
            </a:r>
            <a:endParaRPr lang="en-US" sz="1400" dirty="0">
              <a:cs typeface="Tahoma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8230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NDOT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.potx [Read-Only]" id="{FEA32192-9ABD-4312-B392-49E638B7030A}" vid="{E813C326-D958-4B52-B23C-AE2A6C217517}"/>
    </a:ext>
  </a:extLst>
</a:theme>
</file>

<file path=ppt/theme/theme2.xml><?xml version="1.0" encoding="utf-8"?>
<a:theme xmlns:a="http://schemas.openxmlformats.org/drawingml/2006/main" name="1_Title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.potx [Read-Only]" id="{FEA32192-9ABD-4312-B392-49E638B7030A}" vid="{2792E1F4-B8D7-4B47-955F-F727972522C6}"/>
    </a:ext>
  </a:extLst>
</a:theme>
</file>

<file path=ppt/theme/theme3.xml><?xml version="1.0" encoding="utf-8"?>
<a:theme xmlns:a="http://schemas.openxmlformats.org/drawingml/2006/main" name="2_Blank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.potx [Read-Only]" id="{FEA32192-9ABD-4312-B392-49E638B7030A}" vid="{EB3F3A31-7812-43B9-8B10-F338FF510AD8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NEWINDOTpowerpointMARCH2017</Template>
  <TotalTime>0</TotalTime>
  <Words>1759</Words>
  <Application>Microsoft Office PowerPoint</Application>
  <PresentationFormat>Widescreen</PresentationFormat>
  <Paragraphs>326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Arial</vt:lpstr>
      <vt:lpstr>Calibri</vt:lpstr>
      <vt:lpstr>Calibri Light</vt:lpstr>
      <vt:lpstr>Tahoma</vt:lpstr>
      <vt:lpstr>Times New Roman</vt:lpstr>
      <vt:lpstr>INDOT Theme</vt:lpstr>
      <vt:lpstr>1_Title Slide</vt:lpstr>
      <vt:lpstr>2_Blank Slide</vt:lpstr>
      <vt:lpstr>U.S. 12, U.S. 20 Reconstruction and Realignment in Lake County  Des. No. 1601716 &amp; 1801738</vt:lpstr>
      <vt:lpstr>Welcome </vt:lpstr>
      <vt:lpstr>U.S. 12, U.S. 20 Reconstruction &amp; Realignment </vt:lpstr>
      <vt:lpstr>Project Stakeholders </vt:lpstr>
      <vt:lpstr>Project Development </vt:lpstr>
      <vt:lpstr>Environmental Analysis Phase    </vt:lpstr>
      <vt:lpstr>Types of items evaluated </vt:lpstr>
      <vt:lpstr>Environmental Analysis Phase    </vt:lpstr>
      <vt:lpstr>Environmental Analysis Phase    </vt:lpstr>
      <vt:lpstr>Environmental Analysis Phase   </vt:lpstr>
      <vt:lpstr>Project Resource Locations</vt:lpstr>
      <vt:lpstr>U.S. 12, U.S. 20 – Purpose and Need </vt:lpstr>
      <vt:lpstr>Existing Conditions </vt:lpstr>
      <vt:lpstr>Proposed Design - Overview</vt:lpstr>
      <vt:lpstr>Proposed Design –Intersections</vt:lpstr>
      <vt:lpstr>Proposed Design – US 20 and Lake Street</vt:lpstr>
      <vt:lpstr>Maintenance of Traffic </vt:lpstr>
      <vt:lpstr>Maintenance of Traffic </vt:lpstr>
      <vt:lpstr>Other Alternatives Considered </vt:lpstr>
      <vt:lpstr>Real Estate Acquisition Process    </vt:lpstr>
      <vt:lpstr>Real Estate Acquisition Process </vt:lpstr>
      <vt:lpstr>Right-of-Way </vt:lpstr>
      <vt:lpstr>Project Schedule and Estimated Cost </vt:lpstr>
      <vt:lpstr>Submit Public Comments </vt:lpstr>
      <vt:lpstr>Next Steps </vt:lpstr>
      <vt:lpstr>Project Resource Locations</vt:lpstr>
      <vt:lpstr>Thank You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2017-03-16T13:11:52Z</dcterms:created>
  <dcterms:modified xsi:type="dcterms:W3CDTF">2019-07-10T18:28:38Z</dcterms:modified>
</cp:coreProperties>
</file>