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29"/>
  </p:notesMasterIdLst>
  <p:handoutMasterIdLst>
    <p:handoutMasterId r:id="rId30"/>
  </p:handoutMasterIdLst>
  <p:sldIdLst>
    <p:sldId id="295" r:id="rId4"/>
    <p:sldId id="296" r:id="rId5"/>
    <p:sldId id="297" r:id="rId6"/>
    <p:sldId id="298" r:id="rId7"/>
    <p:sldId id="299" r:id="rId8"/>
    <p:sldId id="300" r:id="rId9"/>
    <p:sldId id="324" r:id="rId10"/>
    <p:sldId id="329" r:id="rId11"/>
    <p:sldId id="335" r:id="rId12"/>
    <p:sldId id="334" r:id="rId13"/>
    <p:sldId id="306" r:id="rId14"/>
    <p:sldId id="333" r:id="rId15"/>
    <p:sldId id="326" r:id="rId16"/>
    <p:sldId id="332" r:id="rId17"/>
    <p:sldId id="331" r:id="rId18"/>
    <p:sldId id="325" r:id="rId19"/>
    <p:sldId id="327" r:id="rId20"/>
    <p:sldId id="328" r:id="rId21"/>
    <p:sldId id="330" r:id="rId22"/>
    <p:sldId id="322" r:id="rId23"/>
    <p:sldId id="323" r:id="rId24"/>
    <p:sldId id="303" r:id="rId25"/>
    <p:sldId id="304" r:id="rId26"/>
    <p:sldId id="301" r:id="rId27"/>
    <p:sldId id="305" r:id="rId2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2280" autoAdjust="0"/>
  </p:normalViewPr>
  <p:slideViewPr>
    <p:cSldViewPr>
      <p:cViewPr varScale="1">
        <p:scale>
          <a:sx n="66" d="100"/>
          <a:sy n="66" d="100"/>
        </p:scale>
        <p:origin x="10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 Purpose &amp; Need</a:t>
          </a:r>
        </a:p>
        <a:p>
          <a:r>
            <a:rPr lang="en-US" sz="1200" dirty="0"/>
            <a:t>Develop alternatives </a:t>
          </a:r>
        </a:p>
        <a:p>
          <a:endParaRPr lang="en-US" sz="1200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spc="-20" baseline="0" dirty="0"/>
        </a:p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Environmental Analysis</a:t>
          </a:r>
        </a:p>
        <a:p>
          <a:endParaRPr lang="en-US" sz="1200" spc="-20" baseline="0" dirty="0"/>
        </a:p>
        <a:p>
          <a:r>
            <a:rPr lang="en-US" sz="1200" spc="-20" baseline="0" dirty="0"/>
            <a:t>PUBLIC INVOLVEMENT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dirty="0"/>
            <a:t>Design </a:t>
          </a:r>
        </a:p>
        <a:p>
          <a:r>
            <a:rPr lang="en-US" sz="1200" dirty="0"/>
            <a:t> Environmental </a:t>
          </a:r>
        </a:p>
        <a:p>
          <a:endParaRPr lang="en-US" sz="1200" dirty="0"/>
        </a:p>
        <a:p>
          <a:r>
            <a:rPr lang="en-US" sz="1200" dirty="0"/>
            <a:t>Additional public involvement</a:t>
          </a:r>
        </a:p>
        <a:p>
          <a:endParaRPr lang="en-US" sz="1200" dirty="0"/>
        </a:p>
        <a:p>
          <a:r>
            <a:rPr lang="en-US" sz="1200" dirty="0"/>
            <a:t>Project Decision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Real Estate</a:t>
          </a:r>
        </a:p>
        <a:p>
          <a:endParaRPr lang="en-US" sz="1200" dirty="0"/>
        </a:p>
        <a:p>
          <a:r>
            <a:rPr lang="en-US" sz="1200" dirty="0"/>
            <a:t>Project 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Environmental Analysis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PUBLIC INVOLVEMENT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Design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Environmental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public involvement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Decision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Real Estate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Letting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DOT@indot.in.gov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DOT@indot.in.gov" TargetMode="External"/><Relationship Id="rId2" Type="http://schemas.openxmlformats.org/officeDocument/2006/relationships/hyperlink" Target="http://www.in.gov/indot/270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rclark@indot.in.go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ndot/2701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26 Road Rehabilitation in Clinton County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Thursday, June 7, 2018</a:t>
            </a:r>
          </a:p>
          <a:p>
            <a:pPr eaLnBrk="1" hangingPunct="1"/>
            <a:r>
              <a:rPr lang="en-US" altLang="en-US" dirty="0"/>
              <a:t>6:00 p.m.</a:t>
            </a:r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11ft travel lanes</a:t>
            </a:r>
          </a:p>
          <a:p>
            <a:r>
              <a:rPr lang="en-US" dirty="0" smtClean="0"/>
              <a:t>No shoulder</a:t>
            </a:r>
          </a:p>
          <a:p>
            <a:r>
              <a:rPr lang="en-US" dirty="0" smtClean="0"/>
              <a:t>Utility poles close to roadway</a:t>
            </a:r>
          </a:p>
          <a:p>
            <a:r>
              <a:rPr lang="en-US" dirty="0" smtClean="0"/>
              <a:t>Pavement failing at edge due to lack of lateral support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Roadway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B1D5FF-70CC-4D3E-9B87-5768B5989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5555"/>
          <a:stretch/>
        </p:blipFill>
        <p:spPr>
          <a:xfrm>
            <a:off x="1371600" y="3276600"/>
            <a:ext cx="3810000" cy="3439139"/>
          </a:xfrm>
          <a:prstGeom prst="rect">
            <a:avLst/>
          </a:prstGeom>
        </p:spPr>
      </p:pic>
      <p:pic>
        <p:nvPicPr>
          <p:cNvPr id="6" name="Content Placeholder 15">
            <a:extLst>
              <a:ext uri="{FF2B5EF4-FFF2-40B4-BE49-F238E27FC236}">
                <a16:creationId xmlns="" xmlns:a16="http://schemas.microsoft.com/office/drawing/2014/main" id="{852B4830-5ACE-42ED-906D-635A6036C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0562"/>
            <a:ext cx="5791200" cy="4345476"/>
          </a:xfrm>
        </p:spPr>
      </p:pic>
    </p:spTree>
    <p:extLst>
      <p:ext uri="{BB962C8B-B14F-4D97-AF65-F5344CB8AC3E}">
        <p14:creationId xmlns:p14="http://schemas.microsoft.com/office/powerpoint/2010/main" val="256751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Vehicular Accident </a:t>
            </a:r>
            <a:r>
              <a:rPr lang="en-US" sz="3200" dirty="0"/>
              <a:t>Data</a:t>
            </a:r>
            <a:endParaRPr lang="en-US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83347"/>
              </p:ext>
            </p:extLst>
          </p:nvPr>
        </p:nvGraphicFramePr>
        <p:xfrm>
          <a:off x="2057400" y="985521"/>
          <a:ext cx="7391401" cy="564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8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8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86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0626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Years 2013 through 2015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b="1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 </a:t>
                      </a:r>
                      <a:r>
                        <a:rPr lang="en-US" baseline="0" dirty="0"/>
                        <a:t>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dirty="0"/>
                        <a:t>Non-Incapacitating</a:t>
                      </a:r>
                      <a:r>
                        <a:rPr lang="en-US" baseline="0" dirty="0"/>
                        <a:t>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dirty="0"/>
                        <a:t>Incapacitating</a:t>
                      </a:r>
                      <a:r>
                        <a:rPr lang="en-US" baseline="0" dirty="0"/>
                        <a:t>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dirty="0"/>
                        <a:t>Fatal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6268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534400" cy="5257800"/>
          </a:xfrm>
        </p:spPr>
        <p:txBody>
          <a:bodyPr/>
          <a:lstStyle/>
          <a:p>
            <a:r>
              <a:rPr lang="en-US" dirty="0" smtClean="0"/>
              <a:t>Increasing lane widths</a:t>
            </a:r>
          </a:p>
          <a:p>
            <a:r>
              <a:rPr lang="en-US" dirty="0" smtClean="0"/>
              <a:t>Provide roadside shoulders</a:t>
            </a:r>
          </a:p>
          <a:p>
            <a:r>
              <a:rPr lang="en-US" dirty="0" smtClean="0"/>
              <a:t>Improve drainage</a:t>
            </a:r>
          </a:p>
          <a:p>
            <a:r>
              <a:rPr lang="en-US" dirty="0" smtClean="0"/>
              <a:t>Modify and/or replace culverts </a:t>
            </a:r>
          </a:p>
          <a:p>
            <a:r>
              <a:rPr lang="en-US" dirty="0" smtClean="0"/>
              <a:t>Install rumble striping</a:t>
            </a:r>
          </a:p>
          <a:p>
            <a:r>
              <a:rPr lang="en-US" dirty="0" smtClean="0"/>
              <a:t>Vertical improvements to increase sight distance</a:t>
            </a:r>
          </a:p>
          <a:p>
            <a:r>
              <a:rPr lang="en-US" dirty="0" smtClean="0"/>
              <a:t>Improve sidewalk (areas with existing sidewalk)</a:t>
            </a:r>
          </a:p>
          <a:p>
            <a:r>
              <a:rPr lang="en-US" dirty="0" smtClean="0"/>
              <a:t>Adding a turning lane</a:t>
            </a:r>
          </a:p>
          <a:p>
            <a:pPr lvl="1"/>
            <a:r>
              <a:rPr lang="en-US" dirty="0" smtClean="0"/>
              <a:t>S.R. 26 at S.R. 75 </a:t>
            </a:r>
          </a:p>
          <a:p>
            <a:r>
              <a:rPr lang="en-US" dirty="0" smtClean="0"/>
              <a:t>Other improvements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Improvements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Rumble Striping </a:t>
            </a:r>
          </a:p>
        </p:txBody>
      </p:sp>
      <p:pic>
        <p:nvPicPr>
          <p:cNvPr id="5" name="Content Placeholder 4" descr="US_50_centerl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47699" y="1027315"/>
            <a:ext cx="4876799" cy="4650971"/>
          </a:xfrm>
          <a:prstGeom prst="rect">
            <a:avLst/>
          </a:prstGeom>
        </p:spPr>
      </p:pic>
      <p:pic>
        <p:nvPicPr>
          <p:cNvPr id="6" name="Content Placeholder 5" descr="US_50_centerline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705600" y="1027316"/>
            <a:ext cx="4876800" cy="46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768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12’ wide travel lanes</a:t>
            </a:r>
          </a:p>
          <a:p>
            <a:r>
              <a:rPr lang="en-US" sz="2000" dirty="0" smtClean="0"/>
              <a:t>West of S.R. 29: 2ft paved with 6ft stone shoulders</a:t>
            </a:r>
          </a:p>
          <a:p>
            <a:r>
              <a:rPr lang="en-US" sz="2000" dirty="0" smtClean="0"/>
              <a:t>East of S.R. 29: 2ft paved with 4ft stone shoulders</a:t>
            </a:r>
          </a:p>
          <a:p>
            <a:r>
              <a:rPr lang="en-US" sz="2000" dirty="0" smtClean="0"/>
              <a:t>Improved ditch drainage </a:t>
            </a:r>
          </a:p>
          <a:p>
            <a:r>
              <a:rPr lang="en-US" sz="2000" dirty="0" smtClean="0"/>
              <a:t>Widen and rehabilitate existing pavement</a:t>
            </a:r>
          </a:p>
          <a:p>
            <a:pPr lvl="1"/>
            <a:r>
              <a:rPr lang="en-US" sz="2000" dirty="0" smtClean="0"/>
              <a:t>Full pavement replacement in some areas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Section </a:t>
            </a:r>
            <a:endParaRPr lang="en-US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="" xmlns:a16="http://schemas.microsoft.com/office/drawing/2014/main" id="{32743C7D-80A0-4CF3-A853-F2F4F18992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" y="990600"/>
            <a:ext cx="11524674" cy="2590800"/>
          </a:xfrm>
        </p:spPr>
      </p:pic>
    </p:spTree>
    <p:extLst>
      <p:ext uri="{BB962C8B-B14F-4D97-AF65-F5344CB8AC3E}">
        <p14:creationId xmlns:p14="http://schemas.microsoft.com/office/powerpoint/2010/main" val="50045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1658600" cy="5257800"/>
          </a:xfrm>
        </p:spPr>
        <p:txBody>
          <a:bodyPr/>
          <a:lstStyle/>
          <a:p>
            <a:r>
              <a:rPr lang="en-US" dirty="0" smtClean="0"/>
              <a:t>Maintain local access to all residences, farm fields and businesses during construction using county roads, temporary entrances or other appropriate means</a:t>
            </a:r>
          </a:p>
          <a:p>
            <a:r>
              <a:rPr lang="en-US" dirty="0" smtClean="0"/>
              <a:t>Close S.R. 26 to through-traffic during construction</a:t>
            </a:r>
          </a:p>
          <a:p>
            <a:r>
              <a:rPr lang="en-US" dirty="0" smtClean="0"/>
              <a:t>Detour through-traffic to state maintained routes using portions of U.S. 421, S.R. 18, S.R. 75, S.R. 29, S.R. 28, U.S. 31 and S.R. 931</a:t>
            </a:r>
          </a:p>
          <a:p>
            <a:r>
              <a:rPr lang="en-US" dirty="0" smtClean="0"/>
              <a:t>Local access maintained via local roads during culvert construction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of Traffic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9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E958ADD-900A-44EF-8A8A-C7E6AE3B0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49266"/>
            <a:ext cx="8839200" cy="5710332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E958ADD-900A-44EF-8A8A-C7E6AE3B0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" y="1049266"/>
            <a:ext cx="8792739" cy="5710332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E958ADD-900A-44EF-8A8A-C7E6AE3B0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" y="1054316"/>
            <a:ext cx="8792739" cy="5700231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B262C7F9-533C-49BA-8D84-E380BA8B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Maintenance of Traffic – Detour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4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r>
              <a:rPr lang="en-US" dirty="0" smtClean="0"/>
              <a:t>Preliminary design, evaluate community and environmental impact – Spring/Summer 2018</a:t>
            </a:r>
          </a:p>
          <a:p>
            <a:r>
              <a:rPr lang="en-US" dirty="0" smtClean="0"/>
              <a:t>Public Involvement – Fall 2018</a:t>
            </a:r>
          </a:p>
          <a:p>
            <a:r>
              <a:rPr lang="en-US" dirty="0" smtClean="0"/>
              <a:t>Environmental Analysis Phase – Winter 2018 thru 2019</a:t>
            </a:r>
          </a:p>
          <a:p>
            <a:r>
              <a:rPr lang="en-US" dirty="0" smtClean="0"/>
              <a:t>Real estate acquisition activities – 2019</a:t>
            </a:r>
          </a:p>
          <a:p>
            <a:pPr lvl="1"/>
            <a:r>
              <a:rPr lang="en-US" dirty="0" smtClean="0"/>
              <a:t>Appraising</a:t>
            </a:r>
          </a:p>
          <a:p>
            <a:pPr lvl="1"/>
            <a:r>
              <a:rPr lang="en-US" dirty="0" smtClean="0"/>
              <a:t>Negotiations/buying</a:t>
            </a:r>
          </a:p>
          <a:p>
            <a:pPr lvl="1"/>
            <a:r>
              <a:rPr lang="en-US" dirty="0" smtClean="0"/>
              <a:t>Utilities coordination/relocation </a:t>
            </a:r>
          </a:p>
          <a:p>
            <a:r>
              <a:rPr lang="en-US" dirty="0" smtClean="0"/>
              <a:t>Construction – 2020 thru 2021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3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Purpose of public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Informational handouts </a:t>
            </a:r>
            <a:endParaRPr lang="en-US" dirty="0">
              <a:highlight>
                <a:srgbClr val="FFFF00"/>
              </a:highlight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 </a:t>
            </a:r>
          </a:p>
        </p:txBody>
      </p:sp>
      <p:pic>
        <p:nvPicPr>
          <p:cNvPr id="33795" name="Picture 4" descr="FHWA Land Acquisition Brochure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>
          <a:xfrm>
            <a:off x="3886200" y="1600200"/>
            <a:ext cx="3276600" cy="4191000"/>
          </a:xfrm>
        </p:spPr>
      </p:pic>
    </p:spTree>
    <p:extLst>
      <p:ext uri="{BB962C8B-B14F-4D97-AF65-F5344CB8AC3E}">
        <p14:creationId xmlns:p14="http://schemas.microsoft.com/office/powerpoint/2010/main" val="594259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"Uniform Act of 1970"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Requires an offer for just compensation</a:t>
            </a:r>
          </a:p>
          <a:p>
            <a:pPr eaLnBrk="1" hangingPunct="1">
              <a:buClr>
                <a:srgbClr val="3333CC"/>
              </a:buClr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Acquisition Process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Review 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Negotiations</a:t>
            </a:r>
          </a:p>
          <a:p>
            <a:pPr eaLnBrk="1" hangingPunct="1">
              <a:buClr>
                <a:srgbClr val="3333CC"/>
              </a:buClr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INDOT Real Estate Team to work with impacted property owners 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Right-of-way</a:t>
            </a:r>
          </a:p>
          <a:p>
            <a:pPr marL="742950" lvl="2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dirty="0"/>
              <a:t>Permanent R/W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dirty="0"/>
              <a:t>Permanent ROW is land, once purchased by INDOT from legal land owner, becomes ROW owned by INDOT</a:t>
            </a:r>
          </a:p>
          <a:p>
            <a:pPr marL="742950" lvl="2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dirty="0"/>
              <a:t>Temporary R/W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dirty="0"/>
              <a:t>Temporary ROW is land required during the construction of a project and is used for the purposes of construction related activity</a:t>
            </a:r>
          </a:p>
          <a:p>
            <a:pPr marL="1200150" lvl="3" indent="-285750" eaLnBrk="1" hangingPunct="1">
              <a:buClr>
                <a:srgbClr val="3333CC"/>
              </a:buClr>
              <a:buSzPct val="60000"/>
              <a:defRPr/>
            </a:pPr>
            <a:r>
              <a:rPr lang="en-US" altLang="en-US" dirty="0"/>
              <a:t>INDOT pays legal land owner a fee for land use during construction </a:t>
            </a:r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Acquisition Process </a:t>
            </a:r>
          </a:p>
        </p:txBody>
      </p:sp>
    </p:spTree>
    <p:extLst>
      <p:ext uri="{BB962C8B-B14F-4D97-AF65-F5344CB8AC3E}">
        <p14:creationId xmlns:p14="http://schemas.microsoft.com/office/powerpoint/2010/main" val="84450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Submit public comments using the options described in first page of information packet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: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Public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comment form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Via e-mail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Participate during public comment session following formal presentation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Comments will be reviewed, evaluated and given consideration as part of the INDOT decision making process</a:t>
            </a: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INDOT Customer Service</a:t>
            </a:r>
          </a:p>
          <a:p>
            <a:pPr lvl="1" eaLnBrk="1" hangingPunct="1"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1-855-463-6848 (1-855-INDOT4U)</a:t>
            </a:r>
          </a:p>
          <a:p>
            <a:pPr lvl="1" eaLnBrk="1" hangingPunct="1"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INDOT4U.com</a:t>
            </a:r>
          </a:p>
          <a:p>
            <a:pPr lvl="1" eaLnBrk="1" hangingPunct="1"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  <a:hlinkClick r:id="rId2"/>
              </a:rPr>
              <a:t>INDOT@indot.in.gov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0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All comments are given full consideration during decision-making process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Continue project development activities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Preliminary design, engineering and environmental analysis  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Public Involvement Team  </a:t>
            </a:r>
          </a:p>
          <a:p>
            <a:pPr lvl="1" eaLnBrk="1" hangingPunct="1"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Additional public involvement activities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to be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scheduled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as project development continues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6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b="1" dirty="0"/>
              <a:t>INDOT Crawfordsville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41 West 300 North, Crawfordsville, Indiana 47933</a:t>
            </a:r>
            <a:endParaRPr lang="en-US" altLang="en-US" sz="2000" dirty="0"/>
          </a:p>
          <a:p>
            <a:pPr lvl="1" eaLnBrk="1" hangingPunct="1">
              <a:defRPr/>
            </a:pPr>
            <a:r>
              <a:rPr lang="en-US" altLang="en-US" sz="2000" dirty="0"/>
              <a:t>Planning, Project Development/Delivery, Construction, Maintenance for </a:t>
            </a:r>
            <a:r>
              <a:rPr lang="en-US" altLang="en-US" sz="2000" dirty="0" smtClean="0"/>
              <a:t>West Central </a:t>
            </a:r>
            <a:r>
              <a:rPr lang="en-US" altLang="en-US" sz="2000" dirty="0"/>
              <a:t>Indiana </a:t>
            </a:r>
          </a:p>
          <a:p>
            <a:pPr eaLnBrk="1" hangingPunct="1">
              <a:defRPr/>
            </a:pPr>
            <a:r>
              <a:rPr lang="en-US" altLang="en-US" sz="2400" b="1" dirty="0"/>
              <a:t>District Webpage </a:t>
            </a:r>
            <a:r>
              <a:rPr lang="en-US" altLang="en-US" sz="2000" dirty="0">
                <a:hlinkClick r:id="rId2"/>
              </a:rPr>
              <a:t>http://www.in.gov/indot/2701.htm</a:t>
            </a:r>
            <a:r>
              <a:rPr lang="en-US" altLang="en-US" sz="2000" dirty="0"/>
              <a:t> </a:t>
            </a:r>
          </a:p>
          <a:p>
            <a:pPr eaLnBrk="1" hangingPunct="1">
              <a:defRPr/>
            </a:pPr>
            <a:r>
              <a:rPr lang="en-US" altLang="en-US" sz="2400" b="1" dirty="0"/>
              <a:t>INDOT Customer Service</a:t>
            </a:r>
          </a:p>
          <a:p>
            <a:pPr lvl="1" eaLnBrk="1" hangingPunct="1">
              <a:defRPr/>
            </a:pPr>
            <a:r>
              <a:rPr lang="en-US" altLang="en-US" sz="2000" dirty="0"/>
              <a:t>1-855-463-6848 </a:t>
            </a:r>
            <a:r>
              <a:rPr lang="en-US" altLang="en-US" sz="2000" dirty="0">
                <a:hlinkClick r:id="rId3"/>
              </a:rPr>
              <a:t>INDOT@indot.in.gov</a:t>
            </a:r>
            <a:r>
              <a:rPr lang="en-US" altLang="en-US" sz="2000" dirty="0"/>
              <a:t> </a:t>
            </a:r>
          </a:p>
          <a:p>
            <a:pPr eaLnBrk="1" hangingPunct="1">
              <a:defRPr/>
            </a:pPr>
            <a:r>
              <a:rPr lang="en-US" altLang="en-US" sz="2400" b="1" dirty="0"/>
              <a:t>INDOT Office of Public Involvement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100 North Senate Avenue, Room N642, Indianapolis, IN 46204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Phone (317) 232-6601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hlinkClick r:id="rId4"/>
              </a:rPr>
              <a:t>rclark@indot.in.gov</a:t>
            </a:r>
            <a:r>
              <a:rPr lang="en-US" altLang="en-US" sz="20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 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Project Resource Locations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70" y="1090270"/>
            <a:ext cx="4906060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7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Please visit with INDOT project team following the presentation </a:t>
            </a:r>
          </a:p>
          <a:p>
            <a:pPr marL="0" indent="0" eaLnBrk="1" hangingPunct="1">
              <a:buNone/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INDOT Crawfordsville District page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http://www.in.gov/indot/2701.htm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lvl="1" indent="0" eaLnBrk="1" hangingPunct="1"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8674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INDOT Crawfordsville District 	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Public Involvement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Communications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Design/Engineering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Environmental Analysis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Real Estate 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248400" y="990600"/>
            <a:ext cx="57912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Sign-in at attendance table to be added to project mailing list 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Public meeting notice mailed to known property owners within project area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Announcement of this meeting was posted to INDOT website. A media release was also issued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copy of presentation and project documentation are available for review on-line via INDOT website</a:t>
            </a:r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26 Road Rehabilitation in Clinton County </a:t>
            </a:r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Federal Highway Administration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Clinton County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Elected &amp; 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39894"/>
              </p:ext>
            </p:extLst>
          </p:nvPr>
        </p:nvGraphicFramePr>
        <p:xfrm>
          <a:off x="7620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Up Arrow Callout 72"/>
          <p:cNvSpPr>
            <a:spLocks noChangeArrowheads="1"/>
          </p:cNvSpPr>
          <p:nvPr/>
        </p:nvSpPr>
        <p:spPr bwMode="auto">
          <a:xfrm flipH="1">
            <a:off x="3581400" y="4246711"/>
            <a:ext cx="1600200" cy="646331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June Public Information Meeting</a:t>
            </a:r>
          </a:p>
        </p:txBody>
      </p:sp>
      <p:sp>
        <p:nvSpPr>
          <p:cNvPr id="8197" name="Up Arrow Callout 72"/>
          <p:cNvSpPr>
            <a:spLocks noChangeArrowheads="1"/>
          </p:cNvSpPr>
          <p:nvPr/>
        </p:nvSpPr>
        <p:spPr bwMode="auto">
          <a:xfrm flipH="1">
            <a:off x="7448550" y="4246601"/>
            <a:ext cx="1981200" cy="461665"/>
          </a:xfrm>
          <a:prstGeom prst="upArrowCallout">
            <a:avLst>
              <a:gd name="adj1" fmla="val 23196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Communicate project decision</a:t>
            </a:r>
          </a:p>
        </p:txBody>
      </p:sp>
      <p:sp>
        <p:nvSpPr>
          <p:cNvPr id="6" name="Up Arrow Callout 72"/>
          <p:cNvSpPr>
            <a:spLocks noChangeArrowheads="1"/>
          </p:cNvSpPr>
          <p:nvPr/>
        </p:nvSpPr>
        <p:spPr bwMode="auto">
          <a:xfrm flipH="1">
            <a:off x="5514975" y="4154269"/>
            <a:ext cx="1600200" cy="830997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Public involvement during environmental analysis phase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F9D8FD-DC55-4AF6-9DA9-1B2B9656780A}"/>
              </a:ext>
            </a:extLst>
          </p:cNvPr>
          <p:cNvSpPr txBox="1"/>
          <p:nvPr/>
        </p:nvSpPr>
        <p:spPr>
          <a:xfrm>
            <a:off x="852488" y="42927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Involvement:</a:t>
            </a:r>
          </a:p>
        </p:txBody>
      </p:sp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Environmental Consideration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National Environmental Policy Act (NEPA) 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NEPA is a decision-making process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Purpose and Need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Develop &amp; Screen Alternatives 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Preferred Alternative – determine a course of action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Impacts are analyzed, evaluated and described in an environmental document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What are the impacts this project might have on the community?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How can impacts be avoided?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Can impacts be minimized?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 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Draft environmental document to be released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later this year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for public involvement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Will be made available for review via public repositories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Right-of-way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Streams, Wetlands, and Other Waters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Floodplains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Endangered Species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Farmland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Cultural Resources (Historic/Archaeological)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Parks and Recreational Lands (Trails)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Air Quality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Community Impacts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Public Involvement </a:t>
            </a: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Types of items </a:t>
            </a:r>
            <a:r>
              <a:rPr lang="en-US" altLang="en-US" dirty="0"/>
              <a:t>evaluated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70" y="1090270"/>
            <a:ext cx="4906060" cy="49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6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6858000" cy="5334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86600" y="914400"/>
            <a:ext cx="4038600" cy="5257800"/>
          </a:xfrm>
        </p:spPr>
        <p:txBody>
          <a:bodyPr/>
          <a:lstStyle/>
          <a:p>
            <a:r>
              <a:rPr lang="en-US" dirty="0" smtClean="0"/>
              <a:t>Approximately from Rossville to Russiaville </a:t>
            </a:r>
          </a:p>
          <a:p>
            <a:r>
              <a:rPr lang="en-US" dirty="0" smtClean="0"/>
              <a:t>One-half mile east of U.S. 421 to two miles west of Russiaville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S.R. 26 Road Rehabilitation – Project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9220200" cy="5257800"/>
          </a:xfrm>
        </p:spPr>
        <p:txBody>
          <a:bodyPr/>
          <a:lstStyle/>
          <a:p>
            <a:r>
              <a:rPr lang="en-US" b="1" dirty="0" smtClean="0"/>
              <a:t>Purpose</a:t>
            </a:r>
          </a:p>
          <a:p>
            <a:pPr lvl="1"/>
            <a:r>
              <a:rPr lang="en-US" dirty="0" smtClean="0"/>
              <a:t>Enhance safety within the corridor</a:t>
            </a:r>
          </a:p>
          <a:p>
            <a:pPr lvl="1"/>
            <a:r>
              <a:rPr lang="en-US" dirty="0" smtClean="0"/>
              <a:t>Preserve and extend the usable service life of the existing roadway</a:t>
            </a:r>
          </a:p>
          <a:p>
            <a:r>
              <a:rPr lang="en-US" b="1" dirty="0" smtClean="0"/>
              <a:t>Need</a:t>
            </a:r>
          </a:p>
          <a:p>
            <a:pPr lvl="1"/>
            <a:r>
              <a:rPr lang="en-US" dirty="0" smtClean="0"/>
              <a:t>Evidence of pavement deterioration</a:t>
            </a:r>
          </a:p>
          <a:p>
            <a:pPr lvl="1"/>
            <a:r>
              <a:rPr lang="en-US" dirty="0" smtClean="0"/>
              <a:t>Roadway flooding due to undersized and debris-filled culverts under S.R. 26</a:t>
            </a:r>
          </a:p>
          <a:p>
            <a:pPr lvl="1"/>
            <a:r>
              <a:rPr lang="en-US" dirty="0" smtClean="0"/>
              <a:t>Narrow travel lanes</a:t>
            </a:r>
          </a:p>
          <a:p>
            <a:pPr lvl="1"/>
            <a:r>
              <a:rPr lang="en-US" dirty="0" smtClean="0"/>
              <a:t>Lack of shoulders</a:t>
            </a:r>
          </a:p>
          <a:p>
            <a:pPr lvl="1"/>
            <a:r>
              <a:rPr lang="en-US" dirty="0" smtClean="0"/>
              <a:t>Substandard vertical sight distance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44087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975</Words>
  <Application>Microsoft Office PowerPoint</Application>
  <PresentationFormat>Widescreen</PresentationFormat>
  <Paragraphs>240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INDOT Theme</vt:lpstr>
      <vt:lpstr>1_Title Slide</vt:lpstr>
      <vt:lpstr>2_Blank Slide</vt:lpstr>
      <vt:lpstr>S.R. 26 Road Rehabilitation in Clinton County</vt:lpstr>
      <vt:lpstr>Welcome </vt:lpstr>
      <vt:lpstr>S.R. 26 Road Rehabilitation in Clinton County </vt:lpstr>
      <vt:lpstr>Project Stakeholders </vt:lpstr>
      <vt:lpstr>Project Development </vt:lpstr>
      <vt:lpstr>Environmental Consideration   </vt:lpstr>
      <vt:lpstr>Types of items evaluated </vt:lpstr>
      <vt:lpstr>S.R. 26 Road Rehabilitation – Project Limits</vt:lpstr>
      <vt:lpstr>Purpose and Need</vt:lpstr>
      <vt:lpstr>Existing Roadway </vt:lpstr>
      <vt:lpstr>Vehicular Accident Data</vt:lpstr>
      <vt:lpstr>Proposed Improvements </vt:lpstr>
      <vt:lpstr>Rumble Striping </vt:lpstr>
      <vt:lpstr>Typical Section </vt:lpstr>
      <vt:lpstr>Maintenance of Traffic </vt:lpstr>
      <vt:lpstr>Maintenance of Traffic – Detour 1</vt:lpstr>
      <vt:lpstr>Maintenance of Traffic – Detour 2</vt:lpstr>
      <vt:lpstr>Maintenance of Traffic – Detour 3</vt:lpstr>
      <vt:lpstr>Project Schedule </vt:lpstr>
      <vt:lpstr>Real Estate  </vt:lpstr>
      <vt:lpstr>Real Estate Acquisition Process </vt:lpstr>
      <vt:lpstr>Submit Public Comments </vt:lpstr>
      <vt:lpstr>Next Steps </vt:lpstr>
      <vt:lpstr>Project Resource Locations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2018-06-05T14:31:24Z</dcterms:modified>
</cp:coreProperties>
</file>