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</p:sldMasterIdLst>
  <p:notesMasterIdLst>
    <p:notesMasterId r:id="rId16"/>
  </p:notesMasterIdLst>
  <p:handoutMasterIdLst>
    <p:handoutMasterId r:id="rId17"/>
  </p:handoutMasterIdLst>
  <p:sldIdLst>
    <p:sldId id="753" r:id="rId5"/>
    <p:sldId id="793" r:id="rId6"/>
    <p:sldId id="794" r:id="rId7"/>
    <p:sldId id="798" r:id="rId8"/>
    <p:sldId id="796" r:id="rId9"/>
    <p:sldId id="797" r:id="rId10"/>
    <p:sldId id="799" r:id="rId11"/>
    <p:sldId id="800" r:id="rId12"/>
    <p:sldId id="801" r:id="rId13"/>
    <p:sldId id="804" r:id="rId14"/>
    <p:sldId id="80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6">
          <p15:clr>
            <a:srgbClr val="A4A3A4"/>
          </p15:clr>
        </p15:guide>
        <p15:guide id="2" orient="horz" pos="4320" userDrawn="1">
          <p15:clr>
            <a:srgbClr val="A4A3A4"/>
          </p15:clr>
        </p15:guide>
        <p15:guide id="3" orient="horz" pos="4102">
          <p15:clr>
            <a:srgbClr val="A4A3A4"/>
          </p15:clr>
        </p15:guide>
        <p15:guide id="4" orient="horz" pos="2671">
          <p15:clr>
            <a:srgbClr val="A4A3A4"/>
          </p15:clr>
        </p15:guide>
        <p15:guide id="5" pos="3672" userDrawn="1">
          <p15:clr>
            <a:srgbClr val="A4A3A4"/>
          </p15:clr>
        </p15:guide>
        <p15:guide id="6" pos="3726">
          <p15:clr>
            <a:srgbClr val="A4A3A4"/>
          </p15:clr>
        </p15:guide>
        <p15:guide id="7" pos="4656" userDrawn="1">
          <p15:clr>
            <a:srgbClr val="A4A3A4"/>
          </p15:clr>
        </p15:guide>
        <p15:guide id="8" pos="1187">
          <p15:clr>
            <a:srgbClr val="A4A3A4"/>
          </p15:clr>
        </p15:guide>
        <p15:guide id="9" pos="1752" userDrawn="1">
          <p15:clr>
            <a:srgbClr val="A4A3A4"/>
          </p15:clr>
        </p15:guide>
        <p15:guide id="10" pos="5322">
          <p15:clr>
            <a:srgbClr val="A4A3A4"/>
          </p15:clr>
        </p15:guide>
        <p15:guide id="11" pos="1521">
          <p15:clr>
            <a:srgbClr val="A4A3A4"/>
          </p15:clr>
        </p15:guide>
        <p15:guide id="12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Walker" initials="RW" lastIdx="1" clrIdx="0">
    <p:extLst>
      <p:ext uri="{19B8F6BF-5375-455C-9EA6-DF929625EA0E}">
        <p15:presenceInfo xmlns:p15="http://schemas.microsoft.com/office/powerpoint/2012/main" userId="S::R.Walker@gaiconsultants.com::65196219-5bbf-4ebd-8ea4-c148cab5b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DD1"/>
    <a:srgbClr val="003A5D"/>
    <a:srgbClr val="9B9B31"/>
    <a:srgbClr val="BFB800"/>
    <a:srgbClr val="7BAED4"/>
    <a:srgbClr val="D86018"/>
    <a:srgbClr val="8C6D34"/>
    <a:srgbClr val="644E25"/>
    <a:srgbClr val="F68D2E"/>
    <a:srgbClr val="DCC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3435" autoAdjust="0"/>
  </p:normalViewPr>
  <p:slideViewPr>
    <p:cSldViewPr snapToGrid="0">
      <p:cViewPr varScale="1">
        <p:scale>
          <a:sx n="98" d="100"/>
          <a:sy n="98" d="100"/>
        </p:scale>
        <p:origin x="1070" y="86"/>
      </p:cViewPr>
      <p:guideLst>
        <p:guide orient="horz" pos="1066"/>
        <p:guide orient="horz" pos="4320"/>
        <p:guide orient="horz" pos="4102"/>
        <p:guide orient="horz" pos="2671"/>
        <p:guide pos="3672"/>
        <p:guide pos="3726"/>
        <p:guide pos="4656"/>
        <p:guide pos="1187"/>
        <p:guide pos="1752"/>
        <p:guide pos="5322"/>
        <p:guide pos="1521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lan Ford" userId="4ffd8ca6-8b65-425c-9cef-23e70b1db229" providerId="ADAL" clId="{DA98A660-69F4-4606-996D-0FC0EE93518F}"/>
    <pc:docChg chg="delSld">
      <pc:chgData name="Harlan Ford" userId="4ffd8ca6-8b65-425c-9cef-23e70b1db229" providerId="ADAL" clId="{DA98A660-69F4-4606-996D-0FC0EE93518F}" dt="2020-08-10T18:37:40.766" v="10" actId="2696"/>
      <pc:docMkLst>
        <pc:docMk/>
      </pc:docMkLst>
      <pc:sldChg chg="del">
        <pc:chgData name="Harlan Ford" userId="4ffd8ca6-8b65-425c-9cef-23e70b1db229" providerId="ADAL" clId="{DA98A660-69F4-4606-996D-0FC0EE93518F}" dt="2020-08-10T18:37:40.746" v="9" actId="2696"/>
        <pc:sldMkLst>
          <pc:docMk/>
          <pc:sldMk cId="3760127957" sldId="802"/>
        </pc:sldMkLst>
      </pc:sldChg>
      <pc:sldChg chg="del">
        <pc:chgData name="Harlan Ford" userId="4ffd8ca6-8b65-425c-9cef-23e70b1db229" providerId="ADAL" clId="{DA98A660-69F4-4606-996D-0FC0EE93518F}" dt="2020-08-10T18:37:40.766" v="10" actId="2696"/>
        <pc:sldMkLst>
          <pc:docMk/>
          <pc:sldMk cId="2487910762" sldId="806"/>
        </pc:sldMkLst>
      </pc:sldChg>
      <pc:sldChg chg="del">
        <pc:chgData name="Harlan Ford" userId="4ffd8ca6-8b65-425c-9cef-23e70b1db229" providerId="ADAL" clId="{DA98A660-69F4-4606-996D-0FC0EE93518F}" dt="2020-08-10T18:37:40.705" v="7" actId="2696"/>
        <pc:sldMkLst>
          <pc:docMk/>
          <pc:sldMk cId="1526092084" sldId="809"/>
        </pc:sldMkLst>
      </pc:sldChg>
      <pc:sldChg chg="del">
        <pc:chgData name="Harlan Ford" userId="4ffd8ca6-8b65-425c-9cef-23e70b1db229" providerId="ADAL" clId="{DA98A660-69F4-4606-996D-0FC0EE93518F}" dt="2020-08-10T18:37:40.685" v="6" actId="2696"/>
        <pc:sldMkLst>
          <pc:docMk/>
          <pc:sldMk cId="2657432280" sldId="810"/>
        </pc:sldMkLst>
      </pc:sldChg>
      <pc:sldChg chg="del">
        <pc:chgData name="Harlan Ford" userId="4ffd8ca6-8b65-425c-9cef-23e70b1db229" providerId="ADAL" clId="{DA98A660-69F4-4606-996D-0FC0EE93518F}" dt="2020-08-10T18:37:40.653" v="4" actId="2696"/>
        <pc:sldMkLst>
          <pc:docMk/>
          <pc:sldMk cId="4059936850" sldId="811"/>
        </pc:sldMkLst>
      </pc:sldChg>
      <pc:sldChg chg="del">
        <pc:chgData name="Harlan Ford" userId="4ffd8ca6-8b65-425c-9cef-23e70b1db229" providerId="ADAL" clId="{DA98A660-69F4-4606-996D-0FC0EE93518F}" dt="2020-08-10T18:37:40.625" v="3" actId="2696"/>
        <pc:sldMkLst>
          <pc:docMk/>
          <pc:sldMk cId="777124042" sldId="813"/>
        </pc:sldMkLst>
      </pc:sldChg>
      <pc:sldChg chg="del">
        <pc:chgData name="Harlan Ford" userId="4ffd8ca6-8b65-425c-9cef-23e70b1db229" providerId="ADAL" clId="{DA98A660-69F4-4606-996D-0FC0EE93518F}" dt="2020-08-10T18:37:40.623" v="2" actId="2696"/>
        <pc:sldMkLst>
          <pc:docMk/>
          <pc:sldMk cId="3724332562" sldId="814"/>
        </pc:sldMkLst>
      </pc:sldChg>
      <pc:sldChg chg="del">
        <pc:chgData name="Harlan Ford" userId="4ffd8ca6-8b65-425c-9cef-23e70b1db229" providerId="ADAL" clId="{DA98A660-69F4-4606-996D-0FC0EE93518F}" dt="2020-08-10T18:37:40.609" v="1" actId="2696"/>
        <pc:sldMkLst>
          <pc:docMk/>
          <pc:sldMk cId="3742115288" sldId="815"/>
        </pc:sldMkLst>
      </pc:sldChg>
      <pc:sldChg chg="del">
        <pc:chgData name="Harlan Ford" userId="4ffd8ca6-8b65-425c-9cef-23e70b1db229" providerId="ADAL" clId="{DA98A660-69F4-4606-996D-0FC0EE93518F}" dt="2020-08-10T18:37:40.594" v="0" actId="2696"/>
        <pc:sldMkLst>
          <pc:docMk/>
          <pc:sldMk cId="2011552578" sldId="821"/>
        </pc:sldMkLst>
      </pc:sldChg>
      <pc:sldChg chg="del">
        <pc:chgData name="Harlan Ford" userId="4ffd8ca6-8b65-425c-9cef-23e70b1db229" providerId="ADAL" clId="{DA98A660-69F4-4606-996D-0FC0EE93518F}" dt="2020-08-10T18:37:40.726" v="8" actId="2696"/>
        <pc:sldMkLst>
          <pc:docMk/>
          <pc:sldMk cId="1595097903" sldId="825"/>
        </pc:sldMkLst>
      </pc:sldChg>
      <pc:sldChg chg="del">
        <pc:chgData name="Harlan Ford" userId="4ffd8ca6-8b65-425c-9cef-23e70b1db229" providerId="ADAL" clId="{DA98A660-69F4-4606-996D-0FC0EE93518F}" dt="2020-08-10T18:37:40.665" v="5" actId="2696"/>
        <pc:sldMkLst>
          <pc:docMk/>
          <pc:sldMk cId="3044701046" sldId="8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8C25A-FD4C-47F7-8552-95743ACFA912}" type="datetimeFigureOut">
              <a:rPr lang="en-US" smtClean="0"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075B-F462-436F-8849-A808E1BA5A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7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5A4EB-F3E5-47E7-8FE6-A669362981F8}" type="datetimeFigureOut">
              <a:rPr lang="en-US" smtClean="0"/>
              <a:t>8/10/2020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791E9-079C-46D6-A11C-E60C1752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5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91E9-079C-46D6-A11C-E60C175233C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4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4F150-7FCA-471D-B519-1BDFEA4F4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6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4F150-7FCA-471D-B519-1BDFEA4F4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3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 /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2601"/>
            <a:ext cx="7534274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463" y="2204581"/>
            <a:ext cx="5683337" cy="3887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7" y="6401694"/>
            <a:ext cx="806694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1267890"/>
            <a:ext cx="7534274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37" y="487681"/>
            <a:ext cx="7540538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137" y="1932167"/>
            <a:ext cx="7540538" cy="41598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8137" y="1272971"/>
            <a:ext cx="7534277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108B-ED91-475E-BC77-13051DF805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2421" y="6381716"/>
            <a:ext cx="8069993" cy="288535"/>
          </a:xfrm>
        </p:spPr>
        <p:txBody>
          <a:bodyPr/>
          <a:lstStyle/>
          <a:p>
            <a:r>
              <a:rPr lang="en-US"/>
              <a:t>[ </a:t>
            </a:r>
            <a:fld id="{91257569-729A-4A3A-85ED-71D804623E8E}" type="slidenum">
              <a:rPr lang="en-US" smtClean="0"/>
              <a:pPr/>
              <a:t>‹#›</a:t>
            </a:fld>
            <a:r>
              <a:rPr lang="en-US"/>
              <a:t>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874" y="479428"/>
            <a:ext cx="7527929" cy="1062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8" y="2212933"/>
            <a:ext cx="3657600" cy="39132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2212933"/>
            <a:ext cx="3657600" cy="39132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1874" y="1289671"/>
            <a:ext cx="7540540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39919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37" y="469902"/>
            <a:ext cx="7540538" cy="1062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8138" y="1272971"/>
            <a:ext cx="7534275" cy="36952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9782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5918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1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57201"/>
            <a:ext cx="7308937" cy="9604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26927" y="1676400"/>
            <a:ext cx="7296411" cy="4953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517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87681"/>
            <a:ext cx="7212965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674" y="2212932"/>
            <a:ext cx="5702126" cy="3879112"/>
          </a:xfrm>
        </p:spPr>
        <p:txBody>
          <a:bodyPr/>
          <a:lstStyle>
            <a:lvl1pPr>
              <a:buClr>
                <a:srgbClr val="9B9B31"/>
              </a:buClr>
              <a:defRPr/>
            </a:lvl1pPr>
            <a:lvl2pPr>
              <a:buClr>
                <a:srgbClr val="003A5D"/>
              </a:buClr>
              <a:defRPr/>
            </a:lvl2pPr>
            <a:lvl3pPr>
              <a:buClr>
                <a:srgbClr val="003A5D"/>
              </a:buClr>
              <a:defRPr/>
            </a:lvl3pPr>
            <a:lvl4pPr>
              <a:buClr>
                <a:srgbClr val="003A5D"/>
              </a:buClr>
              <a:defRPr/>
            </a:lvl4pPr>
            <a:lvl5pPr>
              <a:buClr>
                <a:srgbClr val="9B9B3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1271665"/>
            <a:ext cx="7188288" cy="36952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93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9463" y="2204581"/>
            <a:ext cx="5434274" cy="389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482601"/>
            <a:ext cx="7259814" cy="1062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3A5D"/>
                </a:solidFill>
              </a:defRPr>
            </a:lvl1pPr>
          </a:lstStyle>
          <a:p>
            <a:r>
              <a:rPr lang="en-US" dirty="0"/>
              <a:t>[ </a:t>
            </a:r>
            <a:fld id="{91257569-729A-4A3A-85ED-71D804623E8E}" type="slidenum">
              <a:rPr lang="en-US" smtClean="0"/>
              <a:pPr/>
              <a:t>‹#›</a:t>
            </a:fld>
            <a:r>
              <a:rPr lang="en-US" dirty="0"/>
              <a:t> ]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9335" y="6407725"/>
            <a:ext cx="8069993" cy="0"/>
          </a:xfrm>
          <a:prstGeom prst="line">
            <a:avLst/>
          </a:prstGeom>
          <a:ln>
            <a:solidFill>
              <a:srgbClr val="003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293938" y="6395389"/>
            <a:ext cx="2804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44E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©2018 GAI CONSULTANTS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98916" y="6414466"/>
            <a:ext cx="25336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kern="1200" baseline="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transforming</a:t>
            </a:r>
            <a:r>
              <a:rPr lang="en-US" sz="800" b="0" dirty="0">
                <a:solidFill>
                  <a:srgbClr val="003A5D"/>
                </a:solidFill>
              </a:rPr>
              <a:t> </a:t>
            </a:r>
            <a:r>
              <a:rPr lang="en-US" sz="800" b="0" kern="1200" baseline="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ideas into reality</a:t>
            </a:r>
            <a:r>
              <a:rPr lang="en-US" sz="800" b="0" kern="1200" baseline="-2500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2859" y="0"/>
            <a:ext cx="281141" cy="6858000"/>
            <a:chOff x="8862859" y="0"/>
            <a:chExt cx="281141" cy="51435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894082" y="0"/>
              <a:ext cx="249918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862859" y="0"/>
              <a:ext cx="27432" cy="5143500"/>
            </a:xfrm>
            <a:prstGeom prst="rect">
              <a:avLst/>
            </a:prstGeom>
            <a:solidFill>
              <a:srgbClr val="003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Isosceles Triangle 17"/>
          <p:cNvSpPr/>
          <p:nvPr userDrawn="1"/>
        </p:nvSpPr>
        <p:spPr>
          <a:xfrm rot="16200000">
            <a:off x="8675909" y="888792"/>
            <a:ext cx="260928" cy="112971"/>
          </a:xfrm>
          <a:prstGeom prst="triangle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B9B3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889786" y="6265"/>
            <a:ext cx="0" cy="51434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5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644E2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Tx/>
        <a:buBlip>
          <a:blip r:embed="rId10"/>
        </a:buBlip>
        <a:defRPr sz="24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Wingdings" panose="05000000000000000000" pitchFamily="2" charset="2"/>
        <a:buChar char="§"/>
        <a:defRPr sz="20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Symbol" panose="05050102010706020507" pitchFamily="18" charset="2"/>
        <a:buChar char=""/>
        <a:defRPr sz="18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Wingdings" panose="05000000000000000000" pitchFamily="2" charset="2"/>
        <a:buChar char="§"/>
        <a:defRPr sz="16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Tx/>
        <a:buBlip>
          <a:blip r:embed="rId10"/>
        </a:buBlip>
        <a:defRPr lang="en-US" sz="900" kern="1200" baseline="0" dirty="0">
          <a:solidFill>
            <a:srgbClr val="644E2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hyperlink" Target="https://www.in.gov/indot/2701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233315" y="112096"/>
            <a:ext cx="3801981" cy="5369443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309" y="112096"/>
            <a:ext cx="5043847" cy="5369443"/>
          </a:xfrm>
          <a:prstGeom prst="rect">
            <a:avLst/>
          </a:prstGeom>
          <a:solidFill>
            <a:srgbClr val="644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311" y="5583002"/>
            <a:ext cx="5043848" cy="116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49807" y="5583003"/>
            <a:ext cx="3785488" cy="11574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390855" y="5703505"/>
            <a:ext cx="3465927" cy="854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lang="en-US" sz="1000" kern="1200" baseline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0" dirty="0"/>
              <a:t>6:30 PM</a:t>
            </a:r>
          </a:p>
          <a:p>
            <a:r>
              <a:rPr lang="en-US" sz="1200" i="0" dirty="0"/>
              <a:t>Friday, September 04, 2020</a:t>
            </a:r>
          </a:p>
          <a:p>
            <a:r>
              <a:rPr lang="en-US" sz="1200" i="0" dirty="0"/>
              <a:t>TPA Park</a:t>
            </a:r>
          </a:p>
          <a:p>
            <a:r>
              <a:rPr lang="en-US" sz="1200" i="0" dirty="0"/>
              <a:t>Large Pavilion</a:t>
            </a:r>
          </a:p>
          <a:p>
            <a:endParaRPr lang="en-US" sz="1200" i="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8703" y="2175604"/>
            <a:ext cx="5037453" cy="237770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Public Hearing</a:t>
            </a:r>
          </a:p>
          <a:p>
            <a:pPr algn="ctr"/>
            <a:r>
              <a:rPr lang="en-US" sz="2200" dirty="0"/>
              <a:t>US-421 over South Fork Wildcat Creek</a:t>
            </a:r>
          </a:p>
          <a:p>
            <a:pPr algn="ctr"/>
            <a:r>
              <a:rPr lang="en-US" sz="2200" dirty="0"/>
              <a:t>Historic Bridge Rehabilitation</a:t>
            </a:r>
          </a:p>
          <a:p>
            <a:pPr algn="ctr"/>
            <a:r>
              <a:rPr lang="en-US" sz="2200" dirty="0"/>
              <a:t>Bridge No. (421) 39-12-01792B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0321" y="4637973"/>
            <a:ext cx="4986670" cy="85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lang="en-US" sz="1000" kern="1200" baseline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Des. No. 1593276</a:t>
            </a: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132863" y="6378733"/>
            <a:ext cx="2895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44E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©2018 GAI CONSULTANTS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CC7BF-F003-4772-A100-740432F6FB98}"/>
              </a:ext>
            </a:extLst>
          </p:cNvPr>
          <p:cNvSpPr/>
          <p:nvPr/>
        </p:nvSpPr>
        <p:spPr>
          <a:xfrm>
            <a:off x="5814654" y="4063318"/>
            <a:ext cx="2655794" cy="1247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934493" y="5481539"/>
            <a:ext cx="1182994" cy="823123"/>
            <a:chOff x="4613930" y="430966"/>
            <a:chExt cx="1391594" cy="957908"/>
          </a:xfrm>
        </p:grpSpPr>
        <p:sp>
          <p:nvSpPr>
            <p:cNvPr id="22" name="Rectangle 21"/>
            <p:cNvSpPr/>
            <p:nvPr/>
          </p:nvSpPr>
          <p:spPr>
            <a:xfrm>
              <a:off x="4613930" y="430966"/>
              <a:ext cx="1391594" cy="957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 descr="Q:\Marketing\Images\Logos\GAI\Vertical\GAI_Vertical_44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815"/>
            <a:stretch/>
          </p:blipFill>
          <p:spPr bwMode="auto">
            <a:xfrm>
              <a:off x="4736014" y="518062"/>
              <a:ext cx="1147427" cy="78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92100E4-E301-4D6B-B91C-68DDD9520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" y="6230575"/>
            <a:ext cx="1740761" cy="487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D26-D0CA-4934-A01D-0B618EF3A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943" y="4063318"/>
            <a:ext cx="1358283" cy="1264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089DB7-37F8-442F-9DB8-D99E97FAD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7" y="684496"/>
            <a:ext cx="3573281" cy="26799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88D79E-5F72-4DE3-8C51-0084B137D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275" y="487681"/>
            <a:ext cx="3773400" cy="103155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Wetlands and Waterways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8563" y="1719656"/>
            <a:ext cx="3700112" cy="4296583"/>
          </a:xfrm>
        </p:spPr>
        <p:txBody>
          <a:bodyPr>
            <a:normAutofit/>
          </a:bodyPr>
          <a:lstStyle/>
          <a:p>
            <a:r>
              <a:rPr lang="en-US" sz="1600" dirty="0"/>
              <a:t>Routine Wetland Determination and Waters of the U.S. Investigation</a:t>
            </a:r>
          </a:p>
          <a:p>
            <a:pPr lvl="1"/>
            <a:r>
              <a:rPr lang="en-US" sz="1200" dirty="0"/>
              <a:t>November 20, 2018</a:t>
            </a:r>
          </a:p>
          <a:p>
            <a:r>
              <a:rPr lang="en-US" sz="1600" dirty="0"/>
              <a:t>Wetlands</a:t>
            </a:r>
          </a:p>
          <a:p>
            <a:pPr lvl="1"/>
            <a:r>
              <a:rPr lang="en-US" sz="1200" dirty="0"/>
              <a:t>Three wetlands </a:t>
            </a:r>
          </a:p>
          <a:p>
            <a:pPr lvl="2"/>
            <a:r>
              <a:rPr lang="en-US" sz="1000" dirty="0"/>
              <a:t>0.028 acre cumulative impacts</a:t>
            </a:r>
          </a:p>
          <a:p>
            <a:r>
              <a:rPr lang="en-US" sz="1600" dirty="0"/>
              <a:t>One Jurisdictional Waterway</a:t>
            </a:r>
          </a:p>
          <a:p>
            <a:pPr lvl="1"/>
            <a:r>
              <a:rPr lang="en-US" sz="1200" dirty="0"/>
              <a:t>South Fork Wildcat Creek</a:t>
            </a:r>
            <a:endParaRPr lang="en-US" sz="1600" dirty="0"/>
          </a:p>
          <a:p>
            <a:r>
              <a:rPr lang="en-US" sz="1600" dirty="0"/>
              <a:t>Minor Impacts Anticipated</a:t>
            </a:r>
          </a:p>
          <a:p>
            <a:pPr lvl="1"/>
            <a:r>
              <a:rPr lang="en-US" sz="1200" dirty="0"/>
              <a:t>Temporary cofferdams and jacking pads</a:t>
            </a:r>
          </a:p>
          <a:p>
            <a:pPr lvl="2"/>
            <a:r>
              <a:rPr lang="en-US" sz="1000" dirty="0"/>
              <a:t>0.005 acres</a:t>
            </a:r>
            <a:endParaRPr lang="en-US" sz="1200" dirty="0"/>
          </a:p>
          <a:p>
            <a:pPr lvl="2"/>
            <a:r>
              <a:rPr lang="en-US" sz="1000" dirty="0"/>
              <a:t>57 linear feet</a:t>
            </a:r>
          </a:p>
          <a:p>
            <a:pPr lvl="1"/>
            <a:r>
              <a:rPr lang="en-US" sz="1200" dirty="0"/>
              <a:t>Permitted under the Clean Water Act, Section 401 and 404</a:t>
            </a:r>
          </a:p>
          <a:p>
            <a:pPr lvl="1"/>
            <a:endParaRPr lang="en-US" sz="1200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369335" y="6405695"/>
            <a:ext cx="8087244" cy="288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rgbClr val="644E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 </a:t>
            </a:r>
            <a:fld id="{91257569-729A-4A3A-85ED-71D804623E8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]</a:t>
            </a:r>
          </a:p>
        </p:txBody>
      </p:sp>
      <p:pic>
        <p:nvPicPr>
          <p:cNvPr id="14" name="Picture 13" descr="A picture containing outdoor, building, grass, kite&#10;&#10;Description automatically generated">
            <a:extLst>
              <a:ext uri="{FF2B5EF4-FFF2-40B4-BE49-F238E27FC236}">
                <a16:creationId xmlns:a16="http://schemas.microsoft.com/office/drawing/2014/main" id="{9783B563-E4B6-4C1C-9D2E-AEB9A6EA5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5" y="1679190"/>
            <a:ext cx="4436250" cy="439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2755D-BFDB-49AE-8CD2-6BA173805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62" y="5596476"/>
            <a:ext cx="424238" cy="419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B0C4F-298E-4A82-9AAC-C7B4199BA9EB}"/>
              </a:ext>
            </a:extLst>
          </p:cNvPr>
          <p:cNvSpPr txBox="1"/>
          <p:nvPr/>
        </p:nvSpPr>
        <p:spPr>
          <a:xfrm rot="19049296">
            <a:off x="405094" y="4929247"/>
            <a:ext cx="2037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F</a:t>
            </a:r>
            <a:r>
              <a:rPr lang="en-US" sz="1200" b="1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 </a:t>
            </a:r>
            <a:r>
              <a:rPr lang="en-US" sz="1200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Wildcat Creek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92CF595-C1BF-4B8D-9A48-F480DE6AB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32"/>
    </mc:Choice>
    <mc:Fallback xmlns="">
      <p:transition spd="slow" advTm="8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275" y="487681"/>
            <a:ext cx="3773400" cy="1031558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FEMA Floodplains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8563" y="1719656"/>
            <a:ext cx="3700112" cy="4296583"/>
          </a:xfrm>
        </p:spPr>
        <p:txBody>
          <a:bodyPr>
            <a:normAutofit/>
          </a:bodyPr>
          <a:lstStyle/>
          <a:p>
            <a:r>
              <a:rPr lang="en-US" sz="1600" dirty="0"/>
              <a:t>Federal Emergency Management Agency (FEMA) Flood Insurance Rate Map</a:t>
            </a:r>
            <a:endParaRPr lang="en-US" sz="1200" dirty="0"/>
          </a:p>
          <a:p>
            <a:r>
              <a:rPr lang="en-US" sz="1600" dirty="0"/>
              <a:t>Encroachment on Floodway</a:t>
            </a:r>
          </a:p>
          <a:p>
            <a:pPr lvl="1"/>
            <a:r>
              <a:rPr lang="en-US" sz="1200" dirty="0"/>
              <a:t>Floodway – discharges base flood</a:t>
            </a:r>
          </a:p>
          <a:p>
            <a:pPr lvl="1"/>
            <a:r>
              <a:rPr lang="en-US" sz="1200" dirty="0"/>
              <a:t>Regulated development</a:t>
            </a:r>
          </a:p>
          <a:p>
            <a:pPr lvl="1"/>
            <a:r>
              <a:rPr lang="en-US" sz="1200" dirty="0"/>
              <a:t>Flood Control Act (Permitting Required)</a:t>
            </a:r>
          </a:p>
          <a:p>
            <a:r>
              <a:rPr lang="en-US" sz="1600" dirty="0"/>
              <a:t>Category 3 Action</a:t>
            </a:r>
          </a:p>
          <a:p>
            <a:pPr lvl="1"/>
            <a:r>
              <a:rPr lang="en-US" sz="1200" dirty="0"/>
              <a:t>No substantial impacts on:</a:t>
            </a:r>
          </a:p>
          <a:p>
            <a:pPr lvl="2"/>
            <a:r>
              <a:rPr lang="en-US" sz="1000" dirty="0"/>
              <a:t>Floodplain Values</a:t>
            </a:r>
          </a:p>
          <a:p>
            <a:pPr lvl="2"/>
            <a:r>
              <a:rPr lang="en-US" sz="1000" dirty="0"/>
              <a:t>Flood Risks</a:t>
            </a:r>
          </a:p>
          <a:p>
            <a:pPr lvl="2"/>
            <a:r>
              <a:rPr lang="en-US" sz="1000" dirty="0"/>
              <a:t>Emergency Services</a:t>
            </a:r>
          </a:p>
          <a:p>
            <a:pPr lvl="2"/>
            <a:r>
              <a:rPr lang="en-US" sz="1000" dirty="0"/>
              <a:t>Emergency Evacuation</a:t>
            </a:r>
            <a:endParaRPr lang="en-US" sz="1600" dirty="0"/>
          </a:p>
          <a:p>
            <a:r>
              <a:rPr lang="en-US" sz="1600" dirty="0"/>
              <a:t>Encroachment is not substantial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369335" y="6405695"/>
            <a:ext cx="8087244" cy="288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rgbClr val="644E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 </a:t>
            </a:r>
            <a:fld id="{91257569-729A-4A3A-85ED-71D804623E8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]</a:t>
            </a:r>
          </a:p>
        </p:txBody>
      </p:sp>
      <p:pic>
        <p:nvPicPr>
          <p:cNvPr id="7" name="Picture 6" descr="A close up of a wire fence&#10;&#10;Description automatically generated">
            <a:extLst>
              <a:ext uri="{FF2B5EF4-FFF2-40B4-BE49-F238E27FC236}">
                <a16:creationId xmlns:a16="http://schemas.microsoft.com/office/drawing/2014/main" id="{0FEAB28D-DD9D-43BB-99D7-72B41E938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" y="1703230"/>
            <a:ext cx="4395438" cy="4395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21E74-56B5-448C-9489-2E1B19AAE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28" y="5477418"/>
            <a:ext cx="494247" cy="489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89285-966A-4AC0-9AFE-C71125F703C3}"/>
              </a:ext>
            </a:extLst>
          </p:cNvPr>
          <p:cNvSpPr txBox="1"/>
          <p:nvPr/>
        </p:nvSpPr>
        <p:spPr>
          <a:xfrm rot="19883118">
            <a:off x="2826551" y="3332692"/>
            <a:ext cx="1604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 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12300B-351D-4672-872E-7874F93A3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72"/>
    </mc:Choice>
    <mc:Fallback xmlns="">
      <p:transition spd="slow" advTm="7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4294C-27A2-4960-AADC-0282E35555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5383B-BC78-459E-90A9-E5787E3E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C2209-8660-4139-94E3-3187006C1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Purpose of the Hearing</a:t>
            </a:r>
          </a:p>
          <a:p>
            <a:pPr>
              <a:lnSpc>
                <a:spcPct val="150000"/>
              </a:lnSpc>
            </a:pPr>
            <a:r>
              <a:rPr lang="en-US" dirty="0"/>
              <a:t>Hearing Comment Process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Environmental Document</a:t>
            </a:r>
          </a:p>
          <a:p>
            <a:pPr>
              <a:lnSpc>
                <a:spcPct val="150000"/>
              </a:lnSpc>
            </a:pPr>
            <a:r>
              <a:rPr lang="en-US" dirty="0"/>
              <a:t>Review of Project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Right-of-Way </a:t>
            </a:r>
          </a:p>
          <a:p>
            <a:pPr>
              <a:lnSpc>
                <a:spcPct val="150000"/>
              </a:lnSpc>
            </a:pPr>
            <a:r>
              <a:rPr lang="en-US" dirty="0"/>
              <a:t>Project Schedule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93E2B-0B7E-4405-A35A-F95F6CF002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D30D6F-393E-4720-B2D9-FF04AA784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1"/>
    </mc:Choice>
    <mc:Fallback xmlns="">
      <p:transition spd="slow" advTm="2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D2FAA-9D6C-4D07-A053-DC2F0C2F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33F2-6749-4F99-A0F7-054C8C572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Conducted as requirement of the National Environmental Policy Act (NEPA)</a:t>
            </a:r>
          </a:p>
          <a:p>
            <a:pPr lvl="1"/>
            <a:r>
              <a:rPr lang="en-US" dirty="0"/>
              <a:t>Condition of </a:t>
            </a:r>
            <a:r>
              <a:rPr lang="en-US" i="1" dirty="0"/>
              <a:t>Programmatic Agreement Regarding Management and Preservation of Indiana’s Historic Bridges</a:t>
            </a:r>
            <a:r>
              <a:rPr lang="en-US" dirty="0"/>
              <a:t> (Stipulation III.A.7)</a:t>
            </a:r>
          </a:p>
          <a:p>
            <a:pPr lvl="1"/>
            <a:r>
              <a:rPr lang="en-US" dirty="0"/>
              <a:t>Requires the evaluation of the environmental impacts (direct, indirect, and cumulative) of the project to the natural and social environments</a:t>
            </a:r>
          </a:p>
          <a:p>
            <a:pPr lvl="1"/>
            <a:r>
              <a:rPr lang="en-US" dirty="0"/>
              <a:t>Requires the opportunity for the public to be involved and comment in the decision making process</a:t>
            </a:r>
          </a:p>
          <a:p>
            <a:pPr lvl="1"/>
            <a:r>
              <a:rPr lang="en-US" dirty="0"/>
              <a:t>Impacts are described in the environmental document prepared for the project</a:t>
            </a:r>
          </a:p>
          <a:p>
            <a:pPr lvl="1"/>
            <a:r>
              <a:rPr lang="en-US" dirty="0"/>
              <a:t>Environmental document was released for public involvement on March 12, 2020.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55D33-940C-47F7-B821-4017DD26DF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44705-6788-47E7-BF9C-9122B42B0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9866F4-C496-4D57-B009-68EC8B005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7"/>
    </mc:Choice>
    <mc:Fallback xmlns="">
      <p:transition spd="slow" advTm="6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4081-04A7-402E-9DA6-F7A57432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of Public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E64B7-9D6E-4835-A63C-E43A85435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421" y="1888621"/>
            <a:ext cx="4466316" cy="4215173"/>
          </a:xfrm>
        </p:spPr>
        <p:txBody>
          <a:bodyPr>
            <a:normAutofit/>
          </a:bodyPr>
          <a:lstStyle/>
          <a:p>
            <a:r>
              <a:rPr lang="en-US" dirty="0"/>
              <a:t>Advertised in </a:t>
            </a:r>
            <a:r>
              <a:rPr lang="en-US" i="1" dirty="0"/>
              <a:t>The Times </a:t>
            </a:r>
            <a:r>
              <a:rPr lang="en-US" dirty="0"/>
              <a:t>Newspaper</a:t>
            </a:r>
            <a:r>
              <a:rPr lang="en-US" i="1" dirty="0"/>
              <a:t>:</a:t>
            </a:r>
          </a:p>
          <a:p>
            <a:pPr lvl="1"/>
            <a:r>
              <a:rPr lang="en-US" dirty="0"/>
              <a:t>August 15, 2020</a:t>
            </a:r>
          </a:p>
          <a:p>
            <a:pPr lvl="1"/>
            <a:r>
              <a:rPr lang="en-US" dirty="0"/>
              <a:t>August 22, 2020</a:t>
            </a:r>
          </a:p>
          <a:p>
            <a:r>
              <a:rPr lang="en-US" dirty="0"/>
              <a:t>Project Information packet available online</a:t>
            </a:r>
          </a:p>
          <a:p>
            <a:pPr lvl="1"/>
            <a:r>
              <a:rPr lang="en-US" dirty="0"/>
              <a:t>Contains specific project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9FB82-CB9C-4A6A-A3AD-61664B1C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719" y="6303146"/>
            <a:ext cx="8128610" cy="403786"/>
          </a:xfrm>
        </p:spPr>
        <p:txBody>
          <a:bodyPr/>
          <a:lstStyle/>
          <a:p>
            <a:fld id="{91257569-729A-4A3A-85ED-71D804623E8E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EDB719-26B9-4BE4-B797-E80A47C91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04" y="1415903"/>
            <a:ext cx="788996" cy="788996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86E3896-2EC2-44B7-8D18-FACE76593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534"/>
            <a:ext cx="3717421" cy="40113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05E824E-5B4B-49BB-B8D0-07F5A2FF8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2"/>
    </mc:Choice>
    <mc:Fallback xmlns="">
      <p:transition spd="slow" advTm="2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06593-2496-4006-8B12-B506730E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Submit a Public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C377-84F9-4B27-AC9A-FB0024797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There are several ways in which you can provide comments.</a:t>
            </a:r>
          </a:p>
          <a:p>
            <a:pPr lvl="1"/>
            <a:r>
              <a:rPr lang="en-US" dirty="0"/>
              <a:t>Mail or Fax comments to GAI</a:t>
            </a:r>
          </a:p>
          <a:p>
            <a:pPr lvl="1"/>
            <a:r>
              <a:rPr lang="en-US" dirty="0"/>
              <a:t>Email comments to GAI</a:t>
            </a:r>
          </a:p>
          <a:p>
            <a:r>
              <a:rPr lang="en-US" dirty="0"/>
              <a:t>Attend the In-person Hearing.</a:t>
            </a:r>
          </a:p>
          <a:p>
            <a:pPr lvl="1"/>
            <a:r>
              <a:rPr lang="en-US" dirty="0"/>
              <a:t>Statement made during the public comment session</a:t>
            </a:r>
          </a:p>
          <a:p>
            <a:pPr lvl="1"/>
            <a:r>
              <a:rPr lang="en-US" dirty="0"/>
              <a:t>Complete comment sheet and leave in comment box</a:t>
            </a:r>
          </a:p>
          <a:p>
            <a:r>
              <a:rPr lang="en-US" dirty="0"/>
              <a:t>After the Hearing</a:t>
            </a:r>
          </a:p>
          <a:p>
            <a:pPr lvl="1"/>
            <a:r>
              <a:rPr lang="en-US" dirty="0"/>
              <a:t>Mail or Fax comments to GAI</a:t>
            </a:r>
          </a:p>
          <a:p>
            <a:pPr lvl="1"/>
            <a:r>
              <a:rPr lang="en-US" dirty="0"/>
              <a:t>Email comments to GAI</a:t>
            </a:r>
          </a:p>
          <a:p>
            <a:pPr lvl="1"/>
            <a:r>
              <a:rPr lang="en-US" dirty="0"/>
              <a:t>Comment Deadline: </a:t>
            </a:r>
            <a:r>
              <a:rPr lang="en-US" b="1" dirty="0"/>
              <a:t>September 19, 2020</a:t>
            </a:r>
          </a:p>
          <a:p>
            <a:r>
              <a:rPr lang="en-US" dirty="0"/>
              <a:t>Comments will be reviewed, evaluated, and given full consideration during the decision-making process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5EAF5-C42F-4AF3-9FC4-F508ED06D4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28F8A-3CEA-49C1-9392-8334A96AD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91FB95-4ED7-4DEC-9C3A-56BF39C58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01"/>
    </mc:Choice>
    <mc:Fallback xmlns="">
      <p:transition spd="slow" advTm="11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2192-4151-421C-9DEA-6A89967B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73405-71A5-435F-A446-03B337555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Processed as a Level 4 Categorical Exclusion</a:t>
            </a:r>
          </a:p>
          <a:p>
            <a:pPr lvl="1"/>
            <a:r>
              <a:rPr lang="en-US" dirty="0"/>
              <a:t>Select Historic Bridge: Bridge No.: (421)39-12-01792B</a:t>
            </a:r>
          </a:p>
          <a:p>
            <a:pPr lvl="1"/>
            <a:r>
              <a:rPr lang="en-US" dirty="0"/>
              <a:t>No substantial environmental impacts associated with the project</a:t>
            </a:r>
          </a:p>
          <a:p>
            <a:pPr lvl="1"/>
            <a:r>
              <a:rPr lang="en-US" dirty="0"/>
              <a:t>Released for Public Involvement March 12, 2020</a:t>
            </a:r>
          </a:p>
          <a:p>
            <a:r>
              <a:rPr lang="en-US" dirty="0"/>
              <a:t>Establishes the Purpose and Need for the proposed project</a:t>
            </a:r>
          </a:p>
          <a:p>
            <a:r>
              <a:rPr lang="en-US" dirty="0"/>
              <a:t>Evaluates a number of possible alternatives, including a “Do Nothing” alternative as a baseline</a:t>
            </a:r>
          </a:p>
          <a:p>
            <a:r>
              <a:rPr lang="en-US" dirty="0"/>
              <a:t>Solicits public comment on environmental document and project design</a:t>
            </a:r>
          </a:p>
          <a:p>
            <a:r>
              <a:rPr lang="en-US" dirty="0"/>
              <a:t>Addresses and fully considers public comments as part of the decision-making process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0E56E-E95B-42A8-ACE1-87A0FD1237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4E554-101D-4F67-9517-5D806B8A0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96370E-6389-4320-9C86-20133F642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72"/>
    </mc:Choice>
    <mc:Fallback xmlns="">
      <p:transition spd="slow" advTm="8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3647-E13E-4364-BE98-CBFD01D4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Viewing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44B2F-96F7-4311-A60C-A8EE646A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37" y="1932166"/>
            <a:ext cx="7540538" cy="4314897"/>
          </a:xfrm>
        </p:spPr>
        <p:txBody>
          <a:bodyPr numCol="2" spcCol="274320">
            <a:normAutofit/>
          </a:bodyPr>
          <a:lstStyle/>
          <a:p>
            <a:pPr marL="0" indent="0">
              <a:buNone/>
            </a:pPr>
            <a:r>
              <a:rPr lang="en-US" sz="2000" dirty="0"/>
              <a:t>Frankfort Public Library</a:t>
            </a:r>
          </a:p>
          <a:p>
            <a:pPr marL="0" indent="0">
              <a:buNone/>
            </a:pPr>
            <a:r>
              <a:rPr lang="en-US" sz="2000" dirty="0"/>
              <a:t>208 W. Clinton St. </a:t>
            </a:r>
          </a:p>
          <a:p>
            <a:pPr marL="0" indent="0">
              <a:buNone/>
            </a:pPr>
            <a:r>
              <a:rPr lang="en-US" sz="2000" dirty="0"/>
              <a:t>Frankfort, IN 46041</a:t>
            </a:r>
          </a:p>
          <a:p>
            <a:pPr marL="0" indent="0">
              <a:buNone/>
            </a:pPr>
            <a:r>
              <a:rPr lang="en-US" sz="2000" dirty="0"/>
              <a:t>Phone (765) 654-8746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GAI Indianapolis Office</a:t>
            </a:r>
          </a:p>
          <a:p>
            <a:pPr marL="0" indent="0">
              <a:buNone/>
            </a:pPr>
            <a:r>
              <a:rPr lang="en-US" sz="2000" dirty="0"/>
              <a:t>201 N. Illinois Street </a:t>
            </a:r>
          </a:p>
          <a:p>
            <a:pPr marL="0" indent="0">
              <a:buNone/>
            </a:pPr>
            <a:r>
              <a:rPr lang="en-US" sz="2000" dirty="0"/>
              <a:t>Suite 1700</a:t>
            </a:r>
          </a:p>
          <a:p>
            <a:pPr marL="0" indent="0">
              <a:buNone/>
            </a:pPr>
            <a:r>
              <a:rPr lang="en-US" sz="2000" dirty="0"/>
              <a:t>Indianapolis, IN 46204</a:t>
            </a:r>
          </a:p>
          <a:p>
            <a:pPr marL="0" indent="0">
              <a:buNone/>
            </a:pPr>
            <a:r>
              <a:rPr lang="en-US" sz="2000" dirty="0"/>
              <a:t>Phone (317) 570-6800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INDOT Crawfordsville District Webpage:</a:t>
            </a:r>
          </a:p>
          <a:p>
            <a:pPr marL="0" indent="0">
              <a:buNone/>
            </a:pPr>
            <a:r>
              <a:rPr lang="en-US" sz="2200" dirty="0">
                <a:hlinkClick r:id="rId4"/>
              </a:rPr>
              <a:t>https://www.in.gov/indot/2701.htm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EA038-0166-43C4-9D46-7E74A53D22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F018D-A4DE-47C8-BC42-083D506ACE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EA4FFB-80AA-44BA-9306-7C9A5BEE0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6"/>
    </mc:Choice>
    <mc:Fallback xmlns="">
      <p:transition spd="slow" advTm="4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AE08-52FA-4DFC-B000-D7927C65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0BACC-DE20-4F96-B51A-888856B9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Indiana Department of Transportation</a:t>
            </a:r>
          </a:p>
          <a:p>
            <a:r>
              <a:rPr lang="en-US" dirty="0"/>
              <a:t>Federal Highway Administration</a:t>
            </a:r>
          </a:p>
          <a:p>
            <a:r>
              <a:rPr lang="en-US" dirty="0"/>
              <a:t>Elected Officials</a:t>
            </a:r>
          </a:p>
          <a:p>
            <a:r>
              <a:rPr lang="en-US" dirty="0"/>
              <a:t>Section 106 Consulting Parties</a:t>
            </a:r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Concerned residents and citizens</a:t>
            </a:r>
          </a:p>
          <a:p>
            <a:pPr lvl="1"/>
            <a:r>
              <a:rPr lang="en-US" dirty="0"/>
              <a:t>Business owners</a:t>
            </a:r>
          </a:p>
          <a:p>
            <a:pPr lvl="1"/>
            <a:r>
              <a:rPr lang="en-US" dirty="0"/>
              <a:t>Commuters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5A473-6ECE-48BA-9E9F-614EA9938FE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731B-1545-4887-8813-F23282A48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31C4DA-F6C3-45D6-B70E-5820CA012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5"/>
    </mc:Choice>
    <mc:Fallback xmlns="">
      <p:transition spd="slow" advTm="5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791A-EBA7-4E07-8BB0-A11DE867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Elements of the Environmental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010A-4258-478A-9BFA-40D38930F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/>
          <a:p>
            <a:r>
              <a:rPr lang="en-US" dirty="0"/>
              <a:t>Hazardous Materials</a:t>
            </a:r>
          </a:p>
          <a:p>
            <a:r>
              <a:rPr lang="en-US" dirty="0"/>
              <a:t>Threatened and Endangered Species</a:t>
            </a:r>
          </a:p>
          <a:p>
            <a:r>
              <a:rPr lang="en-US" dirty="0"/>
              <a:t>Historic &amp; Archaeological</a:t>
            </a:r>
          </a:p>
          <a:p>
            <a:r>
              <a:rPr lang="en-US" dirty="0"/>
              <a:t>Community Impacts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Floodplains</a:t>
            </a:r>
          </a:p>
          <a:p>
            <a:r>
              <a:rPr lang="en-US" dirty="0"/>
              <a:t>Farmland</a:t>
            </a:r>
          </a:p>
          <a:p>
            <a:r>
              <a:rPr lang="en-US" dirty="0"/>
              <a:t>Wetlands and Waterways</a:t>
            </a:r>
          </a:p>
          <a:p>
            <a:r>
              <a:rPr lang="en-US" dirty="0"/>
              <a:t>Noise</a:t>
            </a:r>
          </a:p>
          <a:p>
            <a:r>
              <a:rPr lang="en-US" dirty="0"/>
              <a:t>Air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9846E-55AB-4022-B388-F889DB15C9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9D31-8B72-490C-B123-362F8778FA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0D4C30-8CB6-49F7-92A0-915353948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3"/>
    </mc:Choice>
    <mc:Fallback xmlns="">
      <p:transition spd="slow" advTm="4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ERGY_FINAL">
  <a:themeElements>
    <a:clrScheme name="GAI">
      <a:dk1>
        <a:srgbClr val="644E25"/>
      </a:dk1>
      <a:lt1>
        <a:srgbClr val="FFFFFF"/>
      </a:lt1>
      <a:dk2>
        <a:srgbClr val="644E25"/>
      </a:dk2>
      <a:lt2>
        <a:srgbClr val="FFFFFF"/>
      </a:lt2>
      <a:accent1>
        <a:srgbClr val="C3591B"/>
      </a:accent1>
      <a:accent2>
        <a:srgbClr val="E27F2A"/>
      </a:accent2>
      <a:accent3>
        <a:srgbClr val="928E08"/>
      </a:accent3>
      <a:accent4>
        <a:srgbClr val="B7AE07"/>
      </a:accent4>
      <a:accent5>
        <a:srgbClr val="003A5D"/>
      </a:accent5>
      <a:accent6>
        <a:srgbClr val="7FADD1"/>
      </a:accent6>
      <a:hlink>
        <a:srgbClr val="0085AC"/>
      </a:hlink>
      <a:folHlink>
        <a:srgbClr val="D6D2C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8C6D34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69AC0D0B2DC4B92627AE32FBBED49" ma:contentTypeVersion="5" ma:contentTypeDescription="Create a new document." ma:contentTypeScope="" ma:versionID="47ba598b58863d5e0747daf4b39770c6">
  <xsd:schema xmlns:xsd="http://www.w3.org/2001/XMLSchema" xmlns:xs="http://www.w3.org/2001/XMLSchema" xmlns:p="http://schemas.microsoft.com/office/2006/metadata/properties" xmlns:ns2="a8bb57d4-4fc0-4800-bbc0-c5acd0fed453" xmlns:ns3="31f14da4-7483-40ed-a389-ad56d5f7be9c" targetNamespace="http://schemas.microsoft.com/office/2006/metadata/properties" ma:root="true" ma:fieldsID="cdfcb6ddc2d70a3c05abb2bf178a34b8" ns2:_="" ns3:_="">
    <xsd:import namespace="a8bb57d4-4fc0-4800-bbc0-c5acd0fed453"/>
    <xsd:import namespace="31f14da4-7483-40ed-a389-ad56d5f7be9c"/>
    <xsd:element name="properties">
      <xsd:complexType>
        <xsd:sequence>
          <xsd:element name="documentManagement">
            <xsd:complexType>
              <xsd:all>
                <xsd:element ref="ns2:g894fbb0b0c44e83bce64feba980d6f4" minOccurs="0"/>
                <xsd:element ref="ns3:TaxCatchAll" minOccurs="0"/>
                <xsd:element ref="ns2:Templa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b57d4-4fc0-4800-bbc0-c5acd0fed453" elementFormDefault="qualified">
    <xsd:import namespace="http://schemas.microsoft.com/office/2006/documentManagement/types"/>
    <xsd:import namespace="http://schemas.microsoft.com/office/infopath/2007/PartnerControls"/>
    <xsd:element name="g894fbb0b0c44e83bce64feba980d6f4" ma:index="9" nillable="true" ma:taxonomy="true" ma:internalName="g894fbb0b0c44e83bce64feba980d6f4" ma:taxonomyFieldName="Presentation" ma:displayName="Presentation" ma:readOnly="false" ma:default="" ma:fieldId="{0894fbb0-b0c4-4e83-bce6-4feba980d6f4}" ma:sspId="f3ee5a37-1743-4d4c-9541-37ca990d21e9" ma:termSetId="a54324f1-c876-4890-a544-cdcd74505125" ma:anchorId="5ca68310-0e65-415b-86b4-4deb0970fb04" ma:open="false" ma:isKeyword="false">
      <xsd:complexType>
        <xsd:sequence>
          <xsd:element ref="pc:Terms" minOccurs="0" maxOccurs="1"/>
        </xsd:sequence>
      </xsd:complexType>
    </xsd:element>
    <xsd:element name="Templates" ma:index="11" nillable="true" ma:displayName="Presentation Type" ma:internalName="Templa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14da4-7483-40ed-a389-ad56d5f7be9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c3af147-47f0-423c-99b0-97798a379521}" ma:internalName="TaxCatchAll" ma:showField="CatchAllData" ma:web="31f14da4-7483-40ed-a389-ad56d5f7be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a8bb57d4-4fc0-4800-bbc0-c5acd0fed453">Corporate</Templates>
    <g894fbb0b0c44e83bce64feba980d6f4 xmlns="a8bb57d4-4fc0-4800-bbc0-c5acd0fed45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08c3a521-04a8-418a-9f4c-a5f99602ebd9</TermId>
        </TermInfo>
      </Terms>
    </g894fbb0b0c44e83bce64feba980d6f4>
    <TaxCatchAll xmlns="31f14da4-7483-40ed-a389-ad56d5f7be9c">
      <Value>114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E6A83A-5D89-4103-8D00-AF95F625AC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b57d4-4fc0-4800-bbc0-c5acd0fed453"/>
    <ds:schemaRef ds:uri="31f14da4-7483-40ed-a389-ad56d5f7be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2D7F8D-E744-4D79-8AC2-74EB4A92CF8E}">
  <ds:schemaRefs>
    <ds:schemaRef ds:uri="http://schemas.microsoft.com/office/2006/metadata/properties"/>
    <ds:schemaRef ds:uri="http://schemas.microsoft.com/office/infopath/2007/PartnerControls"/>
    <ds:schemaRef ds:uri="a8bb57d4-4fc0-4800-bbc0-c5acd0fed453"/>
    <ds:schemaRef ds:uri="31f14da4-7483-40ed-a389-ad56d5f7be9c"/>
  </ds:schemaRefs>
</ds:datastoreItem>
</file>

<file path=customXml/itemProps3.xml><?xml version="1.0" encoding="utf-8"?>
<ds:datastoreItem xmlns:ds="http://schemas.openxmlformats.org/officeDocument/2006/customXml" ds:itemID="{92B5206A-5EFE-446C-98E2-1EA86BDA7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24321</TotalTime>
  <Words>583</Words>
  <Application>Microsoft Office PowerPoint</Application>
  <PresentationFormat>On-screen Show (4:3)</PresentationFormat>
  <Paragraphs>128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Tahoma</vt:lpstr>
      <vt:lpstr>Wingdings</vt:lpstr>
      <vt:lpstr>ENERGY_FINAL</vt:lpstr>
      <vt:lpstr>PowerPoint Presentation</vt:lpstr>
      <vt:lpstr>Presentation Agenda</vt:lpstr>
      <vt:lpstr>Public Hearing</vt:lpstr>
      <vt:lpstr>Notice of Public Hearing</vt:lpstr>
      <vt:lpstr>How to Submit a Public Comment</vt:lpstr>
      <vt:lpstr>Environmental Document</vt:lpstr>
      <vt:lpstr>Document Viewing Locations</vt:lpstr>
      <vt:lpstr>Project Stakeholders</vt:lpstr>
      <vt:lpstr>Elements of the Environmental Document</vt:lpstr>
      <vt:lpstr>Wetlands and Waterways</vt:lpstr>
      <vt:lpstr>FEMA Floodplains</vt:lpstr>
    </vt:vector>
  </TitlesOfParts>
  <Company>GAI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Tuscan</dc:creator>
  <cp:lastModifiedBy>Harlan Ford</cp:lastModifiedBy>
  <cp:revision>779</cp:revision>
  <dcterms:created xsi:type="dcterms:W3CDTF">2014-10-07T15:23:04Z</dcterms:created>
  <dcterms:modified xsi:type="dcterms:W3CDTF">2020-08-10T18:37:48Z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114;#Presentations|08c3a521-04a8-418a-9f4c-a5f99602ebd9</vt:lpwstr>
  </property>
  <property fmtid="{D5CDD505-2E9C-101B-9397-08002B2CF9AE}" pid="3" name="ContentTypeId">
    <vt:lpwstr>0x0101007B369AC0D0B2DC4B92627AE32FBBED49</vt:lpwstr>
  </property>
</Properties>
</file>