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1" r:id="rId1"/>
    <p:sldMasterId id="2147483685" r:id="rId2"/>
    <p:sldMasterId id="2147483687" r:id="rId3"/>
  </p:sldMasterIdLst>
  <p:notesMasterIdLst>
    <p:notesMasterId r:id="rId37"/>
  </p:notesMasterIdLst>
  <p:handoutMasterIdLst>
    <p:handoutMasterId r:id="rId38"/>
  </p:handoutMasterIdLst>
  <p:sldIdLst>
    <p:sldId id="257" r:id="rId4"/>
    <p:sldId id="282" r:id="rId5"/>
    <p:sldId id="278" r:id="rId6"/>
    <p:sldId id="279" r:id="rId7"/>
    <p:sldId id="311" r:id="rId8"/>
    <p:sldId id="280" r:id="rId9"/>
    <p:sldId id="283" r:id="rId10"/>
    <p:sldId id="310" r:id="rId11"/>
    <p:sldId id="290" r:id="rId12"/>
    <p:sldId id="291" r:id="rId13"/>
    <p:sldId id="292" r:id="rId14"/>
    <p:sldId id="293" r:id="rId15"/>
    <p:sldId id="281" r:id="rId16"/>
    <p:sldId id="295" r:id="rId17"/>
    <p:sldId id="294" r:id="rId18"/>
    <p:sldId id="285" r:id="rId19"/>
    <p:sldId id="296" r:id="rId20"/>
    <p:sldId id="314" r:id="rId21"/>
    <p:sldId id="284" r:id="rId22"/>
    <p:sldId id="299" r:id="rId23"/>
    <p:sldId id="298" r:id="rId24"/>
    <p:sldId id="313" r:id="rId25"/>
    <p:sldId id="312" r:id="rId26"/>
    <p:sldId id="308" r:id="rId27"/>
    <p:sldId id="302" r:id="rId28"/>
    <p:sldId id="300" r:id="rId29"/>
    <p:sldId id="301" r:id="rId30"/>
    <p:sldId id="303" r:id="rId31"/>
    <p:sldId id="304" r:id="rId32"/>
    <p:sldId id="305" r:id="rId33"/>
    <p:sldId id="306" r:id="rId34"/>
    <p:sldId id="307" r:id="rId35"/>
    <p:sldId id="297" r:id="rId36"/>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B6BD6"/>
    <a:srgbClr val="333399"/>
    <a:srgbClr val="3333CC"/>
    <a:srgbClr val="FFFFFF"/>
    <a:srgbClr val="FDEE20"/>
    <a:srgbClr val="99CCFF"/>
    <a:srgbClr val="A3A3E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956" autoAdjust="0"/>
  </p:normalViewPr>
  <p:slideViewPr>
    <p:cSldViewPr>
      <p:cViewPr varScale="1">
        <p:scale>
          <a:sx n="121" d="100"/>
          <a:sy n="121" d="100"/>
        </p:scale>
        <p:origin x="114" y="10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100" d="100"/>
          <a:sy n="100" d="100"/>
        </p:scale>
        <p:origin x="342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59AB9836-D45A-4515-95B8-3476BB0F565B}" type="datetimeFigureOut">
              <a:rPr lang="en-US"/>
              <a:pPr>
                <a:defRPr/>
              </a:pPr>
              <a:t>11/14/2018</a:t>
            </a:fld>
            <a:endParaRPr lang="en-US"/>
          </a:p>
        </p:txBody>
      </p:sp>
      <p:sp>
        <p:nvSpPr>
          <p:cNvPr id="4" name="Footer Placeholder 3"/>
          <p:cNvSpPr>
            <a:spLocks noGrp="1"/>
          </p:cNvSpPr>
          <p:nvPr>
            <p:ph type="ftr" sz="quarter" idx="2"/>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014B20B4-C581-4ED5-A940-517DDF097F70}" type="slidenum">
              <a:rPr lang="en-US"/>
              <a:pPr>
                <a:defRPr/>
              </a:pPr>
              <a:t>‹#›</a:t>
            </a:fld>
            <a:endParaRPr lang="en-US"/>
          </a:p>
        </p:txBody>
      </p:sp>
    </p:spTree>
    <p:extLst>
      <p:ext uri="{BB962C8B-B14F-4D97-AF65-F5344CB8AC3E}">
        <p14:creationId xmlns:p14="http://schemas.microsoft.com/office/powerpoint/2010/main" val="509452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9A449696-5772-4345-BD1F-0F95725FA9C7}" type="datetimeFigureOut">
              <a:rPr lang="en-US"/>
              <a:pPr>
                <a:defRPr/>
              </a:pPr>
              <a:t>11/14/2018</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5A29CA73-FB4E-4F52-B708-EEDAF426FB9C}" type="slidenum">
              <a:rPr lang="en-US"/>
              <a:pPr>
                <a:defRPr/>
              </a:pPr>
              <a:t>‹#›</a:t>
            </a:fld>
            <a:endParaRPr lang="en-US"/>
          </a:p>
        </p:txBody>
      </p:sp>
    </p:spTree>
    <p:extLst>
      <p:ext uri="{BB962C8B-B14F-4D97-AF65-F5344CB8AC3E}">
        <p14:creationId xmlns:p14="http://schemas.microsoft.com/office/powerpoint/2010/main" val="2564157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following are the key points we are going to discuss </a:t>
            </a:r>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2</a:t>
            </a:fld>
            <a:endParaRPr lang="en-US"/>
          </a:p>
        </p:txBody>
      </p:sp>
    </p:spTree>
    <p:extLst>
      <p:ext uri="{BB962C8B-B14F-4D97-AF65-F5344CB8AC3E}">
        <p14:creationId xmlns:p14="http://schemas.microsoft.com/office/powerpoint/2010/main" val="428319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why it is critical to get the correct size of the host pipe when collecting field data. We don’t want to find out last minute that the pipe wont fit.</a:t>
            </a:r>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11</a:t>
            </a:fld>
            <a:endParaRPr lang="en-US"/>
          </a:p>
        </p:txBody>
      </p:sp>
    </p:spTree>
    <p:extLst>
      <p:ext uri="{BB962C8B-B14F-4D97-AF65-F5344CB8AC3E}">
        <p14:creationId xmlns:p14="http://schemas.microsoft.com/office/powerpoint/2010/main" val="1637715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13</a:t>
            </a:fld>
            <a:endParaRPr lang="en-US"/>
          </a:p>
        </p:txBody>
      </p:sp>
    </p:spTree>
    <p:extLst>
      <p:ext uri="{BB962C8B-B14F-4D97-AF65-F5344CB8AC3E}">
        <p14:creationId xmlns:p14="http://schemas.microsoft.com/office/powerpoint/2010/main" val="2275470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14</a:t>
            </a:fld>
            <a:endParaRPr lang="en-US"/>
          </a:p>
        </p:txBody>
      </p:sp>
    </p:spTree>
    <p:extLst>
      <p:ext uri="{BB962C8B-B14F-4D97-AF65-F5344CB8AC3E}">
        <p14:creationId xmlns:p14="http://schemas.microsoft.com/office/powerpoint/2010/main" val="3724689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19</a:t>
            </a:fld>
            <a:endParaRPr lang="en-US"/>
          </a:p>
        </p:txBody>
      </p:sp>
    </p:spTree>
    <p:extLst>
      <p:ext uri="{BB962C8B-B14F-4D97-AF65-F5344CB8AC3E}">
        <p14:creationId xmlns:p14="http://schemas.microsoft.com/office/powerpoint/2010/main" val="2942700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20</a:t>
            </a:fld>
            <a:endParaRPr lang="en-US"/>
          </a:p>
        </p:txBody>
      </p:sp>
    </p:spTree>
    <p:extLst>
      <p:ext uri="{BB962C8B-B14F-4D97-AF65-F5344CB8AC3E}">
        <p14:creationId xmlns:p14="http://schemas.microsoft.com/office/powerpoint/2010/main" val="610023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backwater is calculated using the 1% EP peak flow.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Existing</a:t>
            </a:r>
            <a:r>
              <a:rPr lang="en-US" sz="1200" baseline="0" dirty="0" smtClean="0"/>
              <a:t> and Replacement Options  </a:t>
            </a:r>
            <a:r>
              <a:rPr lang="en-US" dirty="0" smtClean="0"/>
              <a:t>Backwater = Headwater Elevation – (Upstream Flowline Elevation + Tailwater</a:t>
            </a:r>
            <a:r>
              <a:rPr lang="en-US" baseline="0" dirty="0" smtClean="0"/>
              <a:t> Depth)</a:t>
            </a:r>
            <a:endParaRPr lang="en-US" dirty="0" smtClean="0"/>
          </a:p>
          <a:p>
            <a:endParaRPr lang="en-US" dirty="0" smtClean="0"/>
          </a:p>
          <a:p>
            <a:r>
              <a:rPr lang="en-US" dirty="0" smtClean="0"/>
              <a:t>In cases the inverts are changing from the existing (liners, culvert extensions, etc.) the backwater should be determined by</a:t>
            </a:r>
          </a:p>
          <a:p>
            <a:r>
              <a:rPr lang="en-US" dirty="0" smtClean="0"/>
              <a:t>The</a:t>
            </a:r>
            <a:r>
              <a:rPr lang="en-US" baseline="0" dirty="0" smtClean="0"/>
              <a:t> existing backwater  + the difference in the Proposed Headwater elevation and the existing headwater elevation</a:t>
            </a:r>
            <a:endParaRPr lang="en-US" dirty="0" smtClean="0"/>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 goal is to not increase the headwater. If the existing model shows overtopping it is also necessary to compare the capacity of the proposed culvert before overtopping occurs to ensure that the proposed capacity is greater than or equal to the existing.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21</a:t>
            </a:fld>
            <a:endParaRPr lang="en-US"/>
          </a:p>
        </p:txBody>
      </p:sp>
    </p:spTree>
    <p:extLst>
      <p:ext uri="{BB962C8B-B14F-4D97-AF65-F5344CB8AC3E}">
        <p14:creationId xmlns:p14="http://schemas.microsoft.com/office/powerpoint/2010/main" val="3753442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dirty="0" smtClean="0"/>
              <a:t>Why does</a:t>
            </a:r>
            <a:r>
              <a:rPr lang="en-US" sz="1200" b="0" baseline="0" dirty="0" smtClean="0"/>
              <a:t> INDOT want to see</a:t>
            </a:r>
            <a:r>
              <a:rPr lang="en-US" sz="1200" b="0" dirty="0" smtClean="0"/>
              <a:t> replacement options analyzed for a pipe lining project.</a:t>
            </a:r>
          </a:p>
          <a:p>
            <a:pPr marL="0" indent="0">
              <a:buNone/>
            </a:pPr>
            <a:endParaRPr lang="en-US" sz="1200" b="0" dirty="0" smtClean="0"/>
          </a:p>
          <a:p>
            <a:r>
              <a:rPr lang="en-US" sz="1200" b="0" dirty="0" smtClean="0"/>
              <a:t>Pipe further deteriorates – the</a:t>
            </a:r>
            <a:r>
              <a:rPr lang="en-US" sz="1200" b="0" baseline="0" dirty="0" smtClean="0"/>
              <a:t> existing pipe is typically not in good conditions and if the lining doesn’t happen soon enough the pipe can fail to the point where the lining is no longer an option and it needs to be replaced</a:t>
            </a:r>
          </a:p>
          <a:p>
            <a:endParaRPr lang="en-US" sz="1200" b="0" dirty="0" smtClean="0"/>
          </a:p>
          <a:p>
            <a:r>
              <a:rPr lang="en-US" sz="1200" b="0" dirty="0" smtClean="0"/>
              <a:t>Future road projects – the</a:t>
            </a:r>
            <a:r>
              <a:rPr lang="en-US" sz="1200" b="0" baseline="0" dirty="0" smtClean="0"/>
              <a:t> pipe may be lined for now but a future road project may come a long.  At that time we INDOT doesn’t want to spend the money and resources to re-analyze the structure for replacement if it could have been provided initially.</a:t>
            </a:r>
            <a:endParaRPr lang="en-US" sz="1200" b="0" dirty="0" smtClean="0"/>
          </a:p>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23</a:t>
            </a:fld>
            <a:endParaRPr lang="en-US"/>
          </a:p>
        </p:txBody>
      </p:sp>
    </p:spTree>
    <p:extLst>
      <p:ext uri="{BB962C8B-B14F-4D97-AF65-F5344CB8AC3E}">
        <p14:creationId xmlns:p14="http://schemas.microsoft.com/office/powerpoint/2010/main" val="25544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24</a:t>
            </a:fld>
            <a:endParaRPr lang="en-US"/>
          </a:p>
        </p:txBody>
      </p:sp>
    </p:spTree>
    <p:extLst>
      <p:ext uri="{BB962C8B-B14F-4D97-AF65-F5344CB8AC3E}">
        <p14:creationId xmlns:p14="http://schemas.microsoft.com/office/powerpoint/2010/main" val="249532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3600" b="1" dirty="0" smtClean="0"/>
              <a:t>Why INDOT Rehabilitates Small Structures</a:t>
            </a:r>
            <a:endParaRPr lang="en-US" sz="3600" b="0" dirty="0" smtClean="0"/>
          </a:p>
          <a:p>
            <a:r>
              <a:rPr lang="en-US" sz="3600" b="0" dirty="0" smtClean="0"/>
              <a:t>INDOT rehabilitates structures in situations where replacement is costly and rehabilitation</a:t>
            </a:r>
            <a:r>
              <a:rPr lang="en-US" sz="3600" b="0" baseline="0" dirty="0" smtClean="0"/>
              <a:t> can extend the life of the structure while providing a cost saving alternative.</a:t>
            </a:r>
          </a:p>
          <a:p>
            <a:r>
              <a:rPr lang="en-US" sz="3600" b="0" baseline="0" dirty="0" smtClean="0"/>
              <a:t>Places where it is beneficial to rehabilitate structures rather than replace</a:t>
            </a:r>
            <a:endParaRPr lang="en-US" sz="3600" b="0" dirty="0" smtClean="0"/>
          </a:p>
          <a:p>
            <a:r>
              <a:rPr lang="en-US" sz="3600" dirty="0" smtClean="0"/>
              <a:t>High Traffic Roads -</a:t>
            </a:r>
            <a:r>
              <a:rPr lang="en-US" sz="3600" baseline="0" dirty="0" smtClean="0"/>
              <a:t> </a:t>
            </a:r>
            <a:r>
              <a:rPr lang="en-US" dirty="0" smtClean="0"/>
              <a:t>Maintenance of traffic can be very costly and have</a:t>
            </a:r>
            <a:r>
              <a:rPr lang="en-US" baseline="0" dirty="0" smtClean="0"/>
              <a:t> a negative impact to the public</a:t>
            </a:r>
          </a:p>
          <a:p>
            <a:r>
              <a:rPr lang="en-US" baseline="0" dirty="0" smtClean="0"/>
              <a:t>Structures with significant cover – the replacement cannot be done by INDOT maintenance and the excavation and repair to the road can be costly</a:t>
            </a:r>
            <a:endParaRPr lang="en-US" dirty="0" smtClean="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3</a:t>
            </a:fld>
            <a:endParaRPr lang="en-US"/>
          </a:p>
        </p:txBody>
      </p:sp>
    </p:spTree>
    <p:extLst>
      <p:ext uri="{BB962C8B-B14F-4D97-AF65-F5344CB8AC3E}">
        <p14:creationId xmlns:p14="http://schemas.microsoft.com/office/powerpoint/2010/main" val="157880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indent="0">
              <a:buNone/>
            </a:pPr>
            <a:r>
              <a:rPr lang="en-US" sz="3600" b="1" dirty="0" smtClean="0"/>
              <a:t>INDOT Approved Liners and Rehabilitation Methods  </a:t>
            </a:r>
          </a:p>
          <a:p>
            <a:pPr lvl="1"/>
            <a:r>
              <a:rPr lang="en-US" sz="3200" dirty="0" smtClean="0"/>
              <a:t>High Density Polyethylene (HDPE) Liner</a:t>
            </a:r>
          </a:p>
          <a:p>
            <a:pPr lvl="1"/>
            <a:r>
              <a:rPr lang="en-US" sz="3200" dirty="0" smtClean="0"/>
              <a:t>Cured in Place Pipe (</a:t>
            </a:r>
            <a:r>
              <a:rPr lang="en-US" sz="3200" dirty="0" err="1" smtClean="0"/>
              <a:t>CIPP</a:t>
            </a:r>
            <a:r>
              <a:rPr lang="en-US" sz="3200" dirty="0" smtClean="0"/>
              <a:t>) Liner</a:t>
            </a:r>
          </a:p>
          <a:p>
            <a:pPr lvl="1"/>
            <a:r>
              <a:rPr lang="en-US" sz="3200" dirty="0" smtClean="0"/>
              <a:t>Paved Concrete Invert </a:t>
            </a:r>
            <a:endParaRPr lang="en-US" dirty="0" smtClean="0"/>
          </a:p>
          <a:p>
            <a:pPr marL="0" indent="0">
              <a:buNone/>
            </a:pPr>
            <a:r>
              <a:rPr lang="en-US" sz="3600" b="1" dirty="0" smtClean="0"/>
              <a:t>Additional Methods for Specific Applications  </a:t>
            </a:r>
          </a:p>
          <a:p>
            <a:pPr lvl="1"/>
            <a:r>
              <a:rPr lang="en-US" sz="3200" dirty="0" smtClean="0"/>
              <a:t>Smooth Steel Liners – used in specific situations where the rehabilitation methods are not feasible</a:t>
            </a:r>
            <a:r>
              <a:rPr lang="en-US" sz="3200" baseline="0" dirty="0" smtClean="0"/>
              <a:t> due to large size</a:t>
            </a:r>
            <a:endParaRPr lang="en-US" sz="3200" dirty="0" smtClean="0"/>
          </a:p>
          <a:p>
            <a:pPr lvl="1"/>
            <a:r>
              <a:rPr lang="en-US" sz="3200" dirty="0" err="1" smtClean="0"/>
              <a:t>CCCP</a:t>
            </a:r>
            <a:r>
              <a:rPr lang="en-US" sz="3200" dirty="0" smtClean="0"/>
              <a:t> –used on a experimental basis still being evaluated by INDOT Hydraulics. Two per district during evaluation.</a:t>
            </a:r>
            <a:r>
              <a:rPr lang="en-US" sz="3200" baseline="0" dirty="0" smtClean="0"/>
              <a:t>  Should not be recommended unless requested by district</a:t>
            </a:r>
            <a:endParaRPr lang="en-US" sz="3200" dirty="0" smtClean="0"/>
          </a:p>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4</a:t>
            </a:fld>
            <a:endParaRPr lang="en-US"/>
          </a:p>
        </p:txBody>
      </p:sp>
    </p:spTree>
    <p:extLst>
      <p:ext uri="{BB962C8B-B14F-4D97-AF65-F5344CB8AC3E}">
        <p14:creationId xmlns:p14="http://schemas.microsoft.com/office/powerpoint/2010/main" val="1797911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Corrugated metal pipes are usually best candidates for liners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There are a large number of</a:t>
            </a:r>
            <a:r>
              <a:rPr lang="en-US" sz="1200" baseline="0" dirty="0" smtClean="0"/>
              <a:t> corrugated metal pipes under roads where replacement is difficult and costly </a:t>
            </a:r>
            <a:endParaRPr lang="en-US" sz="1200" dirty="0" smtClean="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Although</a:t>
            </a:r>
            <a:r>
              <a:rPr lang="en-US" sz="1200" baseline="0" dirty="0" smtClean="0"/>
              <a:t> the c</a:t>
            </a:r>
            <a:r>
              <a:rPr lang="en-US" sz="1200" dirty="0" smtClean="0"/>
              <a:t>apacity is negatively affected by area reduction it is positively affected by the improvement to the roughness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The</a:t>
            </a:r>
            <a:r>
              <a:rPr lang="en-US" sz="1200" baseline="0" dirty="0" smtClean="0"/>
              <a:t> existing inlet is usually thin edge projecting so i</a:t>
            </a:r>
            <a:r>
              <a:rPr lang="en-US" sz="1200" dirty="0" smtClean="0"/>
              <a:t>mprovements can typically be made to inlet to increase capacity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dirty="0" smtClean="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5</a:t>
            </a:fld>
            <a:endParaRPr lang="en-US"/>
          </a:p>
        </p:txBody>
      </p:sp>
    </p:spTree>
    <p:extLst>
      <p:ext uri="{BB962C8B-B14F-4D97-AF65-F5344CB8AC3E}">
        <p14:creationId xmlns:p14="http://schemas.microsoft.com/office/powerpoint/2010/main" val="3539227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914400" lvl="1" indent="-457200">
              <a:buFont typeface="Arial" panose="020B0604020202020204" pitchFamily="34" charset="0"/>
              <a:buChar char="•"/>
            </a:pPr>
            <a:r>
              <a:rPr lang="en-US" sz="3500" dirty="0" smtClean="0"/>
              <a:t>Pipes with </a:t>
            </a:r>
            <a:r>
              <a:rPr lang="en-US" sz="3500" b="1" dirty="0" smtClean="0"/>
              <a:t>significant deflection, deformation or deterioration </a:t>
            </a:r>
            <a:r>
              <a:rPr lang="en-US" sz="3500" dirty="0" smtClean="0"/>
              <a:t>–</a:t>
            </a:r>
            <a:r>
              <a:rPr lang="en-US" sz="3500" baseline="0" dirty="0" smtClean="0"/>
              <a:t> liner may not fit or paved invert may not due to the deterioration</a:t>
            </a:r>
            <a:r>
              <a:rPr lang="en-US" sz="3500" dirty="0" smtClean="0"/>
              <a:t> </a:t>
            </a:r>
          </a:p>
          <a:p>
            <a:pPr marL="914400" lvl="1" indent="-457200">
              <a:buFont typeface="Arial" panose="020B0604020202020204" pitchFamily="34" charset="0"/>
              <a:buChar char="•"/>
            </a:pPr>
            <a:r>
              <a:rPr lang="en-US" sz="3500" dirty="0" smtClean="0"/>
              <a:t>Pipes with have significant scour</a:t>
            </a:r>
            <a:r>
              <a:rPr lang="en-US" sz="3500" baseline="0" dirty="0" smtClean="0"/>
              <a:t> or stream degradation due to high velocities are not good candidates because lining increases the velocity and could compound the problem.  In some cases a energy dissipator design may be required to mitigate the increased velocity </a:t>
            </a:r>
            <a:r>
              <a:rPr lang="en-US" sz="3500" dirty="0" smtClean="0"/>
              <a:t>  </a:t>
            </a:r>
          </a:p>
          <a:p>
            <a:pPr marL="914400" lvl="1" indent="-457200">
              <a:buFont typeface="Arial" panose="020B0604020202020204" pitchFamily="34" charset="0"/>
              <a:buChar char="•"/>
            </a:pPr>
            <a:r>
              <a:rPr lang="en-US" sz="3500" dirty="0" smtClean="0"/>
              <a:t>Reinforced Concrete Pipes Structures are not good candidates for liners unless: </a:t>
            </a:r>
          </a:p>
          <a:p>
            <a:pPr lvl="2"/>
            <a:r>
              <a:rPr lang="en-US" sz="3500" dirty="0" smtClean="0"/>
              <a:t>Increase to headwater is contained in the right-of-way or within ditch</a:t>
            </a:r>
          </a:p>
          <a:p>
            <a:pPr lvl="2"/>
            <a:r>
              <a:rPr lang="en-US" sz="3500" dirty="0" smtClean="0"/>
              <a:t>Improvements can be made to maintain existing capacity </a:t>
            </a:r>
          </a:p>
          <a:p>
            <a:pPr lvl="3"/>
            <a:r>
              <a:rPr lang="en-US" sz="3500" dirty="0" smtClean="0"/>
              <a:t>beveled edge headwall</a:t>
            </a:r>
          </a:p>
          <a:p>
            <a:pPr lvl="3"/>
            <a:r>
              <a:rPr lang="en-US" sz="3500" dirty="0" smtClean="0"/>
              <a:t>bored pipe </a:t>
            </a:r>
          </a:p>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6</a:t>
            </a:fld>
            <a:endParaRPr lang="en-US"/>
          </a:p>
        </p:txBody>
      </p:sp>
    </p:spTree>
    <p:extLst>
      <p:ext uri="{BB962C8B-B14F-4D97-AF65-F5344CB8AC3E}">
        <p14:creationId xmlns:p14="http://schemas.microsoft.com/office/powerpoint/2010/main" val="306818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7</a:t>
            </a:fld>
            <a:endParaRPr lang="en-US"/>
          </a:p>
        </p:txBody>
      </p:sp>
    </p:spTree>
    <p:extLst>
      <p:ext uri="{BB962C8B-B14F-4D97-AF65-F5344CB8AC3E}">
        <p14:creationId xmlns:p14="http://schemas.microsoft.com/office/powerpoint/2010/main" val="4033912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An inlet coefficient (</a:t>
            </a:r>
            <a:r>
              <a:rPr lang="en-US" dirty="0" err="1" smtClean="0"/>
              <a:t>K</a:t>
            </a:r>
            <a:r>
              <a:rPr lang="en-US" baseline="-25000" dirty="0" err="1" smtClean="0"/>
              <a:t>e</a:t>
            </a:r>
            <a:r>
              <a:rPr lang="en-US" dirty="0" smtClean="0"/>
              <a:t>) of 0.7 should be used for the HDPE and </a:t>
            </a:r>
            <a:r>
              <a:rPr lang="en-US" dirty="0" err="1" smtClean="0"/>
              <a:t>CIPP</a:t>
            </a:r>
            <a:r>
              <a:rPr lang="en-US" dirty="0" smtClean="0"/>
              <a:t> liners installed in projecting pipes.  This is the same as the Mitered to Conform to Slope edge condition in </a:t>
            </a:r>
            <a:r>
              <a:rPr lang="en-US" dirty="0" err="1" smtClean="0"/>
              <a:t>HY</a:t>
            </a:r>
            <a:r>
              <a:rPr lang="en-US" dirty="0" smtClean="0"/>
              <a:t>-8.  Due to the liner increasing the thickness of the pipe, the entrance is no longer thin nor is it as good as a headwall. The compromise was to use a </a:t>
            </a:r>
            <a:r>
              <a:rPr lang="en-US" dirty="0" err="1" smtClean="0"/>
              <a:t>Ke</a:t>
            </a:r>
            <a:r>
              <a:rPr lang="en-US" dirty="0" smtClean="0"/>
              <a:t> value of 0.7.  This was based on information provided in a study of inlet conditions by the National Cooperative Highway Research Program.</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Manning’s n should be 0.012</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Liner sits on bottom of the host pipe - inverts raised by the wall thickness of liner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There should be at least 2 inches left at the crown and sides of the pipe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The </a:t>
            </a:r>
            <a:r>
              <a:rPr lang="en-US" i="1" dirty="0" smtClean="0"/>
              <a:t>Elliptical HDPE Pipe Lining Worksheet </a:t>
            </a:r>
            <a:r>
              <a:rPr lang="en-US" dirty="0" smtClean="0"/>
              <a:t>found on the hydraulics website can be used to determine sizing and coordinates used in </a:t>
            </a:r>
            <a:r>
              <a:rPr lang="en-US" dirty="0" err="1" smtClean="0"/>
              <a:t>HY</a:t>
            </a:r>
            <a:r>
              <a:rPr lang="en-US" dirty="0" smtClean="0"/>
              <a:t>-8</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Minimum size should be large enough that the resulting lined pipe is not smaller than the Minimum liner sizes identified in Figure 203-</a:t>
            </a:r>
            <a:r>
              <a:rPr lang="en-US" dirty="0" err="1" smtClean="0"/>
              <a:t>2B</a:t>
            </a:r>
            <a:r>
              <a:rPr lang="en-US" dirty="0" smtClean="0"/>
              <a:t> </a:t>
            </a:r>
            <a:endParaRPr lang="en-US" dirty="0" smtClean="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8</a:t>
            </a:fld>
            <a:endParaRPr lang="en-US"/>
          </a:p>
        </p:txBody>
      </p:sp>
    </p:spTree>
    <p:extLst>
      <p:ext uri="{BB962C8B-B14F-4D97-AF65-F5344CB8AC3E}">
        <p14:creationId xmlns:p14="http://schemas.microsoft.com/office/powerpoint/2010/main" val="2932857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Elliptical HDPE pipe lining worksheet is available</a:t>
            </a:r>
            <a:r>
              <a:rPr lang="en-US" b="0" baseline="0" dirty="0" smtClean="0"/>
              <a:t> on the hydraulics website.  It can be used to assist the designer in selecting an HDPE liner for a corrugated metal pipe arch. The next few slides will demonstrate how to use the worksheet.  Some things to considered when choosing an HDPE liner for a </a:t>
            </a:r>
            <a:r>
              <a:rPr lang="en-US" b="0" baseline="0" dirty="0" err="1" smtClean="0"/>
              <a:t>CMPA</a:t>
            </a:r>
            <a:r>
              <a:rPr lang="en-US" b="0" baseline="0" dirty="0" smtClean="0"/>
              <a:t>.  You need to make sure the host pipe size is correct or the liner will not fit.  When the field data is collected make sure to carefully measure.  It is good to have the size from the plans if available.  If the size from the plans is not available.  The size and photos from BIAS can be used to find the structure but the size from BIAS should be checked in the field since it is often not correct. It may also be good to have list of the sizes available when taking the field measurement and try to determine the one that most closely matches the measurement.  </a:t>
            </a:r>
            <a:endParaRPr lang="en-US" b="0"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9</a:t>
            </a:fld>
            <a:endParaRPr lang="en-US"/>
          </a:p>
        </p:txBody>
      </p:sp>
    </p:spTree>
    <p:extLst>
      <p:ext uri="{BB962C8B-B14F-4D97-AF65-F5344CB8AC3E}">
        <p14:creationId xmlns:p14="http://schemas.microsoft.com/office/powerpoint/2010/main" val="4092944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10</a:t>
            </a:fld>
            <a:endParaRPr lang="en-US"/>
          </a:p>
        </p:txBody>
      </p:sp>
    </p:spTree>
    <p:extLst>
      <p:ext uri="{BB962C8B-B14F-4D97-AF65-F5344CB8AC3E}">
        <p14:creationId xmlns:p14="http://schemas.microsoft.com/office/powerpoint/2010/main" val="2241597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1"/>
            <a:ext cx="11887200" cy="83820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52400" y="914400"/>
            <a:ext cx="11887200" cy="5257800"/>
          </a:xfrm>
        </p:spPr>
        <p:txBody>
          <a:bodyPr/>
          <a:lstStyle>
            <a:lvl1pPr>
              <a:defRPr baseline="0"/>
            </a:lvl1pPr>
            <a:lvl2pPr>
              <a:defRPr baseline="0"/>
            </a:lvl2pPr>
            <a:lvl3pPr>
              <a:defRPr baseline="0"/>
            </a:lvl3pPr>
            <a:lvl4pPr>
              <a:defRPr sz="1600"/>
            </a:lvl4pPr>
            <a:lvl5pPr>
              <a:defRPr sz="120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a:p>
        </p:txBody>
      </p:sp>
    </p:spTree>
    <p:extLst>
      <p:ext uri="{BB962C8B-B14F-4D97-AF65-F5344CB8AC3E}">
        <p14:creationId xmlns:p14="http://schemas.microsoft.com/office/powerpoint/2010/main" val="32793666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2400" y="914400"/>
            <a:ext cx="5867400" cy="5257800"/>
          </a:xfrm>
        </p:spPr>
        <p:txBody>
          <a:bodyPr/>
          <a:lstStyle>
            <a:lvl1pPr>
              <a:defRPr baseline="0"/>
            </a:lvl1pPr>
            <a:lvl2pPr>
              <a:defRPr baseline="0"/>
            </a:lvl2pPr>
            <a:lvl3pPr>
              <a:defRPr/>
            </a:lvl3pPr>
            <a:lvl4pPr>
              <a:defRPr sz="1600"/>
            </a:lvl4pPr>
            <a:lvl5pPr>
              <a:defRPr sz="1200"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248400" y="914400"/>
            <a:ext cx="5791200" cy="5257800"/>
          </a:xfrm>
        </p:spPr>
        <p:txBody>
          <a:bodyPr/>
          <a:lstStyle>
            <a:lvl1pPr>
              <a:defRPr baseline="0"/>
            </a:lvl1pPr>
            <a:lvl2pPr>
              <a:defRPr/>
            </a:lvl2pPr>
            <a:lvl3pPr>
              <a:defRPr baseline="0"/>
            </a:lvl3pPr>
            <a:lvl4pPr>
              <a:defRPr sz="1600" baseline="0"/>
            </a:lvl4pPr>
            <a:lvl5pPr>
              <a:defRPr sz="1200"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B8464-9A39-4D17-9EBA-8AC931709B93}" type="slidenum">
              <a:rPr lang="en-US" smtClean="0"/>
              <a:t>‹#›</a:t>
            </a:fld>
            <a:endParaRPr lang="en-US"/>
          </a:p>
        </p:txBody>
      </p:sp>
      <p:sp>
        <p:nvSpPr>
          <p:cNvPr id="8" name="Title 1"/>
          <p:cNvSpPr>
            <a:spLocks noGrp="1"/>
          </p:cNvSpPr>
          <p:nvPr>
            <p:ph type="title" hasCustomPrompt="1"/>
          </p:nvPr>
        </p:nvSpPr>
        <p:spPr>
          <a:xfrm>
            <a:off x="152400" y="1"/>
            <a:ext cx="11887200" cy="83820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253798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t>11/14/2018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B8464-9A39-4D17-9EBA-8AC931709B93}" type="slidenum">
              <a:rPr lang="en-US" smtClean="0"/>
              <a:t>‹#›</a:t>
            </a:fld>
            <a:endParaRPr lang="en-US"/>
          </a:p>
        </p:txBody>
      </p:sp>
      <p:sp>
        <p:nvSpPr>
          <p:cNvPr id="6" name="Title 1"/>
          <p:cNvSpPr>
            <a:spLocks noGrp="1"/>
          </p:cNvSpPr>
          <p:nvPr>
            <p:ph type="title" hasCustomPrompt="1"/>
          </p:nvPr>
        </p:nvSpPr>
        <p:spPr>
          <a:xfrm>
            <a:off x="152400" y="1"/>
            <a:ext cx="11887200" cy="83820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714598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t>11/14/2018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B8464-9A39-4D17-9EBA-8AC931709B93}" type="slidenum">
              <a:rPr lang="en-US" smtClean="0"/>
              <a:t>‹#›</a:t>
            </a:fld>
            <a:endParaRPr lang="en-US"/>
          </a:p>
        </p:txBody>
      </p:sp>
      <p:sp>
        <p:nvSpPr>
          <p:cNvPr id="6" name="Title 1"/>
          <p:cNvSpPr>
            <a:spLocks noGrp="1"/>
          </p:cNvSpPr>
          <p:nvPr>
            <p:ph type="title"/>
          </p:nvPr>
        </p:nvSpPr>
        <p:spPr>
          <a:xfrm>
            <a:off x="963084" y="4406901"/>
            <a:ext cx="10363200" cy="1362075"/>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963084" y="2906713"/>
            <a:ext cx="10363200" cy="1500187"/>
          </a:xfrm>
        </p:spPr>
        <p:txBody>
          <a:bodyPr/>
          <a:lstStyle/>
          <a:p>
            <a:pPr lvl="0"/>
            <a:r>
              <a:rPr lang="en-US" smtClean="0"/>
              <a:t>Click to edit Master text styles</a:t>
            </a:r>
          </a:p>
        </p:txBody>
      </p:sp>
    </p:spTree>
    <p:extLst>
      <p:ext uri="{BB962C8B-B14F-4D97-AF65-F5344CB8AC3E}">
        <p14:creationId xmlns:p14="http://schemas.microsoft.com/office/powerpoint/2010/main" val="299128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43000"/>
            <a:ext cx="9906000" cy="2387600"/>
          </a:xfrm>
          <a:prstGeom prst="rect">
            <a:avLst/>
          </a:prstGeom>
        </p:spPr>
        <p:txBody>
          <a:bodyPr anchor="b"/>
          <a:lstStyle>
            <a:lvl1pPr algn="ctr">
              <a:defRPr sz="4400" b="1" baseline="0"/>
            </a:lvl1pPr>
          </a:lstStyle>
          <a:p>
            <a:r>
              <a:rPr lang="en-US" dirty="0" smtClean="0"/>
              <a:t>Presentation title (Calibri Light 44 Bold)</a:t>
            </a:r>
            <a:endParaRPr lang="en-US" dirty="0"/>
          </a:p>
        </p:txBody>
      </p:sp>
      <p:sp>
        <p:nvSpPr>
          <p:cNvPr id="3" name="Subtitle 2"/>
          <p:cNvSpPr>
            <a:spLocks noGrp="1"/>
          </p:cNvSpPr>
          <p:nvPr>
            <p:ph type="subTitle" idx="1" hasCustomPrompt="1"/>
          </p:nvPr>
        </p:nvSpPr>
        <p:spPr>
          <a:xfrm>
            <a:off x="1143000" y="3581400"/>
            <a:ext cx="9906000" cy="2133600"/>
          </a:xfrm>
          <a:prstGeom prst="rect">
            <a:avLst/>
          </a:prstGeom>
        </p:spPr>
        <p:txBody>
          <a:bodyPr/>
          <a:lstStyle>
            <a:lvl1pPr marL="0" indent="0" algn="ctr">
              <a:spcBef>
                <a:spcPts val="600"/>
              </a:spcBef>
              <a:buNone/>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Presenter name (Calibri Light 32)</a:t>
            </a:r>
          </a:p>
          <a:p>
            <a:r>
              <a:rPr lang="en-US" dirty="0" smtClean="0"/>
              <a:t>Presenter title, INDOT (Calibri Light 32)</a:t>
            </a:r>
          </a:p>
          <a:p>
            <a:r>
              <a:rPr lang="en-US" dirty="0" smtClean="0"/>
              <a:t>Presentation date (Calibri Light 28)</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a:p>
        </p:txBody>
      </p:sp>
    </p:spTree>
    <p:extLst>
      <p:ext uri="{BB962C8B-B14F-4D97-AF65-F5344CB8AC3E}">
        <p14:creationId xmlns:p14="http://schemas.microsoft.com/office/powerpoint/2010/main" val="36260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3B4D35-40B5-4ACD-86EF-F562D6117CB2}"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a:p>
        </p:txBody>
      </p:sp>
    </p:spTree>
    <p:extLst>
      <p:ext uri="{BB962C8B-B14F-4D97-AF65-F5344CB8AC3E}">
        <p14:creationId xmlns:p14="http://schemas.microsoft.com/office/powerpoint/2010/main" val="3677335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3314" y="-1945090"/>
            <a:ext cx="12418628" cy="10748180"/>
          </a:xfrm>
          <a:prstGeom prst="rect">
            <a:avLst/>
          </a:prstGeom>
        </p:spPr>
      </p:pic>
      <p:sp>
        <p:nvSpPr>
          <p:cNvPr id="3" name="Text Placeholder 2"/>
          <p:cNvSpPr>
            <a:spLocks noGrp="1"/>
          </p:cNvSpPr>
          <p:nvPr>
            <p:ph type="body" idx="1"/>
          </p:nvPr>
        </p:nvSpPr>
        <p:spPr>
          <a:xfrm>
            <a:off x="152400" y="1066800"/>
            <a:ext cx="11887200" cy="49530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11/14/2018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a:p>
        </p:txBody>
      </p:sp>
      <p:cxnSp>
        <p:nvCxnSpPr>
          <p:cNvPr id="11" name="Straight Connector 10"/>
          <p:cNvCxnSpPr/>
          <p:nvPr/>
        </p:nvCxnSpPr>
        <p:spPr>
          <a:xfrm>
            <a:off x="0" y="838200"/>
            <a:ext cx="10668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28600" y="1"/>
            <a:ext cx="10515600" cy="83820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dirty="0"/>
          </a:p>
        </p:txBody>
      </p:sp>
      <p:cxnSp>
        <p:nvCxnSpPr>
          <p:cNvPr id="13" name="Straight Connector 12"/>
          <p:cNvCxnSpPr/>
          <p:nvPr userDrawn="1"/>
        </p:nvCxnSpPr>
        <p:spPr>
          <a:xfrm>
            <a:off x="0" y="838200"/>
            <a:ext cx="10668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28600" y="1"/>
            <a:ext cx="10515600" cy="83820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668000" y="5846711"/>
            <a:ext cx="1219200" cy="385010"/>
          </a:xfrm>
          <a:prstGeom prst="rect">
            <a:avLst/>
          </a:prstGeom>
        </p:spPr>
      </p:pic>
    </p:spTree>
    <p:extLst>
      <p:ext uri="{BB962C8B-B14F-4D97-AF65-F5344CB8AC3E}">
        <p14:creationId xmlns:p14="http://schemas.microsoft.com/office/powerpoint/2010/main" val="262275238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9"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314" y="-1945090"/>
            <a:ext cx="12418628" cy="10748180"/>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11/14/2018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a:p>
        </p:txBody>
      </p:sp>
      <p:sp>
        <p:nvSpPr>
          <p:cNvPr id="7" name="Rounded Rectangle 6"/>
          <p:cNvSpPr/>
          <p:nvPr userDrawn="1"/>
        </p:nvSpPr>
        <p:spPr>
          <a:xfrm>
            <a:off x="1181100" y="1123950"/>
            <a:ext cx="9829800" cy="4610100"/>
          </a:xfrm>
          <a:prstGeom prst="roundRect">
            <a:avLst/>
          </a:prstGeom>
          <a:no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8000" y="5846711"/>
            <a:ext cx="1219200" cy="385010"/>
          </a:xfrm>
          <a:prstGeom prst="rect">
            <a:avLst/>
          </a:prstGeom>
        </p:spPr>
      </p:pic>
    </p:spTree>
    <p:extLst>
      <p:ext uri="{BB962C8B-B14F-4D97-AF65-F5344CB8AC3E}">
        <p14:creationId xmlns:p14="http://schemas.microsoft.com/office/powerpoint/2010/main" val="2237526151"/>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314" y="-1945090"/>
            <a:ext cx="12418628" cy="10748180"/>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11/14/2018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8000" y="5846711"/>
            <a:ext cx="1219200" cy="385010"/>
          </a:xfrm>
          <a:prstGeom prst="rect">
            <a:avLst/>
          </a:prstGeom>
        </p:spPr>
      </p:pic>
    </p:spTree>
    <p:extLst>
      <p:ext uri="{BB962C8B-B14F-4D97-AF65-F5344CB8AC3E}">
        <p14:creationId xmlns:p14="http://schemas.microsoft.com/office/powerpoint/2010/main" val="2269672280"/>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schwinghamer@indot.in.gov" TargetMode="External"/><Relationship Id="rId2" Type="http://schemas.openxmlformats.org/officeDocument/2006/relationships/hyperlink" Target="mailto:jemerick@indot.in.gov" TargetMode="Externa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hyperlink" Target="mailto:Aschwinghamer@indot.in.gov" TargetMode="External"/><Relationship Id="rId2" Type="http://schemas.openxmlformats.org/officeDocument/2006/relationships/hyperlink" Target="mailto:JEmerick@indot.in.gov" TargetMode="Externa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828800"/>
            <a:ext cx="9906000" cy="787400"/>
          </a:xfrm>
        </p:spPr>
        <p:txBody>
          <a:bodyPr/>
          <a:lstStyle/>
          <a:p>
            <a:r>
              <a:rPr lang="en-US" sz="4800" dirty="0" smtClean="0"/>
              <a:t>Small Structure Rehabilitation Design</a:t>
            </a:r>
            <a:endParaRPr lang="en-US" sz="4800" dirty="0"/>
          </a:p>
        </p:txBody>
      </p:sp>
      <p:sp>
        <p:nvSpPr>
          <p:cNvPr id="3" name="Subtitle 2"/>
          <p:cNvSpPr>
            <a:spLocks noGrp="1"/>
          </p:cNvSpPr>
          <p:nvPr>
            <p:ph type="subTitle" idx="1"/>
          </p:nvPr>
        </p:nvSpPr>
        <p:spPr>
          <a:xfrm>
            <a:off x="990600" y="2616200"/>
            <a:ext cx="10058400" cy="2946399"/>
          </a:xfrm>
        </p:spPr>
        <p:txBody>
          <a:bodyPr/>
          <a:lstStyle/>
          <a:p>
            <a:pPr>
              <a:spcAft>
                <a:spcPts val="1200"/>
              </a:spcAft>
            </a:pPr>
            <a:r>
              <a:rPr lang="en-US" dirty="0"/>
              <a:t>November 15, 2018</a:t>
            </a:r>
          </a:p>
          <a:p>
            <a:pPr>
              <a:spcBef>
                <a:spcPts val="0"/>
              </a:spcBef>
            </a:pPr>
            <a:r>
              <a:rPr lang="en-US" sz="2400" dirty="0" smtClean="0"/>
              <a:t>Jim Emerick, P. E., Hydraulics Engineer </a:t>
            </a:r>
          </a:p>
          <a:p>
            <a:pPr>
              <a:spcBef>
                <a:spcPts val="0"/>
              </a:spcBef>
              <a:spcAft>
                <a:spcPts val="1200"/>
              </a:spcAft>
            </a:pPr>
            <a:r>
              <a:rPr lang="en-US" sz="2400" dirty="0" smtClean="0"/>
              <a:t>email: </a:t>
            </a:r>
            <a:r>
              <a:rPr lang="en-US" sz="2400" dirty="0" smtClean="0">
                <a:hlinkClick r:id="rId2"/>
              </a:rPr>
              <a:t>jemerick@indot.in.gov</a:t>
            </a:r>
            <a:endParaRPr lang="en-US" sz="2400" dirty="0" smtClean="0"/>
          </a:p>
          <a:p>
            <a:pPr>
              <a:spcBef>
                <a:spcPts val="0"/>
              </a:spcBef>
            </a:pPr>
            <a:r>
              <a:rPr lang="en-US" sz="2400" dirty="0"/>
              <a:t>Alex Schwinghamer, Hydraulics Engineer </a:t>
            </a:r>
          </a:p>
          <a:p>
            <a:pPr>
              <a:spcBef>
                <a:spcPts val="0"/>
              </a:spcBef>
              <a:spcAft>
                <a:spcPts val="1200"/>
              </a:spcAft>
            </a:pPr>
            <a:r>
              <a:rPr lang="en-US" sz="2400" dirty="0"/>
              <a:t>email: </a:t>
            </a:r>
            <a:r>
              <a:rPr lang="en-US" sz="2400" dirty="0">
                <a:hlinkClick r:id="rId3"/>
              </a:rPr>
              <a:t>aschwinghamer@indot.in.gov</a:t>
            </a:r>
            <a:endParaRPr lang="en-US" sz="2400" dirty="0"/>
          </a:p>
          <a:p>
            <a:r>
              <a:rPr lang="en-US" sz="2400" dirty="0" smtClean="0"/>
              <a:t>INDOT </a:t>
            </a:r>
            <a:r>
              <a:rPr lang="en-US" sz="2400" dirty="0"/>
              <a:t>Hydraulics Website: www.in.gov/indot/3595.htm</a:t>
            </a:r>
          </a:p>
          <a:p>
            <a:r>
              <a:rPr lang="en-US" dirty="0" smtClean="0"/>
              <a:t> </a:t>
            </a:r>
          </a:p>
          <a:p>
            <a:endParaRPr lang="en-US" dirty="0" smtClean="0"/>
          </a:p>
          <a:p>
            <a:endParaRPr lang="en-US" dirty="0"/>
          </a:p>
        </p:txBody>
      </p:sp>
    </p:spTree>
    <p:extLst>
      <p:ext uri="{BB962C8B-B14F-4D97-AF65-F5344CB8AC3E}">
        <p14:creationId xmlns:p14="http://schemas.microsoft.com/office/powerpoint/2010/main" val="3314474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838201"/>
            <a:ext cx="11658600" cy="5333999"/>
          </a:xfrm>
        </p:spPr>
        <p:txBody>
          <a:bodyPr/>
          <a:lstStyle/>
          <a:p>
            <a:pPr marL="0" indent="0">
              <a:buNone/>
            </a:pPr>
            <a:r>
              <a:rPr lang="en-US" sz="2000" dirty="0" smtClean="0"/>
              <a:t>Paste </a:t>
            </a:r>
            <a:r>
              <a:rPr lang="en-US" sz="2000" dirty="0"/>
              <a:t>(</a:t>
            </a:r>
            <a:r>
              <a:rPr lang="en-US" sz="2000" dirty="0" err="1" smtClean="0"/>
              <a:t>Ctrl+v</a:t>
            </a:r>
            <a:r>
              <a:rPr lang="en-US" sz="2000" dirty="0" smtClean="0"/>
              <a:t>) the coordinates into the input section of the worksheet. </a:t>
            </a:r>
            <a:r>
              <a:rPr lang="en-US" sz="2000" dirty="0"/>
              <a:t>E</a:t>
            </a:r>
            <a:r>
              <a:rPr lang="en-US" sz="2000" dirty="0" smtClean="0"/>
              <a:t>nter the inverts of the existing culvert.  The culvert will be plotted in the worksheet with a black outline.</a:t>
            </a:r>
            <a:endParaRPr lang="en-US" sz="2000" dirty="0"/>
          </a:p>
          <a:p>
            <a:pPr marL="0" indent="0">
              <a:buNone/>
            </a:pPr>
            <a:endParaRPr lang="en-US" sz="2000" dirty="0" smtClean="0"/>
          </a:p>
          <a:p>
            <a:pPr marL="0" indent="0">
              <a:buNone/>
            </a:pPr>
            <a:endParaRPr lang="en-US" sz="2000" dirty="0"/>
          </a:p>
          <a:p>
            <a:pPr marL="0" indent="0">
              <a:buNone/>
            </a:pPr>
            <a:endParaRPr lang="en-US" b="1" dirty="0"/>
          </a:p>
        </p:txBody>
      </p:sp>
      <p:sp>
        <p:nvSpPr>
          <p:cNvPr id="4" name="Title 3"/>
          <p:cNvSpPr>
            <a:spLocks noGrp="1"/>
          </p:cNvSpPr>
          <p:nvPr>
            <p:ph type="title"/>
          </p:nvPr>
        </p:nvSpPr>
        <p:spPr/>
        <p:txBody>
          <a:bodyPr/>
          <a:lstStyle/>
          <a:p>
            <a:r>
              <a:rPr lang="en-US" b="1" dirty="0"/>
              <a:t>Elliptical HDPE Pipe Lining Worksheet</a:t>
            </a:r>
            <a:endParaRPr lang="en-US" dirty="0"/>
          </a:p>
        </p:txBody>
      </p:sp>
      <p:pic>
        <p:nvPicPr>
          <p:cNvPr id="3" name="Picture 2"/>
          <p:cNvPicPr>
            <a:picLocks noChangeAspect="1"/>
          </p:cNvPicPr>
          <p:nvPr/>
        </p:nvPicPr>
        <p:blipFill>
          <a:blip r:embed="rId3"/>
          <a:stretch>
            <a:fillRect/>
          </a:stretch>
        </p:blipFill>
        <p:spPr>
          <a:xfrm>
            <a:off x="282464" y="2009775"/>
            <a:ext cx="1851135" cy="3529402"/>
          </a:xfrm>
          <a:prstGeom prst="rect">
            <a:avLst/>
          </a:prstGeom>
        </p:spPr>
      </p:pic>
      <p:pic>
        <p:nvPicPr>
          <p:cNvPr id="5" name="Picture 4"/>
          <p:cNvPicPr>
            <a:picLocks noChangeAspect="1"/>
          </p:cNvPicPr>
          <p:nvPr/>
        </p:nvPicPr>
        <p:blipFill>
          <a:blip r:embed="rId4"/>
          <a:stretch>
            <a:fillRect/>
          </a:stretch>
        </p:blipFill>
        <p:spPr>
          <a:xfrm>
            <a:off x="3733800" y="2012328"/>
            <a:ext cx="1356146" cy="733426"/>
          </a:xfrm>
          <a:prstGeom prst="rect">
            <a:avLst/>
          </a:prstGeom>
        </p:spPr>
      </p:pic>
      <p:pic>
        <p:nvPicPr>
          <p:cNvPr id="6" name="Picture 5"/>
          <p:cNvPicPr>
            <a:picLocks noChangeAspect="1"/>
          </p:cNvPicPr>
          <p:nvPr/>
        </p:nvPicPr>
        <p:blipFill>
          <a:blip r:embed="rId5"/>
          <a:stretch>
            <a:fillRect/>
          </a:stretch>
        </p:blipFill>
        <p:spPr>
          <a:xfrm>
            <a:off x="6210340" y="2009774"/>
            <a:ext cx="4597868" cy="3171825"/>
          </a:xfrm>
          <a:prstGeom prst="rect">
            <a:avLst/>
          </a:prstGeom>
        </p:spPr>
      </p:pic>
      <p:sp>
        <p:nvSpPr>
          <p:cNvPr id="8" name="Rectangle 7"/>
          <p:cNvSpPr/>
          <p:nvPr/>
        </p:nvSpPr>
        <p:spPr>
          <a:xfrm>
            <a:off x="723823" y="2701317"/>
            <a:ext cx="1409775" cy="2837860"/>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8"/>
          <p:cNvSpPr/>
          <p:nvPr/>
        </p:nvSpPr>
        <p:spPr>
          <a:xfrm>
            <a:off x="2362200" y="3873206"/>
            <a:ext cx="2165107" cy="617644"/>
          </a:xfrm>
          <a:prstGeom prst="wedgeRoundRectCallout">
            <a:avLst>
              <a:gd name="adj1" fmla="val -59214"/>
              <a:gd name="adj2" fmla="val 107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Paste host pipe coordinates here</a:t>
            </a:r>
            <a:endParaRPr lang="en-US" dirty="0"/>
          </a:p>
        </p:txBody>
      </p:sp>
      <p:sp>
        <p:nvSpPr>
          <p:cNvPr id="10" name="Rounded Rectangular Callout 9"/>
          <p:cNvSpPr/>
          <p:nvPr/>
        </p:nvSpPr>
        <p:spPr>
          <a:xfrm>
            <a:off x="3352800" y="2895600"/>
            <a:ext cx="1371600" cy="612154"/>
          </a:xfrm>
          <a:prstGeom prst="wedgeRoundRectCallout">
            <a:avLst>
              <a:gd name="adj1" fmla="val 35210"/>
              <a:gd name="adj2" fmla="val -759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Enter host pipe inverts</a:t>
            </a:r>
            <a:endParaRPr lang="en-US" dirty="0"/>
          </a:p>
        </p:txBody>
      </p:sp>
      <p:sp>
        <p:nvSpPr>
          <p:cNvPr id="11" name="Rounded Rectangular Callout 10"/>
          <p:cNvSpPr/>
          <p:nvPr/>
        </p:nvSpPr>
        <p:spPr>
          <a:xfrm>
            <a:off x="5181600" y="5410200"/>
            <a:ext cx="1524000" cy="304800"/>
          </a:xfrm>
          <a:prstGeom prst="wedgeRoundRectCallout">
            <a:avLst>
              <a:gd name="adj1" fmla="val 62530"/>
              <a:gd name="adj2" fmla="val -2672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Host pipe plot</a:t>
            </a:r>
            <a:endParaRPr lang="en-US" dirty="0"/>
          </a:p>
        </p:txBody>
      </p:sp>
    </p:spTree>
    <p:extLst>
      <p:ext uri="{BB962C8B-B14F-4D97-AF65-F5344CB8AC3E}">
        <p14:creationId xmlns:p14="http://schemas.microsoft.com/office/powerpoint/2010/main" val="1757579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838201"/>
            <a:ext cx="11658600" cy="5333999"/>
          </a:xfrm>
        </p:spPr>
        <p:txBody>
          <a:bodyPr/>
          <a:lstStyle/>
          <a:p>
            <a:pPr marL="0" indent="0">
              <a:buNone/>
            </a:pPr>
            <a:endParaRPr lang="en-US" sz="2000" dirty="0" smtClean="0"/>
          </a:p>
          <a:p>
            <a:pPr marL="0" indent="0">
              <a:buNone/>
            </a:pPr>
            <a:r>
              <a:rPr lang="en-US" sz="2000" dirty="0" smtClean="0"/>
              <a:t>Review the host pipe rise subtract 2” and enter the value in the cell labeled “Liner max outside rise:” </a:t>
            </a:r>
          </a:p>
          <a:p>
            <a:pPr marL="0" indent="0">
              <a:buNone/>
            </a:pPr>
            <a:endParaRPr lang="en-US" sz="2000" b="1" dirty="0"/>
          </a:p>
          <a:p>
            <a:pPr marL="0" indent="0">
              <a:buNone/>
            </a:pPr>
            <a:endParaRPr lang="en-US" sz="2000" b="1" dirty="0"/>
          </a:p>
          <a:p>
            <a:pPr marL="0" indent="0">
              <a:buNone/>
            </a:pPr>
            <a:r>
              <a:rPr lang="en-US" sz="2000" dirty="0" smtClean="0"/>
              <a:t>The suggested largest liners will be populated.  Enter this data in the index numbers to use and review the plot of the host pipe and liner and make adjustments as needed to the liner size.</a:t>
            </a:r>
          </a:p>
          <a:p>
            <a:pPr marL="0" indent="0">
              <a:buNone/>
            </a:pPr>
            <a:endParaRPr lang="en-US" sz="2000" dirty="0" smtClean="0"/>
          </a:p>
          <a:p>
            <a:pPr marL="0" indent="0">
              <a:buNone/>
            </a:pPr>
            <a:endParaRPr lang="en-US" sz="2000" dirty="0" smtClean="0"/>
          </a:p>
          <a:p>
            <a:pPr marL="0" indent="0">
              <a:buNone/>
            </a:pPr>
            <a:endParaRPr lang="en-US" sz="2000" b="1" dirty="0"/>
          </a:p>
        </p:txBody>
      </p:sp>
      <p:sp>
        <p:nvSpPr>
          <p:cNvPr id="4" name="Title 3"/>
          <p:cNvSpPr>
            <a:spLocks noGrp="1"/>
          </p:cNvSpPr>
          <p:nvPr>
            <p:ph type="title"/>
          </p:nvPr>
        </p:nvSpPr>
        <p:spPr/>
        <p:txBody>
          <a:bodyPr/>
          <a:lstStyle/>
          <a:p>
            <a:r>
              <a:rPr lang="en-US" b="1" dirty="0"/>
              <a:t>Elliptical HDPE Pipe Lining Worksheet</a:t>
            </a:r>
            <a:endParaRPr lang="en-US" dirty="0"/>
          </a:p>
        </p:txBody>
      </p:sp>
      <p:pic>
        <p:nvPicPr>
          <p:cNvPr id="7" name="Picture 6"/>
          <p:cNvPicPr>
            <a:picLocks noChangeAspect="1"/>
          </p:cNvPicPr>
          <p:nvPr/>
        </p:nvPicPr>
        <p:blipFill>
          <a:blip r:embed="rId3"/>
          <a:stretch>
            <a:fillRect/>
          </a:stretch>
        </p:blipFill>
        <p:spPr>
          <a:xfrm>
            <a:off x="304800" y="1676401"/>
            <a:ext cx="1981200" cy="609600"/>
          </a:xfrm>
          <a:prstGeom prst="rect">
            <a:avLst/>
          </a:prstGeom>
        </p:spPr>
      </p:pic>
      <p:pic>
        <p:nvPicPr>
          <p:cNvPr id="8" name="Picture 7"/>
          <p:cNvPicPr>
            <a:picLocks noChangeAspect="1"/>
          </p:cNvPicPr>
          <p:nvPr/>
        </p:nvPicPr>
        <p:blipFill>
          <a:blip r:embed="rId4"/>
          <a:stretch>
            <a:fillRect/>
          </a:stretch>
        </p:blipFill>
        <p:spPr>
          <a:xfrm>
            <a:off x="2667000" y="1785938"/>
            <a:ext cx="2724150" cy="390525"/>
          </a:xfrm>
          <a:prstGeom prst="rect">
            <a:avLst/>
          </a:prstGeom>
        </p:spPr>
      </p:pic>
      <p:pic>
        <p:nvPicPr>
          <p:cNvPr id="9" name="Picture 8"/>
          <p:cNvPicPr>
            <a:picLocks noChangeAspect="1"/>
          </p:cNvPicPr>
          <p:nvPr/>
        </p:nvPicPr>
        <p:blipFill>
          <a:blip r:embed="rId5"/>
          <a:stretch>
            <a:fillRect/>
          </a:stretch>
        </p:blipFill>
        <p:spPr>
          <a:xfrm>
            <a:off x="291558" y="3276600"/>
            <a:ext cx="1847850" cy="1009650"/>
          </a:xfrm>
          <a:prstGeom prst="rect">
            <a:avLst/>
          </a:prstGeom>
        </p:spPr>
      </p:pic>
      <p:pic>
        <p:nvPicPr>
          <p:cNvPr id="10" name="Picture 9"/>
          <p:cNvPicPr>
            <a:picLocks noChangeAspect="1"/>
          </p:cNvPicPr>
          <p:nvPr/>
        </p:nvPicPr>
        <p:blipFill>
          <a:blip r:embed="rId6"/>
          <a:stretch>
            <a:fillRect/>
          </a:stretch>
        </p:blipFill>
        <p:spPr>
          <a:xfrm>
            <a:off x="2362200" y="3267075"/>
            <a:ext cx="1847850" cy="1019175"/>
          </a:xfrm>
          <a:prstGeom prst="rect">
            <a:avLst/>
          </a:prstGeom>
        </p:spPr>
      </p:pic>
      <p:pic>
        <p:nvPicPr>
          <p:cNvPr id="11" name="Picture 10"/>
          <p:cNvPicPr>
            <a:picLocks noChangeAspect="1"/>
          </p:cNvPicPr>
          <p:nvPr/>
        </p:nvPicPr>
        <p:blipFill>
          <a:blip r:embed="rId7"/>
          <a:stretch>
            <a:fillRect/>
          </a:stretch>
        </p:blipFill>
        <p:spPr>
          <a:xfrm>
            <a:off x="4438418" y="3276600"/>
            <a:ext cx="4174101" cy="2895600"/>
          </a:xfrm>
          <a:prstGeom prst="rect">
            <a:avLst/>
          </a:prstGeom>
        </p:spPr>
      </p:pic>
      <p:sp>
        <p:nvSpPr>
          <p:cNvPr id="18" name="Rounded Rectangular Callout 17"/>
          <p:cNvSpPr/>
          <p:nvPr/>
        </p:nvSpPr>
        <p:spPr>
          <a:xfrm>
            <a:off x="8612518" y="3124200"/>
            <a:ext cx="2893682" cy="1295400"/>
          </a:xfrm>
          <a:prstGeom prst="wedgeRoundRectCallout">
            <a:avLst>
              <a:gd name="adj1" fmla="val -76637"/>
              <a:gd name="adj2" fmla="val 427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It may be necessary to reduce the liner size to maintain 2”-3” around liner</a:t>
            </a:r>
            <a:endParaRPr lang="en-US" dirty="0"/>
          </a:p>
        </p:txBody>
      </p:sp>
    </p:spTree>
    <p:extLst>
      <p:ext uri="{BB962C8B-B14F-4D97-AF65-F5344CB8AC3E}">
        <p14:creationId xmlns:p14="http://schemas.microsoft.com/office/powerpoint/2010/main" val="567800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838201"/>
            <a:ext cx="11658600" cy="5333999"/>
          </a:xfrm>
        </p:spPr>
        <p:txBody>
          <a:bodyPr/>
          <a:lstStyle/>
          <a:p>
            <a:pPr marL="0" indent="0">
              <a:buNone/>
            </a:pPr>
            <a:r>
              <a:rPr lang="en-US" sz="2000" dirty="0" smtClean="0"/>
              <a:t>In this case it was necessary to choose one size smaller for the liner to provide appropriate room for fit inside of the host pipe and to allow for grouting.  The coordinates from the lower left corner of the worksheet can then be copied and pasted into HY-8.</a:t>
            </a:r>
          </a:p>
          <a:p>
            <a:pPr marL="0" indent="0">
              <a:buNone/>
            </a:pPr>
            <a:endParaRPr lang="en-US" sz="2000" dirty="0" smtClean="0"/>
          </a:p>
          <a:p>
            <a:pPr marL="0" indent="0">
              <a:buNone/>
            </a:pPr>
            <a:endParaRPr lang="en-US" sz="2000" b="1" dirty="0"/>
          </a:p>
        </p:txBody>
      </p:sp>
      <p:sp>
        <p:nvSpPr>
          <p:cNvPr id="4" name="Title 3"/>
          <p:cNvSpPr>
            <a:spLocks noGrp="1"/>
          </p:cNvSpPr>
          <p:nvPr>
            <p:ph type="title"/>
          </p:nvPr>
        </p:nvSpPr>
        <p:spPr/>
        <p:txBody>
          <a:bodyPr/>
          <a:lstStyle/>
          <a:p>
            <a:r>
              <a:rPr lang="en-US" b="1" dirty="0"/>
              <a:t>Elliptical HDPE Pipe Lining Worksheet</a:t>
            </a:r>
            <a:endParaRPr lang="en-US" dirty="0"/>
          </a:p>
        </p:txBody>
      </p:sp>
      <p:pic>
        <p:nvPicPr>
          <p:cNvPr id="3" name="Picture 2"/>
          <p:cNvPicPr>
            <a:picLocks noChangeAspect="1"/>
          </p:cNvPicPr>
          <p:nvPr/>
        </p:nvPicPr>
        <p:blipFill>
          <a:blip r:embed="rId2"/>
          <a:stretch>
            <a:fillRect/>
          </a:stretch>
        </p:blipFill>
        <p:spPr>
          <a:xfrm>
            <a:off x="214312" y="2219324"/>
            <a:ext cx="3443288" cy="2390775"/>
          </a:xfrm>
          <a:prstGeom prst="rect">
            <a:avLst/>
          </a:prstGeom>
        </p:spPr>
      </p:pic>
      <p:pic>
        <p:nvPicPr>
          <p:cNvPr id="5" name="Picture 4"/>
          <p:cNvPicPr>
            <a:picLocks noChangeAspect="1"/>
          </p:cNvPicPr>
          <p:nvPr/>
        </p:nvPicPr>
        <p:blipFill>
          <a:blip r:embed="rId3"/>
          <a:stretch>
            <a:fillRect/>
          </a:stretch>
        </p:blipFill>
        <p:spPr>
          <a:xfrm>
            <a:off x="4038600" y="1992351"/>
            <a:ext cx="4991100" cy="3178543"/>
          </a:xfrm>
          <a:prstGeom prst="rect">
            <a:avLst/>
          </a:prstGeom>
        </p:spPr>
      </p:pic>
      <p:sp>
        <p:nvSpPr>
          <p:cNvPr id="6" name="Rounded Rectangular Callout 5"/>
          <p:cNvSpPr/>
          <p:nvPr/>
        </p:nvSpPr>
        <p:spPr>
          <a:xfrm>
            <a:off x="457200" y="5029199"/>
            <a:ext cx="3200400" cy="814387"/>
          </a:xfrm>
          <a:prstGeom prst="wedgeRoundRectCallout">
            <a:avLst>
              <a:gd name="adj1" fmla="val 72050"/>
              <a:gd name="adj2" fmla="val -558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Copy and paste into HY-8 user defined culvert shape entry</a:t>
            </a:r>
            <a:endParaRPr lang="en-US" dirty="0"/>
          </a:p>
        </p:txBody>
      </p:sp>
      <p:sp>
        <p:nvSpPr>
          <p:cNvPr id="13" name="Rounded Rectangular Callout 12"/>
          <p:cNvSpPr/>
          <p:nvPr/>
        </p:nvSpPr>
        <p:spPr>
          <a:xfrm>
            <a:off x="9220200" y="4953000"/>
            <a:ext cx="1676400" cy="685800"/>
          </a:xfrm>
          <a:prstGeom prst="wedgeRoundRectCallout">
            <a:avLst>
              <a:gd name="adj1" fmla="val -108353"/>
              <a:gd name="adj2" fmla="val -379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Liner inverts enter into HY-8</a:t>
            </a:r>
            <a:endParaRPr lang="en-US" dirty="0"/>
          </a:p>
        </p:txBody>
      </p:sp>
      <p:sp>
        <p:nvSpPr>
          <p:cNvPr id="14" name="Rounded Rectangular Callout 13"/>
          <p:cNvSpPr/>
          <p:nvPr/>
        </p:nvSpPr>
        <p:spPr>
          <a:xfrm>
            <a:off x="9029700" y="2496944"/>
            <a:ext cx="1638300" cy="855856"/>
          </a:xfrm>
          <a:prstGeom prst="wedgeRoundRectCallout">
            <a:avLst>
              <a:gd name="adj1" fmla="val -100827"/>
              <a:gd name="adj2" fmla="val -292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Inner and outer dimensions</a:t>
            </a:r>
            <a:endParaRPr lang="en-US" dirty="0"/>
          </a:p>
        </p:txBody>
      </p:sp>
      <p:sp>
        <p:nvSpPr>
          <p:cNvPr id="8" name="Rectangle 7"/>
          <p:cNvSpPr/>
          <p:nvPr/>
        </p:nvSpPr>
        <p:spPr>
          <a:xfrm>
            <a:off x="4419600" y="2667000"/>
            <a:ext cx="1257300" cy="2503894"/>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315200" y="2496944"/>
            <a:ext cx="914400" cy="322456"/>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315200" y="4867971"/>
            <a:ext cx="914400" cy="322456"/>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7773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914400"/>
            <a:ext cx="5638800" cy="5257800"/>
          </a:xfrm>
        </p:spPr>
        <p:txBody>
          <a:bodyPr/>
          <a:lstStyle/>
          <a:p>
            <a:pPr lvl="1">
              <a:spcAft>
                <a:spcPts val="600"/>
              </a:spcAft>
            </a:pPr>
            <a:r>
              <a:rPr lang="en-US" sz="2800" dirty="0" smtClean="0"/>
              <a:t>The existing pipe is dewatered</a:t>
            </a:r>
          </a:p>
          <a:p>
            <a:pPr lvl="1">
              <a:spcAft>
                <a:spcPts val="600"/>
              </a:spcAft>
            </a:pPr>
            <a:r>
              <a:rPr lang="en-US" sz="2800" dirty="0"/>
              <a:t>A lining tube saturated in resin is inserted into the host pipe</a:t>
            </a:r>
          </a:p>
          <a:p>
            <a:pPr lvl="1">
              <a:spcAft>
                <a:spcPts val="600"/>
              </a:spcAft>
            </a:pPr>
            <a:r>
              <a:rPr lang="en-US" sz="2800" dirty="0"/>
              <a:t>Air pressure is used to inflate the lining tube inside of the host pipe</a:t>
            </a:r>
          </a:p>
          <a:p>
            <a:pPr lvl="1">
              <a:spcAft>
                <a:spcPts val="600"/>
              </a:spcAft>
            </a:pPr>
            <a:r>
              <a:rPr lang="en-US" sz="2800" dirty="0"/>
              <a:t>Hot water or steam is used to cure the resin</a:t>
            </a:r>
          </a:p>
          <a:p>
            <a:pPr lvl="1">
              <a:spcAft>
                <a:spcPts val="600"/>
              </a:spcAft>
            </a:pPr>
            <a:r>
              <a:rPr lang="en-US" sz="2800" dirty="0"/>
              <a:t>The cured resin tube forms a solid tightfitting liner within the existing host pipe</a:t>
            </a:r>
          </a:p>
          <a:p>
            <a:pPr marL="0" indent="0">
              <a:buNone/>
            </a:pPr>
            <a:endParaRPr lang="en-US" dirty="0"/>
          </a:p>
        </p:txBody>
      </p:sp>
      <p:sp>
        <p:nvSpPr>
          <p:cNvPr id="4" name="Title 3"/>
          <p:cNvSpPr>
            <a:spLocks noGrp="1"/>
          </p:cNvSpPr>
          <p:nvPr>
            <p:ph type="title"/>
          </p:nvPr>
        </p:nvSpPr>
        <p:spPr/>
        <p:txBody>
          <a:bodyPr/>
          <a:lstStyle/>
          <a:p>
            <a:r>
              <a:rPr lang="en-US" b="1" dirty="0" err="1" smtClean="0"/>
              <a:t>CIPP</a:t>
            </a:r>
            <a:r>
              <a:rPr lang="en-US" b="1" dirty="0"/>
              <a:t> Liners - Installation </a:t>
            </a:r>
            <a:r>
              <a:rPr lang="en-US" b="1" dirty="0" smtClean="0"/>
              <a:t>Process</a:t>
            </a:r>
            <a:endParaRPr lang="en-US" b="1" dirty="0"/>
          </a:p>
        </p:txBody>
      </p:sp>
      <p:pic>
        <p:nvPicPr>
          <p:cNvPr id="3" name="Picture 2"/>
          <p:cNvPicPr>
            <a:picLocks noChangeAspect="1"/>
          </p:cNvPicPr>
          <p:nvPr/>
        </p:nvPicPr>
        <p:blipFill rotWithShape="1">
          <a:blip r:embed="rId3"/>
          <a:srcRect l="400" t="13483" r="-1906" b="7864"/>
          <a:stretch/>
        </p:blipFill>
        <p:spPr>
          <a:xfrm>
            <a:off x="6335949" y="914400"/>
            <a:ext cx="4614802" cy="4267200"/>
          </a:xfrm>
          <a:prstGeom prst="rect">
            <a:avLst/>
          </a:prstGeom>
        </p:spPr>
      </p:pic>
    </p:spTree>
    <p:extLst>
      <p:ext uri="{BB962C8B-B14F-4D97-AF65-F5344CB8AC3E}">
        <p14:creationId xmlns:p14="http://schemas.microsoft.com/office/powerpoint/2010/main" val="1719736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41890" y="990600"/>
            <a:ext cx="11211910" cy="5715000"/>
          </a:xfrm>
        </p:spPr>
        <p:txBody>
          <a:bodyPr>
            <a:normAutofit/>
          </a:bodyPr>
          <a:lstStyle/>
          <a:p>
            <a:pPr lvl="1"/>
            <a:r>
              <a:rPr lang="en-US" dirty="0" smtClean="0"/>
              <a:t>An inlet coefficient  </a:t>
            </a:r>
          </a:p>
          <a:p>
            <a:pPr lvl="2"/>
            <a:r>
              <a:rPr lang="en-US" dirty="0" smtClean="0"/>
              <a:t>For </a:t>
            </a:r>
            <a:r>
              <a:rPr lang="en-US" dirty="0"/>
              <a:t>installation on projecting </a:t>
            </a:r>
            <a:r>
              <a:rPr lang="en-US" dirty="0" smtClean="0"/>
              <a:t>pipes use </a:t>
            </a:r>
            <a:r>
              <a:rPr lang="en-US" dirty="0" err="1" smtClean="0"/>
              <a:t>Ke</a:t>
            </a:r>
            <a:r>
              <a:rPr lang="en-US" dirty="0" smtClean="0"/>
              <a:t> = 0.7 (Mitered to Conform to Slope edge condition in </a:t>
            </a:r>
            <a:r>
              <a:rPr lang="en-US" dirty="0" err="1" smtClean="0"/>
              <a:t>HY</a:t>
            </a:r>
            <a:r>
              <a:rPr lang="en-US" dirty="0" smtClean="0"/>
              <a:t>-8) This determination was based on information provided in a study of inlet conditions by the National Cooperative Highway Research Program.</a:t>
            </a:r>
          </a:p>
          <a:p>
            <a:pPr lvl="2"/>
            <a:r>
              <a:rPr lang="en-US" dirty="0" smtClean="0"/>
              <a:t>If the existing pipe is not thin edge projecting, the liner should have an inlet type matching the existing structure.</a:t>
            </a:r>
          </a:p>
          <a:p>
            <a:pPr lvl="1">
              <a:spcAft>
                <a:spcPts val="600"/>
              </a:spcAft>
            </a:pPr>
            <a:r>
              <a:rPr lang="en-US" dirty="0" smtClean="0"/>
              <a:t>Manning’s n for </a:t>
            </a:r>
            <a:r>
              <a:rPr lang="en-US" dirty="0" err="1" smtClean="0"/>
              <a:t>CIPP</a:t>
            </a:r>
            <a:r>
              <a:rPr lang="en-US" dirty="0" smtClean="0"/>
              <a:t> should be 0.012</a:t>
            </a:r>
          </a:p>
          <a:p>
            <a:pPr lvl="1"/>
            <a:r>
              <a:rPr lang="en-US" dirty="0" smtClean="0"/>
              <a:t>Inverts should be raised by the thickness of the liner </a:t>
            </a:r>
          </a:p>
          <a:p>
            <a:pPr lvl="1"/>
            <a:r>
              <a:rPr lang="en-US" dirty="0" smtClean="0"/>
              <a:t>For circular pipes, the diameter should be reduced according to </a:t>
            </a:r>
            <a:r>
              <a:rPr lang="en-US" b="1" dirty="0" smtClean="0"/>
              <a:t>IDM</a:t>
            </a:r>
            <a:r>
              <a:rPr lang="en-US" dirty="0" smtClean="0"/>
              <a:t> </a:t>
            </a:r>
            <a:r>
              <a:rPr lang="en-US" b="1" dirty="0"/>
              <a:t>203-2.02(13) Pipe Lining </a:t>
            </a:r>
            <a:endParaRPr lang="en-US" b="1" dirty="0" smtClean="0"/>
          </a:p>
          <a:p>
            <a:pPr lvl="1"/>
            <a:r>
              <a:rPr lang="en-US" dirty="0" smtClean="0"/>
              <a:t>For </a:t>
            </a:r>
            <a:r>
              <a:rPr lang="en-US" dirty="0"/>
              <a:t>p</a:t>
            </a:r>
            <a:r>
              <a:rPr lang="en-US" dirty="0" smtClean="0"/>
              <a:t>ipe arches the </a:t>
            </a:r>
            <a:r>
              <a:rPr lang="en-US" b="1" dirty="0" smtClean="0"/>
              <a:t>CIPP Lining Worksheet </a:t>
            </a:r>
            <a:r>
              <a:rPr lang="en-US" dirty="0" smtClean="0"/>
              <a:t>found on the hydraulics website can be used to generate coordinates for HY-8</a:t>
            </a:r>
          </a:p>
          <a:p>
            <a:pPr lvl="1"/>
            <a:r>
              <a:rPr lang="en-US" dirty="0" smtClean="0"/>
              <a:t>The maximum allowable size for INDOT projects is 96” equivalent </a:t>
            </a:r>
            <a:r>
              <a:rPr lang="en-US" dirty="0"/>
              <a:t>diameter. Some districts have </a:t>
            </a:r>
            <a:r>
              <a:rPr lang="en-US" dirty="0" smtClean="0"/>
              <a:t>smaller size </a:t>
            </a:r>
            <a:r>
              <a:rPr lang="en-US" dirty="0"/>
              <a:t>restrictions. </a:t>
            </a:r>
            <a:endParaRPr lang="en-US" dirty="0" smtClean="0"/>
          </a:p>
          <a:p>
            <a:pPr lvl="1"/>
            <a:r>
              <a:rPr lang="en-US" dirty="0"/>
              <a:t>Minimum size should be large enough that the resulting lined pipe is not smaller than the minimum pipe sizes identified in Figure </a:t>
            </a:r>
            <a:r>
              <a:rPr lang="en-US" dirty="0" smtClean="0"/>
              <a:t>203-</a:t>
            </a:r>
            <a:r>
              <a:rPr lang="en-US" dirty="0" err="1" smtClean="0"/>
              <a:t>2B</a:t>
            </a:r>
            <a:r>
              <a:rPr lang="en-US" dirty="0" smtClean="0"/>
              <a:t> of the IDM.</a:t>
            </a:r>
          </a:p>
          <a:p>
            <a:pPr lvl="1"/>
            <a:endParaRPr lang="en-US" dirty="0"/>
          </a:p>
        </p:txBody>
      </p:sp>
      <p:sp>
        <p:nvSpPr>
          <p:cNvPr id="4" name="Title 3"/>
          <p:cNvSpPr>
            <a:spLocks noGrp="1"/>
          </p:cNvSpPr>
          <p:nvPr>
            <p:ph type="title"/>
          </p:nvPr>
        </p:nvSpPr>
        <p:spPr/>
        <p:txBody>
          <a:bodyPr/>
          <a:lstStyle/>
          <a:p>
            <a:r>
              <a:rPr lang="en-US" b="1" dirty="0" err="1" smtClean="0"/>
              <a:t>CIPP</a:t>
            </a:r>
            <a:r>
              <a:rPr lang="en-US" b="1" dirty="0" smtClean="0"/>
              <a:t> Liners - </a:t>
            </a:r>
            <a:r>
              <a:rPr lang="en-US" b="1" dirty="0"/>
              <a:t>Design and </a:t>
            </a:r>
            <a:r>
              <a:rPr lang="en-US" b="1" dirty="0" smtClean="0"/>
              <a:t>Analysis</a:t>
            </a:r>
            <a:endParaRPr lang="en-US" b="1" dirty="0"/>
          </a:p>
        </p:txBody>
      </p:sp>
    </p:spTree>
    <p:extLst>
      <p:ext uri="{BB962C8B-B14F-4D97-AF65-F5344CB8AC3E}">
        <p14:creationId xmlns:p14="http://schemas.microsoft.com/office/powerpoint/2010/main" val="1334634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914400"/>
            <a:ext cx="10439400" cy="5638800"/>
          </a:xfrm>
        </p:spPr>
        <p:txBody>
          <a:bodyPr>
            <a:normAutofit/>
          </a:bodyPr>
          <a:lstStyle/>
          <a:p>
            <a:pPr marL="0" indent="0">
              <a:buNone/>
            </a:pPr>
            <a:r>
              <a:rPr lang="en-US" sz="2000" dirty="0" smtClean="0"/>
              <a:t>In a similar process to the HDPE worksheet, copy the coordinates for the corrugated metal pipe arch from HY-8.  The worksheet selects the appropriate thickness and provides coordinates that can be copied and pasted back into HY-8. </a:t>
            </a:r>
          </a:p>
        </p:txBody>
      </p:sp>
      <p:sp>
        <p:nvSpPr>
          <p:cNvPr id="4" name="Title 3"/>
          <p:cNvSpPr>
            <a:spLocks noGrp="1"/>
          </p:cNvSpPr>
          <p:nvPr>
            <p:ph type="title"/>
          </p:nvPr>
        </p:nvSpPr>
        <p:spPr/>
        <p:txBody>
          <a:bodyPr/>
          <a:lstStyle/>
          <a:p>
            <a:pPr marL="0" indent="0"/>
            <a:r>
              <a:rPr lang="en-US" b="1" dirty="0" err="1"/>
              <a:t>CIPP</a:t>
            </a:r>
            <a:r>
              <a:rPr lang="en-US" b="1" dirty="0"/>
              <a:t> Lining Worksheet</a:t>
            </a:r>
          </a:p>
        </p:txBody>
      </p:sp>
      <p:pic>
        <p:nvPicPr>
          <p:cNvPr id="5" name="Picture 4"/>
          <p:cNvPicPr>
            <a:picLocks noChangeAspect="1"/>
          </p:cNvPicPr>
          <p:nvPr/>
        </p:nvPicPr>
        <p:blipFill>
          <a:blip r:embed="rId2"/>
          <a:stretch>
            <a:fillRect/>
          </a:stretch>
        </p:blipFill>
        <p:spPr>
          <a:xfrm>
            <a:off x="304800" y="2514600"/>
            <a:ext cx="10591800" cy="3217867"/>
          </a:xfrm>
          <a:prstGeom prst="rect">
            <a:avLst/>
          </a:prstGeom>
        </p:spPr>
      </p:pic>
      <p:sp>
        <p:nvSpPr>
          <p:cNvPr id="7" name="Rounded Rectangular Callout 6"/>
          <p:cNvSpPr/>
          <p:nvPr/>
        </p:nvSpPr>
        <p:spPr>
          <a:xfrm>
            <a:off x="6062546" y="2107406"/>
            <a:ext cx="3200400" cy="814387"/>
          </a:xfrm>
          <a:prstGeom prst="wedgeRoundRectCallout">
            <a:avLst>
              <a:gd name="adj1" fmla="val -74059"/>
              <a:gd name="adj2" fmla="val 344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Copy and paste into HY-8 user defined culvert shape entry</a:t>
            </a:r>
            <a:endParaRPr lang="en-US" dirty="0"/>
          </a:p>
        </p:txBody>
      </p:sp>
      <p:sp>
        <p:nvSpPr>
          <p:cNvPr id="8" name="Rounded Rectangular Callout 7"/>
          <p:cNvSpPr/>
          <p:nvPr/>
        </p:nvSpPr>
        <p:spPr>
          <a:xfrm>
            <a:off x="1524000" y="5716511"/>
            <a:ext cx="3200400" cy="814387"/>
          </a:xfrm>
          <a:prstGeom prst="wedgeRoundRectCallout">
            <a:avLst>
              <a:gd name="adj1" fmla="val -65232"/>
              <a:gd name="adj2" fmla="val -595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Coordinates from HY-8 for the existing host pipe</a:t>
            </a:r>
            <a:endParaRPr lang="en-US" dirty="0"/>
          </a:p>
        </p:txBody>
      </p:sp>
      <p:sp>
        <p:nvSpPr>
          <p:cNvPr id="9" name="Rectangle 8"/>
          <p:cNvSpPr/>
          <p:nvPr/>
        </p:nvSpPr>
        <p:spPr>
          <a:xfrm>
            <a:off x="3886200" y="2798178"/>
            <a:ext cx="1371600" cy="284062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2476" y="2818842"/>
            <a:ext cx="1373923" cy="2819958"/>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3544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838201"/>
            <a:ext cx="6172200" cy="5410199"/>
          </a:xfrm>
        </p:spPr>
        <p:txBody>
          <a:bodyPr>
            <a:normAutofit/>
          </a:bodyPr>
          <a:lstStyle/>
          <a:p>
            <a:pPr lvl="1"/>
            <a:r>
              <a:rPr lang="en-US" dirty="0" smtClean="0"/>
              <a:t>Existing pipe dewatered and cleaned</a:t>
            </a:r>
          </a:p>
          <a:p>
            <a:pPr lvl="1"/>
            <a:r>
              <a:rPr lang="en-US" dirty="0" smtClean="0"/>
              <a:t>Asphaltic coating is applied where the concrete will be in contact with the steel</a:t>
            </a:r>
          </a:p>
          <a:p>
            <a:pPr lvl="1"/>
            <a:r>
              <a:rPr lang="en-US" dirty="0" smtClean="0"/>
              <a:t>Steel Reinforcement is installed</a:t>
            </a:r>
          </a:p>
          <a:p>
            <a:pPr lvl="1"/>
            <a:r>
              <a:rPr lang="en-US" dirty="0" smtClean="0"/>
              <a:t>Concrete is installed along the invert of the pipe</a:t>
            </a:r>
          </a:p>
          <a:p>
            <a:pPr lvl="1"/>
            <a:r>
              <a:rPr lang="en-US" dirty="0" smtClean="0"/>
              <a:t>Hydraulics offers this as an option. </a:t>
            </a:r>
            <a:r>
              <a:rPr lang="en-US" dirty="0"/>
              <a:t>I</a:t>
            </a:r>
            <a:r>
              <a:rPr lang="en-US" dirty="0" smtClean="0"/>
              <a:t>t is up to the designer to determine if it is structure has sufficient integrity for this type of rehabilitation.</a:t>
            </a:r>
          </a:p>
          <a:p>
            <a:pPr lvl="1"/>
            <a:r>
              <a:rPr lang="en-US" dirty="0"/>
              <a:t>Minimum size should be large enough that the resulting lined pipe is not smaller than the minimum pipe sizes identified in Figure </a:t>
            </a:r>
            <a:r>
              <a:rPr lang="en-US" dirty="0" smtClean="0"/>
              <a:t>203-</a:t>
            </a:r>
            <a:r>
              <a:rPr lang="en-US" dirty="0" err="1" smtClean="0"/>
              <a:t>2B</a:t>
            </a:r>
            <a:r>
              <a:rPr lang="en-US" dirty="0" smtClean="0"/>
              <a:t> of the IDM.</a:t>
            </a:r>
            <a:endParaRPr lang="en-US" dirty="0"/>
          </a:p>
        </p:txBody>
      </p:sp>
      <p:sp>
        <p:nvSpPr>
          <p:cNvPr id="4" name="Title 3"/>
          <p:cNvSpPr>
            <a:spLocks noGrp="1"/>
          </p:cNvSpPr>
          <p:nvPr>
            <p:ph type="title"/>
          </p:nvPr>
        </p:nvSpPr>
        <p:spPr/>
        <p:txBody>
          <a:bodyPr/>
          <a:lstStyle/>
          <a:p>
            <a:r>
              <a:rPr lang="en-US" b="1" dirty="0" smtClean="0"/>
              <a:t>5” Paved Invert - Installation </a:t>
            </a:r>
            <a:r>
              <a:rPr lang="en-US" b="1" dirty="0"/>
              <a:t>Process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414" y="1371600"/>
            <a:ext cx="4775200" cy="3581400"/>
          </a:xfrm>
          <a:prstGeom prst="rect">
            <a:avLst/>
          </a:prstGeom>
        </p:spPr>
      </p:pic>
    </p:spTree>
    <p:extLst>
      <p:ext uri="{BB962C8B-B14F-4D97-AF65-F5344CB8AC3E}">
        <p14:creationId xmlns:p14="http://schemas.microsoft.com/office/powerpoint/2010/main" val="1765696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41890" y="990600"/>
            <a:ext cx="11135710" cy="5257800"/>
          </a:xfrm>
        </p:spPr>
        <p:txBody>
          <a:bodyPr>
            <a:normAutofit lnSpcReduction="10000"/>
          </a:bodyPr>
          <a:lstStyle/>
          <a:p>
            <a:pPr lvl="1"/>
            <a:r>
              <a:rPr lang="en-US" sz="3200" dirty="0" smtClean="0"/>
              <a:t>An </a:t>
            </a:r>
            <a:r>
              <a:rPr lang="en-US" sz="3200" dirty="0"/>
              <a:t>inlet </a:t>
            </a:r>
            <a:r>
              <a:rPr lang="en-US" sz="3200" dirty="0" smtClean="0"/>
              <a:t>coefficient (</a:t>
            </a:r>
            <a:r>
              <a:rPr lang="en-US" sz="3200" dirty="0" err="1" smtClean="0"/>
              <a:t>Ke</a:t>
            </a:r>
            <a:r>
              <a:rPr lang="en-US" sz="3200" dirty="0" smtClean="0"/>
              <a:t>) should </a:t>
            </a:r>
            <a:r>
              <a:rPr lang="en-US" sz="3200" dirty="0"/>
              <a:t>be </a:t>
            </a:r>
            <a:r>
              <a:rPr lang="en-US" sz="3200" dirty="0" smtClean="0"/>
              <a:t>the same as the existing </a:t>
            </a:r>
          </a:p>
          <a:p>
            <a:pPr lvl="1"/>
            <a:r>
              <a:rPr lang="en-US" sz="3200" dirty="0" smtClean="0"/>
              <a:t>Manning’s n for the bottom of the pipe should be 0.012</a:t>
            </a:r>
          </a:p>
          <a:p>
            <a:pPr lvl="1"/>
            <a:r>
              <a:rPr lang="en-US" sz="3200" dirty="0"/>
              <a:t>Manning’s n for the </a:t>
            </a:r>
            <a:r>
              <a:rPr lang="en-US" sz="3200" dirty="0" smtClean="0"/>
              <a:t>sides and top of </a:t>
            </a:r>
            <a:r>
              <a:rPr lang="en-US" sz="3200" dirty="0"/>
              <a:t>the pipe should be </a:t>
            </a:r>
            <a:r>
              <a:rPr lang="en-US" sz="3200" dirty="0" smtClean="0"/>
              <a:t>same as existing</a:t>
            </a:r>
          </a:p>
          <a:p>
            <a:pPr lvl="1"/>
            <a:r>
              <a:rPr lang="en-US" sz="3200" dirty="0" smtClean="0"/>
              <a:t>Paved invert raises the bottom elevation of the structure so the inverts should be raised by 5” (0.42’) in HY-8</a:t>
            </a:r>
          </a:p>
          <a:p>
            <a:pPr lvl="1"/>
            <a:r>
              <a:rPr lang="en-US" sz="3200" dirty="0" smtClean="0"/>
              <a:t>The minimum size </a:t>
            </a:r>
            <a:r>
              <a:rPr lang="en-US" sz="3200" dirty="0"/>
              <a:t>of the existing pipe </a:t>
            </a:r>
            <a:r>
              <a:rPr lang="en-US" sz="3200" dirty="0" smtClean="0"/>
              <a:t>should be large enough that the resulting lined pipe is not smaller than the minimum pipe sizes identified in Figure 203-</a:t>
            </a:r>
            <a:r>
              <a:rPr lang="en-US" sz="3200" dirty="0" err="1" smtClean="0"/>
              <a:t>2B</a:t>
            </a:r>
            <a:endParaRPr lang="en-US" sz="3200" dirty="0" smtClean="0"/>
          </a:p>
          <a:p>
            <a:pPr lvl="1"/>
            <a:r>
              <a:rPr lang="en-US" sz="3200" dirty="0" smtClean="0"/>
              <a:t>There is a worksheet for determining the coordinates for the </a:t>
            </a:r>
            <a:r>
              <a:rPr lang="en-US" sz="3200" dirty="0"/>
              <a:t>p</a:t>
            </a:r>
            <a:r>
              <a:rPr lang="en-US" sz="3200" dirty="0" smtClean="0"/>
              <a:t>aved invert on the INDOT Hydraulics website </a:t>
            </a:r>
          </a:p>
          <a:p>
            <a:pPr marL="457200" lvl="1" indent="0">
              <a:buNone/>
            </a:pPr>
            <a:r>
              <a:rPr lang="en-US" dirty="0" smtClean="0"/>
              <a:t> </a:t>
            </a:r>
          </a:p>
          <a:p>
            <a:pPr lvl="1"/>
            <a:endParaRPr lang="en-US" dirty="0"/>
          </a:p>
        </p:txBody>
      </p:sp>
      <p:sp>
        <p:nvSpPr>
          <p:cNvPr id="4" name="Title 3"/>
          <p:cNvSpPr>
            <a:spLocks noGrp="1"/>
          </p:cNvSpPr>
          <p:nvPr>
            <p:ph type="title"/>
          </p:nvPr>
        </p:nvSpPr>
        <p:spPr/>
        <p:txBody>
          <a:bodyPr/>
          <a:lstStyle/>
          <a:p>
            <a:r>
              <a:rPr lang="en-US" b="1" dirty="0" smtClean="0"/>
              <a:t>5” Paved Invert - </a:t>
            </a:r>
            <a:r>
              <a:rPr lang="en-US" b="1" dirty="0"/>
              <a:t>Design and </a:t>
            </a:r>
            <a:r>
              <a:rPr lang="en-US" b="1" dirty="0" smtClean="0"/>
              <a:t>Analysis</a:t>
            </a:r>
            <a:endParaRPr lang="en-US" b="1" dirty="0"/>
          </a:p>
        </p:txBody>
      </p:sp>
    </p:spTree>
    <p:extLst>
      <p:ext uri="{BB962C8B-B14F-4D97-AF65-F5344CB8AC3E}">
        <p14:creationId xmlns:p14="http://schemas.microsoft.com/office/powerpoint/2010/main" val="1344737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914400"/>
            <a:ext cx="10287000" cy="5638800"/>
          </a:xfrm>
        </p:spPr>
        <p:txBody>
          <a:bodyPr/>
          <a:lstStyle/>
          <a:p>
            <a:pPr marL="0" indent="0">
              <a:buNone/>
            </a:pPr>
            <a:r>
              <a:rPr lang="en-US" dirty="0" smtClean="0"/>
              <a:t>Paved Invert Worksheet</a:t>
            </a:r>
          </a:p>
          <a:p>
            <a:pPr marL="0" indent="0">
              <a:buNone/>
            </a:pPr>
            <a:endParaRPr lang="en-US" dirty="0"/>
          </a:p>
        </p:txBody>
      </p:sp>
      <p:sp>
        <p:nvSpPr>
          <p:cNvPr id="4" name="Title 3"/>
          <p:cNvSpPr>
            <a:spLocks noGrp="1"/>
          </p:cNvSpPr>
          <p:nvPr>
            <p:ph type="title"/>
          </p:nvPr>
        </p:nvSpPr>
        <p:spPr/>
        <p:txBody>
          <a:bodyPr/>
          <a:lstStyle/>
          <a:p>
            <a:r>
              <a:rPr lang="en-US" b="1" dirty="0"/>
              <a:t>5” Paved Invert - Design and Analysis</a:t>
            </a:r>
            <a:endParaRPr lang="en-US" dirty="0"/>
          </a:p>
        </p:txBody>
      </p:sp>
      <p:pic>
        <p:nvPicPr>
          <p:cNvPr id="7" name="Picture 6"/>
          <p:cNvPicPr>
            <a:picLocks noChangeAspect="1"/>
          </p:cNvPicPr>
          <p:nvPr/>
        </p:nvPicPr>
        <p:blipFill rotWithShape="1">
          <a:blip r:embed="rId2"/>
          <a:srcRect l="2381" t="3054" r="15475" b="5325"/>
          <a:stretch/>
        </p:blipFill>
        <p:spPr>
          <a:xfrm>
            <a:off x="4038600" y="1030357"/>
            <a:ext cx="6172200" cy="5367130"/>
          </a:xfrm>
          <a:prstGeom prst="rect">
            <a:avLst/>
          </a:prstGeom>
        </p:spPr>
      </p:pic>
      <p:sp>
        <p:nvSpPr>
          <p:cNvPr id="8" name="Rounded Rectangular Callout 7"/>
          <p:cNvSpPr/>
          <p:nvPr/>
        </p:nvSpPr>
        <p:spPr>
          <a:xfrm>
            <a:off x="7848600" y="2971800"/>
            <a:ext cx="2362200" cy="609600"/>
          </a:xfrm>
          <a:prstGeom prst="wedgeRoundRectCallout">
            <a:avLst>
              <a:gd name="adj1" fmla="val -77431"/>
              <a:gd name="adj2" fmla="val -279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Choose shape from drop down</a:t>
            </a:r>
            <a:endParaRPr lang="en-US" dirty="0"/>
          </a:p>
        </p:txBody>
      </p:sp>
      <p:sp>
        <p:nvSpPr>
          <p:cNvPr id="9" name="Rounded Rectangle 8"/>
          <p:cNvSpPr/>
          <p:nvPr/>
        </p:nvSpPr>
        <p:spPr>
          <a:xfrm>
            <a:off x="6781800" y="3048000"/>
            <a:ext cx="381000" cy="137747"/>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ular Callout 9"/>
          <p:cNvSpPr/>
          <p:nvPr/>
        </p:nvSpPr>
        <p:spPr>
          <a:xfrm>
            <a:off x="1223844" y="3886200"/>
            <a:ext cx="2438400" cy="1066800"/>
          </a:xfrm>
          <a:prstGeom prst="wedgeRoundRectCallout">
            <a:avLst>
              <a:gd name="adj1" fmla="val 65351"/>
              <a:gd name="adj2" fmla="val 316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If shape is a pipe arch, copy coordinates from HY-8 and paste here</a:t>
            </a:r>
            <a:endParaRPr lang="en-US" dirty="0"/>
          </a:p>
        </p:txBody>
      </p:sp>
      <p:sp>
        <p:nvSpPr>
          <p:cNvPr id="11" name="Rounded Rectangular Callout 10"/>
          <p:cNvSpPr/>
          <p:nvPr/>
        </p:nvSpPr>
        <p:spPr>
          <a:xfrm>
            <a:off x="8763000" y="3886200"/>
            <a:ext cx="1676400" cy="609600"/>
          </a:xfrm>
          <a:prstGeom prst="wedgeRoundRectCallout">
            <a:avLst>
              <a:gd name="adj1" fmla="val -94555"/>
              <a:gd name="adj2" fmla="val -547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If circular enter diameter here</a:t>
            </a:r>
            <a:endParaRPr lang="en-US" dirty="0"/>
          </a:p>
        </p:txBody>
      </p:sp>
      <p:sp>
        <p:nvSpPr>
          <p:cNvPr id="12" name="Rounded Rectangle 11"/>
          <p:cNvSpPr/>
          <p:nvPr/>
        </p:nvSpPr>
        <p:spPr>
          <a:xfrm>
            <a:off x="7620000" y="3770970"/>
            <a:ext cx="381000" cy="137747"/>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038600" y="4114800"/>
            <a:ext cx="1219200" cy="2282687"/>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38600" y="1030357"/>
            <a:ext cx="808460" cy="2398643"/>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ular Callout 14"/>
          <p:cNvSpPr/>
          <p:nvPr/>
        </p:nvSpPr>
        <p:spPr>
          <a:xfrm>
            <a:off x="1326065" y="2434683"/>
            <a:ext cx="2284140" cy="838200"/>
          </a:xfrm>
          <a:prstGeom prst="wedgeRoundRectCallout">
            <a:avLst>
              <a:gd name="adj1" fmla="val 68478"/>
              <a:gd name="adj2" fmla="val 250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Copy to first two columns (x, y-top) to HY-8 user defined</a:t>
            </a:r>
            <a:endParaRPr lang="en-US" dirty="0"/>
          </a:p>
        </p:txBody>
      </p:sp>
      <p:sp>
        <p:nvSpPr>
          <p:cNvPr id="16" name="Rounded Rectangular Callout 15"/>
          <p:cNvSpPr/>
          <p:nvPr/>
        </p:nvSpPr>
        <p:spPr>
          <a:xfrm>
            <a:off x="1357660" y="1376610"/>
            <a:ext cx="2284140" cy="838200"/>
          </a:xfrm>
          <a:prstGeom prst="wedgeRoundRectCallout">
            <a:avLst>
              <a:gd name="adj1" fmla="val 116322"/>
              <a:gd name="adj2" fmla="val 206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Copy to the third column (y-bottom) to HY-8 user defined</a:t>
            </a:r>
            <a:endParaRPr lang="en-US" dirty="0"/>
          </a:p>
        </p:txBody>
      </p:sp>
      <p:sp>
        <p:nvSpPr>
          <p:cNvPr id="17" name="Rectangle 16"/>
          <p:cNvSpPr/>
          <p:nvPr/>
        </p:nvSpPr>
        <p:spPr>
          <a:xfrm>
            <a:off x="5215056" y="1052659"/>
            <a:ext cx="423744" cy="237634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364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914400"/>
            <a:ext cx="10820400" cy="5257800"/>
          </a:xfrm>
        </p:spPr>
        <p:txBody>
          <a:bodyPr>
            <a:normAutofit/>
          </a:bodyPr>
          <a:lstStyle/>
          <a:p>
            <a:pPr marL="457200" lvl="1" indent="0">
              <a:buNone/>
            </a:pPr>
            <a:r>
              <a:rPr lang="en-US" dirty="0" smtClean="0"/>
              <a:t>Hydraulics Improvements - Inlet Improvements</a:t>
            </a:r>
          </a:p>
          <a:p>
            <a:pPr marL="914400" lvl="2" indent="0">
              <a:buNone/>
            </a:pPr>
            <a:r>
              <a:rPr lang="en-US" dirty="0" smtClean="0"/>
              <a:t>Square Edge Headwall </a:t>
            </a:r>
            <a:r>
              <a:rPr lang="en-US" dirty="0" err="1" smtClean="0"/>
              <a:t>K</a:t>
            </a:r>
            <a:r>
              <a:rPr lang="en-US" baseline="-25000" dirty="0" err="1" smtClean="0"/>
              <a:t>e</a:t>
            </a:r>
            <a:r>
              <a:rPr lang="en-US" dirty="0" smtClean="0"/>
              <a:t>=0.5</a:t>
            </a:r>
            <a:endParaRPr lang="en-US" dirty="0"/>
          </a:p>
          <a:p>
            <a:pPr lvl="2"/>
            <a:endParaRPr lang="en-US" dirty="0" smtClean="0"/>
          </a:p>
          <a:p>
            <a:pPr lvl="2"/>
            <a:endParaRPr lang="en-US" dirty="0"/>
          </a:p>
          <a:p>
            <a:pPr lvl="2"/>
            <a:endParaRPr lang="en-US" dirty="0" smtClean="0"/>
          </a:p>
          <a:p>
            <a:pPr lvl="2"/>
            <a:endParaRPr lang="en-US" dirty="0"/>
          </a:p>
          <a:p>
            <a:pPr lvl="2"/>
            <a:endParaRPr lang="en-US" dirty="0" smtClean="0"/>
          </a:p>
          <a:p>
            <a:pPr marL="914400" lvl="2" indent="0">
              <a:buNone/>
            </a:pPr>
            <a:endParaRPr lang="en-US" dirty="0" smtClean="0"/>
          </a:p>
          <a:p>
            <a:pPr marL="914400" lvl="2" indent="0">
              <a:buNone/>
            </a:pPr>
            <a:endParaRPr lang="en-US" dirty="0" smtClean="0"/>
          </a:p>
          <a:p>
            <a:pPr marL="914400" lvl="2" indent="0">
              <a:buNone/>
            </a:pPr>
            <a:r>
              <a:rPr lang="en-US" dirty="0" smtClean="0"/>
              <a:t>Beveled Edge </a:t>
            </a:r>
            <a:r>
              <a:rPr lang="en-US" dirty="0"/>
              <a:t>Headwall </a:t>
            </a:r>
            <a:r>
              <a:rPr lang="en-US" dirty="0" err="1" smtClean="0"/>
              <a:t>K</a:t>
            </a:r>
            <a:r>
              <a:rPr lang="en-US" baseline="-25000" dirty="0" err="1" smtClean="0"/>
              <a:t>e</a:t>
            </a:r>
            <a:r>
              <a:rPr lang="en-US" dirty="0" smtClean="0"/>
              <a:t>=0.2			Bell shaped end section </a:t>
            </a:r>
            <a:r>
              <a:rPr lang="en-US" dirty="0" err="1"/>
              <a:t>K</a:t>
            </a:r>
            <a:r>
              <a:rPr lang="en-US" baseline="-25000" dirty="0" err="1"/>
              <a:t>e</a:t>
            </a:r>
            <a:r>
              <a:rPr lang="en-US" dirty="0"/>
              <a:t>=0.2</a:t>
            </a:r>
            <a:r>
              <a:rPr lang="en-US" dirty="0" smtClean="0"/>
              <a:t> </a:t>
            </a:r>
            <a:endParaRPr lang="en-US" dirty="0"/>
          </a:p>
          <a:p>
            <a:pPr marL="914400" lvl="2" indent="0">
              <a:buNone/>
            </a:pPr>
            <a:endParaRPr lang="en-US" dirty="0"/>
          </a:p>
          <a:p>
            <a:pPr marL="914400" lvl="2" indent="0">
              <a:buNone/>
            </a:pPr>
            <a:endParaRPr lang="en-US" dirty="0" smtClean="0">
              <a:solidFill>
                <a:srgbClr val="FF0000"/>
              </a:solidFill>
            </a:endParaRPr>
          </a:p>
        </p:txBody>
      </p:sp>
      <p:sp>
        <p:nvSpPr>
          <p:cNvPr id="4" name="Title 3"/>
          <p:cNvSpPr>
            <a:spLocks noGrp="1"/>
          </p:cNvSpPr>
          <p:nvPr>
            <p:ph type="title"/>
          </p:nvPr>
        </p:nvSpPr>
        <p:spPr/>
        <p:txBody>
          <a:bodyPr/>
          <a:lstStyle/>
          <a:p>
            <a:r>
              <a:rPr lang="en-US" b="1" dirty="0"/>
              <a:t>Hydraulic Capacity </a:t>
            </a:r>
            <a:r>
              <a:rPr lang="en-US" b="1" dirty="0" smtClean="0"/>
              <a:t>Improvements</a:t>
            </a:r>
            <a:endParaRPr lang="en-US" b="1" dirty="0"/>
          </a:p>
        </p:txBody>
      </p:sp>
      <p:pic>
        <p:nvPicPr>
          <p:cNvPr id="5" name="Content Placeholder 6"/>
          <p:cNvPicPr>
            <a:picLocks noGrp="1" noChangeAspect="1"/>
          </p:cNvPicPr>
          <p:nvPr>
            <p:ph sz="half" idx="2"/>
          </p:nvPr>
        </p:nvPicPr>
        <p:blipFill>
          <a:blip r:embed="rId3"/>
          <a:stretch>
            <a:fillRect/>
          </a:stretch>
        </p:blipFill>
        <p:spPr>
          <a:xfrm>
            <a:off x="1143000" y="4421848"/>
            <a:ext cx="5116551" cy="1914734"/>
          </a:xfrm>
          <a:prstGeom prst="rect">
            <a:avLst/>
          </a:prstGeom>
        </p:spPr>
      </p:pic>
      <p:pic>
        <p:nvPicPr>
          <p:cNvPr id="6" name="Picture 5"/>
          <p:cNvPicPr>
            <a:picLocks noChangeAspect="1"/>
          </p:cNvPicPr>
          <p:nvPr/>
        </p:nvPicPr>
        <p:blipFill>
          <a:blip r:embed="rId4"/>
          <a:stretch>
            <a:fillRect/>
          </a:stretch>
        </p:blipFill>
        <p:spPr>
          <a:xfrm>
            <a:off x="1207950" y="1828800"/>
            <a:ext cx="2833688" cy="1932751"/>
          </a:xfrm>
          <a:prstGeom prst="rect">
            <a:avLst/>
          </a:prstGeom>
        </p:spPr>
      </p:pic>
      <p:pic>
        <p:nvPicPr>
          <p:cNvPr id="7" name="Picture 6"/>
          <p:cNvPicPr>
            <a:picLocks noChangeAspect="1"/>
          </p:cNvPicPr>
          <p:nvPr/>
        </p:nvPicPr>
        <p:blipFill>
          <a:blip r:embed="rId5"/>
          <a:stretch>
            <a:fillRect/>
          </a:stretch>
        </p:blipFill>
        <p:spPr>
          <a:xfrm>
            <a:off x="6858000" y="4421848"/>
            <a:ext cx="2209800" cy="1826551"/>
          </a:xfrm>
          <a:prstGeom prst="rect">
            <a:avLst/>
          </a:prstGeom>
        </p:spPr>
      </p:pic>
    </p:spTree>
    <p:extLst>
      <p:ext uri="{BB962C8B-B14F-4D97-AF65-F5344CB8AC3E}">
        <p14:creationId xmlns:p14="http://schemas.microsoft.com/office/powerpoint/2010/main" val="840611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1219200"/>
            <a:ext cx="8915400" cy="5029200"/>
          </a:xfrm>
        </p:spPr>
        <p:txBody>
          <a:bodyPr>
            <a:normAutofit/>
          </a:bodyPr>
          <a:lstStyle/>
          <a:p>
            <a:pPr>
              <a:spcAft>
                <a:spcPts val="1200"/>
              </a:spcAft>
            </a:pPr>
            <a:r>
              <a:rPr lang="en-US" dirty="0" smtClean="0"/>
              <a:t>Why INDOT rehabilitates </a:t>
            </a:r>
            <a:r>
              <a:rPr lang="en-US" dirty="0"/>
              <a:t>s</a:t>
            </a:r>
            <a:r>
              <a:rPr lang="en-US" dirty="0" smtClean="0"/>
              <a:t>mall structures</a:t>
            </a:r>
          </a:p>
          <a:p>
            <a:pPr>
              <a:spcAft>
                <a:spcPts val="1200"/>
              </a:spcAft>
            </a:pPr>
            <a:r>
              <a:rPr lang="en-US" dirty="0" smtClean="0"/>
              <a:t>Rehabilitation methods </a:t>
            </a:r>
            <a:r>
              <a:rPr lang="en-US" dirty="0"/>
              <a:t>u</a:t>
            </a:r>
            <a:r>
              <a:rPr lang="en-US" dirty="0" smtClean="0"/>
              <a:t>sed</a:t>
            </a:r>
          </a:p>
          <a:p>
            <a:pPr>
              <a:spcAft>
                <a:spcPts val="1200"/>
              </a:spcAft>
            </a:pPr>
            <a:r>
              <a:rPr lang="en-US" dirty="0" smtClean="0"/>
              <a:t>Good and </a:t>
            </a:r>
            <a:r>
              <a:rPr lang="en-US" dirty="0"/>
              <a:t>b</a:t>
            </a:r>
            <a:r>
              <a:rPr lang="en-US" dirty="0" smtClean="0"/>
              <a:t>ad candidates for rehabilitation</a:t>
            </a:r>
          </a:p>
          <a:p>
            <a:pPr>
              <a:spcAft>
                <a:spcPts val="1200"/>
              </a:spcAft>
            </a:pPr>
            <a:r>
              <a:rPr lang="en-US" dirty="0" smtClean="0"/>
              <a:t>How to analyze the rehabilitation </a:t>
            </a:r>
          </a:p>
          <a:p>
            <a:pPr>
              <a:spcAft>
                <a:spcPts val="1200"/>
              </a:spcAft>
            </a:pPr>
            <a:r>
              <a:rPr lang="en-US" dirty="0" smtClean="0"/>
              <a:t>Why provide replacement recommendations</a:t>
            </a:r>
          </a:p>
          <a:p>
            <a:pPr>
              <a:spcAft>
                <a:spcPts val="1200"/>
              </a:spcAft>
            </a:pPr>
            <a:r>
              <a:rPr lang="en-US" dirty="0" smtClean="0"/>
              <a:t>INDOT </a:t>
            </a:r>
            <a:r>
              <a:rPr lang="en-US" dirty="0"/>
              <a:t>f</a:t>
            </a:r>
            <a:r>
              <a:rPr lang="en-US" dirty="0" smtClean="0"/>
              <a:t>lowchart for replacement options</a:t>
            </a:r>
          </a:p>
          <a:p>
            <a:pPr>
              <a:spcAft>
                <a:spcPts val="1200"/>
              </a:spcAft>
            </a:pPr>
            <a:r>
              <a:rPr lang="en-US" dirty="0" smtClean="0"/>
              <a:t>Reporting results in the Hydraulic Memo </a:t>
            </a:r>
          </a:p>
          <a:p>
            <a:pPr marL="0" indent="0">
              <a:buNone/>
            </a:pPr>
            <a:endParaRPr lang="en-US" dirty="0" smtClean="0"/>
          </a:p>
          <a:p>
            <a:endParaRPr lang="en-US" dirty="0" smtClean="0"/>
          </a:p>
          <a:p>
            <a:endParaRPr lang="en-US" dirty="0" smtClean="0"/>
          </a:p>
          <a:p>
            <a:endParaRPr lang="en-US" dirty="0" smtClean="0"/>
          </a:p>
          <a:p>
            <a:endParaRPr lang="en-US" dirty="0"/>
          </a:p>
        </p:txBody>
      </p:sp>
      <p:sp>
        <p:nvSpPr>
          <p:cNvPr id="4" name="Title 3"/>
          <p:cNvSpPr>
            <a:spLocks noGrp="1"/>
          </p:cNvSpPr>
          <p:nvPr>
            <p:ph type="title"/>
          </p:nvPr>
        </p:nvSpPr>
        <p:spPr/>
        <p:txBody>
          <a:bodyPr/>
          <a:lstStyle/>
          <a:p>
            <a:r>
              <a:rPr lang="en-US" b="1" dirty="0" smtClean="0"/>
              <a:t>Topics of Discussion</a:t>
            </a:r>
            <a:endParaRPr lang="en-US" b="1" dirty="0"/>
          </a:p>
        </p:txBody>
      </p:sp>
    </p:spTree>
    <p:extLst>
      <p:ext uri="{BB962C8B-B14F-4D97-AF65-F5344CB8AC3E}">
        <p14:creationId xmlns:p14="http://schemas.microsoft.com/office/powerpoint/2010/main" val="2290451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914400"/>
            <a:ext cx="8077200" cy="5257800"/>
          </a:xfrm>
        </p:spPr>
        <p:txBody>
          <a:bodyPr>
            <a:normAutofit/>
          </a:bodyPr>
          <a:lstStyle/>
          <a:p>
            <a:pPr marL="457200" lvl="1" indent="0">
              <a:buNone/>
            </a:pPr>
            <a:r>
              <a:rPr lang="en-US" sz="3200" dirty="0" smtClean="0"/>
              <a:t>Bored Pipe Minimum sizes identified in Figure 203-</a:t>
            </a:r>
            <a:r>
              <a:rPr lang="en-US" sz="3200" dirty="0" err="1" smtClean="0"/>
              <a:t>2B</a:t>
            </a:r>
            <a:endParaRPr lang="en-US" sz="3200" dirty="0" smtClean="0"/>
          </a:p>
          <a:p>
            <a:pPr lvl="2"/>
            <a:r>
              <a:rPr lang="en-US" sz="3200" dirty="0" smtClean="0"/>
              <a:t>Inverts should be 1’ above existing pipe</a:t>
            </a:r>
          </a:p>
          <a:p>
            <a:pPr lvl="2"/>
            <a:r>
              <a:rPr lang="en-US" sz="3200" dirty="0" smtClean="0"/>
              <a:t>Smooth interior</a:t>
            </a:r>
          </a:p>
          <a:p>
            <a:pPr lvl="2"/>
            <a:r>
              <a:rPr lang="en-US" sz="3200" dirty="0" smtClean="0"/>
              <a:t>Projecting Inlet condition unless headwall or end section is added</a:t>
            </a:r>
          </a:p>
          <a:p>
            <a:pPr lvl="1"/>
            <a:endParaRPr lang="en-US" dirty="0" smtClean="0"/>
          </a:p>
          <a:p>
            <a:pPr marL="457200" lvl="1" indent="0">
              <a:buNone/>
            </a:pPr>
            <a:endParaRPr lang="en-US" dirty="0" smtClean="0"/>
          </a:p>
          <a:p>
            <a:pPr lvl="1"/>
            <a:endParaRPr lang="en-US" dirty="0" smtClean="0"/>
          </a:p>
          <a:p>
            <a:pPr lvl="1"/>
            <a:endParaRPr lang="en-US" dirty="0"/>
          </a:p>
          <a:p>
            <a:pPr lvl="1"/>
            <a:endParaRPr lang="en-US" dirty="0" smtClean="0"/>
          </a:p>
        </p:txBody>
      </p:sp>
      <p:sp>
        <p:nvSpPr>
          <p:cNvPr id="4" name="Title 3"/>
          <p:cNvSpPr>
            <a:spLocks noGrp="1"/>
          </p:cNvSpPr>
          <p:nvPr>
            <p:ph type="title"/>
          </p:nvPr>
        </p:nvSpPr>
        <p:spPr/>
        <p:txBody>
          <a:bodyPr/>
          <a:lstStyle/>
          <a:p>
            <a:r>
              <a:rPr lang="en-US" b="1" dirty="0"/>
              <a:t>Hydraulic Capacity </a:t>
            </a:r>
            <a:r>
              <a:rPr lang="en-US" b="1" dirty="0" smtClean="0"/>
              <a:t>Improvements</a:t>
            </a:r>
            <a:endParaRPr lang="en-US" b="1" dirty="0"/>
          </a:p>
        </p:txBody>
      </p:sp>
      <p:pic>
        <p:nvPicPr>
          <p:cNvPr id="6" name="Picture 5"/>
          <p:cNvPicPr>
            <a:picLocks noChangeAspect="1"/>
          </p:cNvPicPr>
          <p:nvPr/>
        </p:nvPicPr>
        <p:blipFill rotWithShape="1">
          <a:blip r:embed="rId3"/>
          <a:srcRect t="59353" b="-1"/>
          <a:stretch/>
        </p:blipFill>
        <p:spPr>
          <a:xfrm>
            <a:off x="914400" y="4267200"/>
            <a:ext cx="6596754" cy="2105608"/>
          </a:xfrm>
          <a:prstGeom prst="rect">
            <a:avLst/>
          </a:prstGeom>
        </p:spPr>
      </p:pic>
      <p:pic>
        <p:nvPicPr>
          <p:cNvPr id="3" name="Picture 2"/>
          <p:cNvPicPr>
            <a:picLocks noChangeAspect="1"/>
          </p:cNvPicPr>
          <p:nvPr/>
        </p:nvPicPr>
        <p:blipFill>
          <a:blip r:embed="rId4"/>
          <a:stretch>
            <a:fillRect/>
          </a:stretch>
        </p:blipFill>
        <p:spPr>
          <a:xfrm>
            <a:off x="8273154" y="1676400"/>
            <a:ext cx="3131278" cy="4186237"/>
          </a:xfrm>
          <a:prstGeom prst="rect">
            <a:avLst/>
          </a:prstGeom>
        </p:spPr>
      </p:pic>
    </p:spTree>
    <p:extLst>
      <p:ext uri="{BB962C8B-B14F-4D97-AF65-F5344CB8AC3E}">
        <p14:creationId xmlns:p14="http://schemas.microsoft.com/office/powerpoint/2010/main" val="1411651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Backwater Calculation</a:t>
            </a:r>
            <a:endParaRPr lang="en-US" dirty="0"/>
          </a:p>
        </p:txBody>
      </p:sp>
      <p:pic>
        <p:nvPicPr>
          <p:cNvPr id="6" name="Picture 5"/>
          <p:cNvPicPr>
            <a:picLocks noChangeAspect="1"/>
          </p:cNvPicPr>
          <p:nvPr/>
        </p:nvPicPr>
        <p:blipFill>
          <a:blip r:embed="rId3"/>
          <a:stretch>
            <a:fillRect/>
          </a:stretch>
        </p:blipFill>
        <p:spPr>
          <a:xfrm>
            <a:off x="4876800" y="838201"/>
            <a:ext cx="7162800" cy="4433028"/>
          </a:xfrm>
          <a:prstGeom prst="rect">
            <a:avLst/>
          </a:prstGeom>
        </p:spPr>
      </p:pic>
      <p:sp>
        <p:nvSpPr>
          <p:cNvPr id="5" name="Content Placeholder 1"/>
          <p:cNvSpPr>
            <a:spLocks noGrp="1"/>
          </p:cNvSpPr>
          <p:nvPr>
            <p:ph sz="half" idx="1"/>
          </p:nvPr>
        </p:nvSpPr>
        <p:spPr>
          <a:xfrm>
            <a:off x="152400" y="914400"/>
            <a:ext cx="6781800" cy="5562600"/>
          </a:xfrm>
        </p:spPr>
        <p:txBody>
          <a:bodyPr>
            <a:normAutofit/>
          </a:bodyPr>
          <a:lstStyle/>
          <a:p>
            <a:pPr marL="0" indent="0">
              <a:buNone/>
            </a:pPr>
            <a:r>
              <a:rPr lang="en-US" sz="2900" b="1" dirty="0" smtClean="0"/>
              <a:t>Standard Backwater Calculation</a:t>
            </a:r>
          </a:p>
          <a:p>
            <a:pPr marL="0" indent="0">
              <a:buNone/>
            </a:pPr>
            <a:r>
              <a:rPr lang="en-US" dirty="0" smtClean="0"/>
              <a:t>BW </a:t>
            </a:r>
            <a:r>
              <a:rPr lang="en-US" dirty="0"/>
              <a:t>= </a:t>
            </a:r>
            <a:r>
              <a:rPr lang="en-US" dirty="0" smtClean="0"/>
              <a:t>HWE </a:t>
            </a:r>
            <a:r>
              <a:rPr lang="en-US" dirty="0"/>
              <a:t>– </a:t>
            </a:r>
            <a:r>
              <a:rPr lang="en-US" dirty="0" smtClean="0"/>
              <a:t>(USFLE+ </a:t>
            </a:r>
            <a:r>
              <a:rPr lang="en-US" dirty="0" err="1" smtClean="0"/>
              <a:t>TWD</a:t>
            </a:r>
            <a:r>
              <a:rPr lang="en-US" baseline="-25000" dirty="0" err="1" smtClean="0"/>
              <a:t>exist</a:t>
            </a:r>
            <a:r>
              <a:rPr lang="en-US" dirty="0" smtClean="0"/>
              <a:t>)</a:t>
            </a:r>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r>
              <a:rPr lang="en-US" b="1" dirty="0" smtClean="0"/>
              <a:t>Backwater Calculation for Liners</a:t>
            </a:r>
          </a:p>
          <a:p>
            <a:pPr marL="0" indent="0">
              <a:buNone/>
            </a:pPr>
            <a:r>
              <a:rPr lang="en-US" dirty="0" err="1" smtClean="0"/>
              <a:t>BW</a:t>
            </a:r>
            <a:r>
              <a:rPr lang="en-US" baseline="-25000" dirty="0" err="1" smtClean="0"/>
              <a:t>prop</a:t>
            </a:r>
            <a:r>
              <a:rPr lang="en-US" dirty="0" smtClean="0"/>
              <a:t> </a:t>
            </a:r>
            <a:r>
              <a:rPr lang="en-US" dirty="0"/>
              <a:t>= </a:t>
            </a:r>
            <a:r>
              <a:rPr lang="en-US" dirty="0" err="1"/>
              <a:t>BW</a:t>
            </a:r>
            <a:r>
              <a:rPr lang="en-US" baseline="-25000" dirty="0" err="1"/>
              <a:t>exist</a:t>
            </a:r>
            <a:r>
              <a:rPr lang="en-US" dirty="0"/>
              <a:t> + (</a:t>
            </a:r>
            <a:r>
              <a:rPr lang="en-US" dirty="0" err="1" smtClean="0"/>
              <a:t>HWE</a:t>
            </a:r>
            <a:r>
              <a:rPr lang="en-US" baseline="-25000" dirty="0" err="1" smtClean="0"/>
              <a:t>prop</a:t>
            </a:r>
            <a:r>
              <a:rPr lang="en-US" dirty="0" smtClean="0"/>
              <a:t> </a:t>
            </a:r>
            <a:r>
              <a:rPr lang="en-US" dirty="0"/>
              <a:t>– </a:t>
            </a:r>
            <a:r>
              <a:rPr lang="en-US" dirty="0" err="1" smtClean="0"/>
              <a:t>HWE</a:t>
            </a:r>
            <a:r>
              <a:rPr lang="en-US" baseline="-25000" dirty="0" err="1" smtClean="0"/>
              <a:t>exist</a:t>
            </a:r>
            <a:r>
              <a:rPr lang="en-US" dirty="0"/>
              <a:t>)</a:t>
            </a:r>
          </a:p>
          <a:p>
            <a:pPr marL="0" indent="0">
              <a:buNone/>
            </a:pPr>
            <a:endParaRPr lang="en-US" dirty="0" smtClean="0"/>
          </a:p>
        </p:txBody>
      </p:sp>
    </p:spTree>
    <p:extLst>
      <p:ext uri="{BB962C8B-B14F-4D97-AF65-F5344CB8AC3E}">
        <p14:creationId xmlns:p14="http://schemas.microsoft.com/office/powerpoint/2010/main" val="2148874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914400"/>
            <a:ext cx="10896600" cy="4953000"/>
          </a:xfrm>
        </p:spPr>
        <p:txBody>
          <a:bodyPr/>
          <a:lstStyle/>
          <a:p>
            <a:pPr marL="0" indent="0">
              <a:buNone/>
            </a:pPr>
            <a:r>
              <a:rPr lang="en-US" b="1" dirty="0" smtClean="0"/>
              <a:t>No Increase to Backwater</a:t>
            </a:r>
          </a:p>
          <a:p>
            <a:pPr lvl="1"/>
            <a:r>
              <a:rPr lang="en-US" dirty="0" smtClean="0"/>
              <a:t>In some instances we have allowed exceptions if the headwater is contained in the right-of-way or within the channel</a:t>
            </a:r>
          </a:p>
          <a:p>
            <a:pPr lvl="1"/>
            <a:r>
              <a:rPr lang="en-US" dirty="0" smtClean="0"/>
              <a:t>If requesting an exception, provide a map showing the existing and proposed inundation from the headwater</a:t>
            </a:r>
          </a:p>
          <a:p>
            <a:pPr lvl="1"/>
            <a:r>
              <a:rPr lang="en-US" dirty="0" smtClean="0"/>
              <a:t>An alternative would be to purchase a flood easement  </a:t>
            </a:r>
          </a:p>
          <a:p>
            <a:pPr marL="0" indent="0">
              <a:buNone/>
            </a:pPr>
            <a:r>
              <a:rPr lang="en-US" b="1" dirty="0" smtClean="0"/>
              <a:t>Provide mitigation for the increase in velocity</a:t>
            </a:r>
          </a:p>
          <a:p>
            <a:pPr lvl="1"/>
            <a:r>
              <a:rPr lang="en-US" dirty="0" smtClean="0"/>
              <a:t>Riprap apron or energy dissipator may be required</a:t>
            </a:r>
          </a:p>
          <a:p>
            <a:pPr lvl="1"/>
            <a:endParaRPr lang="en-US" dirty="0"/>
          </a:p>
        </p:txBody>
      </p:sp>
      <p:sp>
        <p:nvSpPr>
          <p:cNvPr id="4" name="Title 3"/>
          <p:cNvSpPr>
            <a:spLocks noGrp="1"/>
          </p:cNvSpPr>
          <p:nvPr>
            <p:ph type="title"/>
          </p:nvPr>
        </p:nvSpPr>
        <p:spPr/>
        <p:txBody>
          <a:bodyPr/>
          <a:lstStyle/>
          <a:p>
            <a:r>
              <a:rPr lang="en-US" b="1" dirty="0" smtClean="0"/>
              <a:t>Design Criteria with Rehabilitation </a:t>
            </a:r>
            <a:endParaRPr lang="en-US" b="1" dirty="0"/>
          </a:p>
        </p:txBody>
      </p:sp>
      <p:pic>
        <p:nvPicPr>
          <p:cNvPr id="5" name="Picture 4"/>
          <p:cNvPicPr>
            <a:picLocks noChangeAspect="1"/>
          </p:cNvPicPr>
          <p:nvPr/>
        </p:nvPicPr>
        <p:blipFill>
          <a:blip r:embed="rId2"/>
          <a:stretch>
            <a:fillRect/>
          </a:stretch>
        </p:blipFill>
        <p:spPr>
          <a:xfrm>
            <a:off x="800100" y="4343400"/>
            <a:ext cx="5295900" cy="1981200"/>
          </a:xfrm>
          <a:prstGeom prst="rect">
            <a:avLst/>
          </a:prstGeom>
        </p:spPr>
      </p:pic>
    </p:spTree>
    <p:extLst>
      <p:ext uri="{BB962C8B-B14F-4D97-AF65-F5344CB8AC3E}">
        <p14:creationId xmlns:p14="http://schemas.microsoft.com/office/powerpoint/2010/main" val="4272138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Replacement Options</a:t>
            </a:r>
            <a:endParaRPr lang="en-US" b="1" dirty="0"/>
          </a:p>
        </p:txBody>
      </p:sp>
      <p:sp>
        <p:nvSpPr>
          <p:cNvPr id="5" name="Content Placeholder 1"/>
          <p:cNvSpPr>
            <a:spLocks noGrp="1"/>
          </p:cNvSpPr>
          <p:nvPr>
            <p:ph sz="half" idx="1"/>
          </p:nvPr>
        </p:nvSpPr>
        <p:spPr>
          <a:xfrm>
            <a:off x="152400" y="990600"/>
            <a:ext cx="10591800" cy="5029200"/>
          </a:xfrm>
        </p:spPr>
        <p:txBody>
          <a:bodyPr>
            <a:normAutofit/>
          </a:bodyPr>
          <a:lstStyle/>
          <a:p>
            <a:pPr marL="0" indent="0">
              <a:buNone/>
            </a:pPr>
            <a:r>
              <a:rPr lang="en-US" sz="4000" b="1" dirty="0" smtClean="0"/>
              <a:t>Why Provide Replacement Options</a:t>
            </a:r>
            <a:endParaRPr lang="en-US" sz="3300" b="1" dirty="0" smtClean="0"/>
          </a:p>
          <a:p>
            <a:r>
              <a:rPr lang="en-US" sz="3300" dirty="0" smtClean="0"/>
              <a:t>If the lining </a:t>
            </a:r>
            <a:r>
              <a:rPr lang="en-US" sz="3300" dirty="0"/>
              <a:t>b</a:t>
            </a:r>
            <a:r>
              <a:rPr lang="en-US" sz="3300" dirty="0" smtClean="0"/>
              <a:t>ecomes </a:t>
            </a:r>
            <a:r>
              <a:rPr lang="en-US" sz="3300" dirty="0"/>
              <a:t>i</a:t>
            </a:r>
            <a:r>
              <a:rPr lang="en-US" sz="3300" dirty="0" smtClean="0"/>
              <a:t>nfeasible</a:t>
            </a:r>
          </a:p>
          <a:p>
            <a:endParaRPr lang="en-US" sz="3300" b="1" dirty="0" smtClean="0"/>
          </a:p>
          <a:p>
            <a:endParaRPr lang="en-US" sz="3300" b="1" dirty="0" smtClean="0"/>
          </a:p>
          <a:p>
            <a:endParaRPr lang="en-US" sz="3300" b="1" dirty="0"/>
          </a:p>
          <a:p>
            <a:endParaRPr lang="en-US" sz="3300" b="1" dirty="0" smtClean="0"/>
          </a:p>
          <a:p>
            <a:endParaRPr lang="en-US" sz="3300" b="1" dirty="0" smtClean="0"/>
          </a:p>
          <a:p>
            <a:r>
              <a:rPr lang="en-US" sz="3300" dirty="0" smtClean="0"/>
              <a:t>Replacement size is available for future road projects</a:t>
            </a:r>
          </a:p>
        </p:txBody>
      </p:sp>
      <p:pic>
        <p:nvPicPr>
          <p:cNvPr id="3" name="Picture 2"/>
          <p:cNvPicPr>
            <a:picLocks noChangeAspect="1"/>
          </p:cNvPicPr>
          <p:nvPr/>
        </p:nvPicPr>
        <p:blipFill>
          <a:blip r:embed="rId3"/>
          <a:stretch>
            <a:fillRect/>
          </a:stretch>
        </p:blipFill>
        <p:spPr>
          <a:xfrm>
            <a:off x="457200" y="2314437"/>
            <a:ext cx="2743200" cy="2533925"/>
          </a:xfrm>
          <a:prstGeom prst="rect">
            <a:avLst/>
          </a:prstGeom>
        </p:spPr>
      </p:pic>
    </p:spTree>
    <p:extLst>
      <p:ext uri="{BB962C8B-B14F-4D97-AF65-F5344CB8AC3E}">
        <p14:creationId xmlns:p14="http://schemas.microsoft.com/office/powerpoint/2010/main" val="2043723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Replacement Options</a:t>
            </a:r>
            <a:endParaRPr lang="en-US" dirty="0"/>
          </a:p>
        </p:txBody>
      </p:sp>
      <p:pic>
        <p:nvPicPr>
          <p:cNvPr id="6" name="Picture 5"/>
          <p:cNvPicPr>
            <a:picLocks noChangeAspect="1"/>
          </p:cNvPicPr>
          <p:nvPr/>
        </p:nvPicPr>
        <p:blipFill rotWithShape="1">
          <a:blip r:embed="rId3"/>
          <a:srcRect r="935"/>
          <a:stretch/>
        </p:blipFill>
        <p:spPr>
          <a:xfrm>
            <a:off x="4112941" y="823192"/>
            <a:ext cx="8077200" cy="6019940"/>
          </a:xfrm>
          <a:prstGeom prst="rect">
            <a:avLst/>
          </a:prstGeom>
        </p:spPr>
      </p:pic>
      <p:sp>
        <p:nvSpPr>
          <p:cNvPr id="5" name="Content Placeholder 1"/>
          <p:cNvSpPr>
            <a:spLocks noGrp="1"/>
          </p:cNvSpPr>
          <p:nvPr>
            <p:ph sz="half" idx="1"/>
          </p:nvPr>
        </p:nvSpPr>
        <p:spPr/>
        <p:txBody>
          <a:bodyPr>
            <a:normAutofit/>
          </a:bodyPr>
          <a:lstStyle/>
          <a:p>
            <a:pPr marL="0" indent="0">
              <a:buNone/>
            </a:pPr>
            <a:r>
              <a:rPr lang="en-US" dirty="0" smtClean="0"/>
              <a:t>Flow chart available on website</a:t>
            </a:r>
            <a:endParaRPr lang="en-US" dirty="0"/>
          </a:p>
        </p:txBody>
      </p:sp>
    </p:spTree>
    <p:extLst>
      <p:ext uri="{BB962C8B-B14F-4D97-AF65-F5344CB8AC3E}">
        <p14:creationId xmlns:p14="http://schemas.microsoft.com/office/powerpoint/2010/main" val="3519772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stretch>
            <a:fillRect/>
          </a:stretch>
        </p:blipFill>
        <p:spPr>
          <a:xfrm>
            <a:off x="631031" y="1143000"/>
            <a:ext cx="6505575" cy="3667125"/>
          </a:xfrm>
          <a:prstGeom prst="rect">
            <a:avLst/>
          </a:prstGeom>
        </p:spPr>
      </p:pic>
      <p:sp>
        <p:nvSpPr>
          <p:cNvPr id="4" name="Title 3"/>
          <p:cNvSpPr>
            <a:spLocks noGrp="1"/>
          </p:cNvSpPr>
          <p:nvPr>
            <p:ph type="title"/>
          </p:nvPr>
        </p:nvSpPr>
        <p:spPr/>
        <p:txBody>
          <a:bodyPr/>
          <a:lstStyle/>
          <a:p>
            <a:r>
              <a:rPr lang="en-US" dirty="0" smtClean="0"/>
              <a:t>Reporting Results</a:t>
            </a:r>
            <a:endParaRPr lang="en-US" dirty="0"/>
          </a:p>
        </p:txBody>
      </p:sp>
      <p:pic>
        <p:nvPicPr>
          <p:cNvPr id="3" name="Picture 2"/>
          <p:cNvPicPr>
            <a:picLocks noChangeAspect="1"/>
          </p:cNvPicPr>
          <p:nvPr/>
        </p:nvPicPr>
        <p:blipFill>
          <a:blip r:embed="rId3"/>
          <a:stretch>
            <a:fillRect/>
          </a:stretch>
        </p:blipFill>
        <p:spPr>
          <a:xfrm>
            <a:off x="7615237" y="685800"/>
            <a:ext cx="4352925" cy="5810250"/>
          </a:xfrm>
          <a:prstGeom prst="rect">
            <a:avLst/>
          </a:prstGeom>
          <a:ln>
            <a:solidFill>
              <a:schemeClr val="tx1">
                <a:lumMod val="95000"/>
                <a:lumOff val="5000"/>
              </a:schemeClr>
            </a:solidFill>
          </a:ln>
        </p:spPr>
      </p:pic>
      <p:sp>
        <p:nvSpPr>
          <p:cNvPr id="7" name="Rectangle 6"/>
          <p:cNvSpPr/>
          <p:nvPr/>
        </p:nvSpPr>
        <p:spPr>
          <a:xfrm>
            <a:off x="7543800" y="1527958"/>
            <a:ext cx="4495800" cy="2282042"/>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63405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543800" y="676275"/>
            <a:ext cx="4352925" cy="5810250"/>
          </a:xfrm>
          <a:prstGeom prst="rect">
            <a:avLst/>
          </a:prstGeom>
          <a:ln>
            <a:solidFill>
              <a:schemeClr val="tx1">
                <a:lumMod val="95000"/>
                <a:lumOff val="5000"/>
              </a:schemeClr>
            </a:solidFill>
          </a:ln>
        </p:spPr>
      </p:pic>
      <p:pic>
        <p:nvPicPr>
          <p:cNvPr id="7" name="Content Placeholder 6"/>
          <p:cNvPicPr>
            <a:picLocks noGrp="1" noChangeAspect="1"/>
          </p:cNvPicPr>
          <p:nvPr>
            <p:ph sz="half" idx="1"/>
          </p:nvPr>
        </p:nvPicPr>
        <p:blipFill>
          <a:blip r:embed="rId3"/>
          <a:stretch>
            <a:fillRect/>
          </a:stretch>
        </p:blipFill>
        <p:spPr>
          <a:xfrm>
            <a:off x="304800" y="2705100"/>
            <a:ext cx="6583296" cy="1752600"/>
          </a:xfrm>
          <a:prstGeom prst="rect">
            <a:avLst/>
          </a:prstGeom>
        </p:spPr>
      </p:pic>
      <p:sp>
        <p:nvSpPr>
          <p:cNvPr id="4" name="Title 3"/>
          <p:cNvSpPr>
            <a:spLocks noGrp="1"/>
          </p:cNvSpPr>
          <p:nvPr>
            <p:ph type="title"/>
          </p:nvPr>
        </p:nvSpPr>
        <p:spPr/>
        <p:txBody>
          <a:bodyPr/>
          <a:lstStyle/>
          <a:p>
            <a:r>
              <a:rPr lang="en-US" dirty="0" smtClean="0"/>
              <a:t>Reporting Results</a:t>
            </a:r>
            <a:endParaRPr lang="en-US" dirty="0"/>
          </a:p>
        </p:txBody>
      </p:sp>
      <p:sp>
        <p:nvSpPr>
          <p:cNvPr id="6" name="Rectangle 5"/>
          <p:cNvSpPr/>
          <p:nvPr/>
        </p:nvSpPr>
        <p:spPr>
          <a:xfrm>
            <a:off x="7472362" y="3771900"/>
            <a:ext cx="4495800" cy="685800"/>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081710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stretch>
            <a:fillRect/>
          </a:stretch>
        </p:blipFill>
        <p:spPr>
          <a:xfrm>
            <a:off x="5938" y="2362199"/>
            <a:ext cx="7237825" cy="2796203"/>
          </a:xfrm>
          <a:prstGeom prst="rect">
            <a:avLst/>
          </a:prstGeom>
        </p:spPr>
      </p:pic>
      <p:sp>
        <p:nvSpPr>
          <p:cNvPr id="4" name="Title 3"/>
          <p:cNvSpPr>
            <a:spLocks noGrp="1"/>
          </p:cNvSpPr>
          <p:nvPr>
            <p:ph type="title"/>
          </p:nvPr>
        </p:nvSpPr>
        <p:spPr/>
        <p:txBody>
          <a:bodyPr/>
          <a:lstStyle/>
          <a:p>
            <a:r>
              <a:rPr lang="en-US" dirty="0" smtClean="0"/>
              <a:t>Reporting Results</a:t>
            </a:r>
            <a:endParaRPr lang="en-US" dirty="0"/>
          </a:p>
        </p:txBody>
      </p:sp>
      <p:pic>
        <p:nvPicPr>
          <p:cNvPr id="7" name="Picture 6"/>
          <p:cNvPicPr>
            <a:picLocks noChangeAspect="1"/>
          </p:cNvPicPr>
          <p:nvPr/>
        </p:nvPicPr>
        <p:blipFill>
          <a:blip r:embed="rId3"/>
          <a:stretch>
            <a:fillRect/>
          </a:stretch>
        </p:blipFill>
        <p:spPr>
          <a:xfrm>
            <a:off x="7615237" y="685800"/>
            <a:ext cx="4352925" cy="5810250"/>
          </a:xfrm>
          <a:prstGeom prst="rect">
            <a:avLst/>
          </a:prstGeom>
          <a:ln>
            <a:solidFill>
              <a:schemeClr val="tx1">
                <a:lumMod val="95000"/>
                <a:lumOff val="5000"/>
              </a:schemeClr>
            </a:solidFill>
          </a:ln>
        </p:spPr>
      </p:pic>
      <p:sp>
        <p:nvSpPr>
          <p:cNvPr id="5" name="Rectangle 4"/>
          <p:cNvSpPr/>
          <p:nvPr/>
        </p:nvSpPr>
        <p:spPr>
          <a:xfrm>
            <a:off x="7503318" y="4495800"/>
            <a:ext cx="4576762" cy="1625683"/>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585761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Reporting Results</a:t>
            </a:r>
            <a:endParaRPr lang="en-US" dirty="0"/>
          </a:p>
        </p:txBody>
      </p:sp>
      <p:pic>
        <p:nvPicPr>
          <p:cNvPr id="2" name="Picture 1"/>
          <p:cNvPicPr>
            <a:picLocks noChangeAspect="1"/>
          </p:cNvPicPr>
          <p:nvPr/>
        </p:nvPicPr>
        <p:blipFill>
          <a:blip r:embed="rId2"/>
          <a:stretch>
            <a:fillRect/>
          </a:stretch>
        </p:blipFill>
        <p:spPr>
          <a:xfrm>
            <a:off x="7453311" y="685800"/>
            <a:ext cx="4676775" cy="6048375"/>
          </a:xfrm>
          <a:prstGeom prst="rect">
            <a:avLst/>
          </a:prstGeom>
          <a:ln>
            <a:solidFill>
              <a:schemeClr val="tx1"/>
            </a:solidFill>
          </a:ln>
        </p:spPr>
      </p:pic>
      <p:sp>
        <p:nvSpPr>
          <p:cNvPr id="5" name="Rectangle 4"/>
          <p:cNvSpPr/>
          <p:nvPr/>
        </p:nvSpPr>
        <p:spPr>
          <a:xfrm>
            <a:off x="7619999" y="1981200"/>
            <a:ext cx="4410073" cy="380999"/>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p:cNvSpPr>
            <a:spLocks noGrp="1"/>
          </p:cNvSpPr>
          <p:nvPr>
            <p:ph sz="half" idx="1"/>
          </p:nvPr>
        </p:nvSpPr>
        <p:spPr/>
        <p:txBody>
          <a:bodyPr/>
          <a:lstStyle/>
          <a:p>
            <a:r>
              <a:rPr lang="en-US" dirty="0" smtClean="0"/>
              <a:t>Narrative</a:t>
            </a:r>
          </a:p>
          <a:p>
            <a:pPr lvl="1"/>
            <a:r>
              <a:rPr lang="en-US" dirty="0" smtClean="0"/>
              <a:t>Existing Conditions</a:t>
            </a:r>
          </a:p>
          <a:p>
            <a:pPr lvl="1"/>
            <a:r>
              <a:rPr lang="en-US" dirty="0" smtClean="0"/>
              <a:t>Proposed Conditions</a:t>
            </a:r>
          </a:p>
          <a:p>
            <a:pPr lvl="1"/>
            <a:r>
              <a:rPr lang="en-US" dirty="0" smtClean="0"/>
              <a:t>Analysis Notes</a:t>
            </a:r>
          </a:p>
        </p:txBody>
      </p:sp>
    </p:spTree>
    <p:extLst>
      <p:ext uri="{BB962C8B-B14F-4D97-AF65-F5344CB8AC3E}">
        <p14:creationId xmlns:p14="http://schemas.microsoft.com/office/powerpoint/2010/main" val="41452148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Reporting Results</a:t>
            </a:r>
            <a:endParaRPr lang="en-US" dirty="0"/>
          </a:p>
        </p:txBody>
      </p:sp>
      <p:pic>
        <p:nvPicPr>
          <p:cNvPr id="2" name="Picture 1"/>
          <p:cNvPicPr>
            <a:picLocks noChangeAspect="1"/>
          </p:cNvPicPr>
          <p:nvPr/>
        </p:nvPicPr>
        <p:blipFill>
          <a:blip r:embed="rId2"/>
          <a:stretch>
            <a:fillRect/>
          </a:stretch>
        </p:blipFill>
        <p:spPr>
          <a:xfrm>
            <a:off x="7453311" y="685800"/>
            <a:ext cx="4676775" cy="6048375"/>
          </a:xfrm>
          <a:prstGeom prst="rect">
            <a:avLst/>
          </a:prstGeom>
          <a:ln>
            <a:solidFill>
              <a:schemeClr val="tx1"/>
            </a:solidFill>
          </a:ln>
        </p:spPr>
      </p:pic>
      <p:sp>
        <p:nvSpPr>
          <p:cNvPr id="5" name="Rectangle 4"/>
          <p:cNvSpPr/>
          <p:nvPr/>
        </p:nvSpPr>
        <p:spPr>
          <a:xfrm>
            <a:off x="7586661" y="2362200"/>
            <a:ext cx="4410073" cy="914400"/>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p:cNvSpPr>
            <a:spLocks noGrp="1"/>
          </p:cNvSpPr>
          <p:nvPr>
            <p:ph sz="half" idx="1"/>
          </p:nvPr>
        </p:nvSpPr>
        <p:spPr/>
        <p:txBody>
          <a:bodyPr/>
          <a:lstStyle/>
          <a:p>
            <a:r>
              <a:rPr lang="en-US" dirty="0" smtClean="0"/>
              <a:t>Riprap Recommendations</a:t>
            </a:r>
          </a:p>
          <a:p>
            <a:pPr lvl="1"/>
            <a:r>
              <a:rPr lang="en-US" dirty="0" smtClean="0"/>
              <a:t>If all proposals have same size riprap – use template’s wording and rewrite the highlighted </a:t>
            </a:r>
            <a:r>
              <a:rPr lang="en-US" dirty="0" err="1" smtClean="0"/>
              <a:t>xxxx</a:t>
            </a:r>
            <a:r>
              <a:rPr lang="en-US" dirty="0" smtClean="0"/>
              <a:t>.</a:t>
            </a:r>
          </a:p>
          <a:p>
            <a:pPr lvl="1"/>
            <a:r>
              <a:rPr lang="en-US" dirty="0" smtClean="0"/>
              <a:t>If proposals use different sizes, categorize them by the size of rip rap required</a:t>
            </a:r>
          </a:p>
          <a:p>
            <a:pPr lvl="1"/>
            <a:r>
              <a:rPr lang="en-US" dirty="0" smtClean="0"/>
              <a:t>Give the reason why rip rap would be needed on the upstream side.  </a:t>
            </a:r>
          </a:p>
          <a:p>
            <a:pPr lvl="2"/>
            <a:r>
              <a:rPr lang="en-US" dirty="0" smtClean="0"/>
              <a:t>If it is not needed provide the minimum size in case designer catches other issues that would call for its use.</a:t>
            </a:r>
          </a:p>
          <a:p>
            <a:pPr lvl="1"/>
            <a:endParaRPr lang="en-US" dirty="0" smtClean="0"/>
          </a:p>
        </p:txBody>
      </p:sp>
    </p:spTree>
    <p:extLst>
      <p:ext uri="{BB962C8B-B14F-4D97-AF65-F5344CB8AC3E}">
        <p14:creationId xmlns:p14="http://schemas.microsoft.com/office/powerpoint/2010/main" val="2976485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976008"/>
            <a:ext cx="8077200" cy="5196192"/>
          </a:xfrm>
        </p:spPr>
        <p:txBody>
          <a:bodyPr>
            <a:normAutofit/>
          </a:bodyPr>
          <a:lstStyle/>
          <a:p>
            <a:pPr marL="0" indent="0">
              <a:buNone/>
            </a:pPr>
            <a:r>
              <a:rPr lang="en-US" sz="4000" b="1" dirty="0" smtClean="0"/>
              <a:t>Cost Savings over Replacement for: </a:t>
            </a:r>
          </a:p>
          <a:p>
            <a:r>
              <a:rPr lang="en-US" sz="3600" dirty="0" smtClean="0"/>
              <a:t>High Traffic Roads</a:t>
            </a:r>
            <a:endParaRPr lang="en-US" dirty="0" smtClean="0"/>
          </a:p>
          <a:p>
            <a:pPr lvl="1"/>
            <a:r>
              <a:rPr lang="en-US" dirty="0" smtClean="0"/>
              <a:t>Expensive M &amp; PT </a:t>
            </a:r>
          </a:p>
          <a:p>
            <a:pPr lvl="1"/>
            <a:r>
              <a:rPr lang="en-US" dirty="0" smtClean="0"/>
              <a:t>Impact to Drivers</a:t>
            </a:r>
          </a:p>
          <a:p>
            <a:pPr marL="457200" lvl="1" indent="0">
              <a:buNone/>
            </a:pPr>
            <a:endParaRPr lang="en-US" dirty="0"/>
          </a:p>
          <a:p>
            <a:r>
              <a:rPr lang="en-US" sz="3600" dirty="0" smtClean="0"/>
              <a:t>Structures Under Significant Cover</a:t>
            </a:r>
            <a:endParaRPr lang="en-US" sz="3600" dirty="0"/>
          </a:p>
          <a:p>
            <a:pPr lvl="1"/>
            <a:r>
              <a:rPr lang="en-US" dirty="0" smtClean="0"/>
              <a:t>Costly Excavation </a:t>
            </a:r>
            <a:r>
              <a:rPr lang="en-US" dirty="0"/>
              <a:t>and Road Repair</a:t>
            </a:r>
          </a:p>
          <a:p>
            <a:pPr lvl="1"/>
            <a:r>
              <a:rPr lang="en-US" dirty="0" smtClean="0"/>
              <a:t>Can’t </a:t>
            </a:r>
            <a:r>
              <a:rPr lang="en-US" dirty="0"/>
              <a:t>be done with INDOT Maintenance </a:t>
            </a:r>
          </a:p>
        </p:txBody>
      </p:sp>
      <p:sp>
        <p:nvSpPr>
          <p:cNvPr id="4" name="Title 3"/>
          <p:cNvSpPr>
            <a:spLocks noGrp="1"/>
          </p:cNvSpPr>
          <p:nvPr>
            <p:ph type="title"/>
          </p:nvPr>
        </p:nvSpPr>
        <p:spPr/>
        <p:txBody>
          <a:bodyPr/>
          <a:lstStyle/>
          <a:p>
            <a:r>
              <a:rPr lang="en-US" b="1" dirty="0"/>
              <a:t>Why INDOT Rehabilitates Small Structures</a:t>
            </a:r>
          </a:p>
        </p:txBody>
      </p:sp>
      <p:pic>
        <p:nvPicPr>
          <p:cNvPr id="5" name="Picture 4"/>
          <p:cNvPicPr>
            <a:picLocks noChangeAspect="1"/>
          </p:cNvPicPr>
          <p:nvPr/>
        </p:nvPicPr>
        <p:blipFill>
          <a:blip r:embed="rId3"/>
          <a:stretch>
            <a:fillRect/>
          </a:stretch>
        </p:blipFill>
        <p:spPr>
          <a:xfrm>
            <a:off x="7297996" y="1060818"/>
            <a:ext cx="4225408" cy="2376792"/>
          </a:xfrm>
          <a:prstGeom prst="rect">
            <a:avLst/>
          </a:prstGeom>
        </p:spPr>
      </p:pic>
      <p:pic>
        <p:nvPicPr>
          <p:cNvPr id="6" name="Picture 5"/>
          <p:cNvPicPr>
            <a:picLocks noChangeAspect="1"/>
          </p:cNvPicPr>
          <p:nvPr/>
        </p:nvPicPr>
        <p:blipFill>
          <a:blip r:embed="rId4"/>
          <a:stretch>
            <a:fillRect/>
          </a:stretch>
        </p:blipFill>
        <p:spPr>
          <a:xfrm>
            <a:off x="7297996" y="3571476"/>
            <a:ext cx="3429000" cy="2589535"/>
          </a:xfrm>
          <a:prstGeom prst="rect">
            <a:avLst/>
          </a:prstGeom>
        </p:spPr>
      </p:pic>
    </p:spTree>
    <p:extLst>
      <p:ext uri="{BB962C8B-B14F-4D97-AF65-F5344CB8AC3E}">
        <p14:creationId xmlns:p14="http://schemas.microsoft.com/office/powerpoint/2010/main" val="1769464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Reporting Results</a:t>
            </a:r>
            <a:endParaRPr lang="en-US" dirty="0"/>
          </a:p>
        </p:txBody>
      </p:sp>
      <p:pic>
        <p:nvPicPr>
          <p:cNvPr id="2" name="Picture 1"/>
          <p:cNvPicPr>
            <a:picLocks noChangeAspect="1"/>
          </p:cNvPicPr>
          <p:nvPr/>
        </p:nvPicPr>
        <p:blipFill>
          <a:blip r:embed="rId2"/>
          <a:stretch>
            <a:fillRect/>
          </a:stretch>
        </p:blipFill>
        <p:spPr>
          <a:xfrm>
            <a:off x="7453311" y="685800"/>
            <a:ext cx="4676775" cy="6048375"/>
          </a:xfrm>
          <a:prstGeom prst="rect">
            <a:avLst/>
          </a:prstGeom>
          <a:ln>
            <a:solidFill>
              <a:schemeClr val="tx1"/>
            </a:solidFill>
          </a:ln>
        </p:spPr>
      </p:pic>
      <p:sp>
        <p:nvSpPr>
          <p:cNvPr id="5" name="Rectangle 4"/>
          <p:cNvSpPr/>
          <p:nvPr/>
        </p:nvSpPr>
        <p:spPr>
          <a:xfrm>
            <a:off x="7586661" y="3543300"/>
            <a:ext cx="4410073" cy="1943100"/>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p:cNvSpPr>
            <a:spLocks noGrp="1"/>
          </p:cNvSpPr>
          <p:nvPr>
            <p:ph sz="half" idx="1"/>
          </p:nvPr>
        </p:nvSpPr>
        <p:spPr/>
        <p:txBody>
          <a:bodyPr/>
          <a:lstStyle/>
          <a:p>
            <a:r>
              <a:rPr lang="en-US" dirty="0" smtClean="0"/>
              <a:t>Beveled Edge Headwall Requirement</a:t>
            </a:r>
          </a:p>
          <a:p>
            <a:pPr lvl="1"/>
            <a:r>
              <a:rPr lang="en-US" dirty="0" smtClean="0"/>
              <a:t>If a beveled edge headwall is required for any proposal, use the figure provided. </a:t>
            </a:r>
          </a:p>
          <a:p>
            <a:pPr lvl="2"/>
            <a:r>
              <a:rPr lang="en-US" dirty="0" smtClean="0"/>
              <a:t>If not, delete section.</a:t>
            </a:r>
          </a:p>
        </p:txBody>
      </p:sp>
    </p:spTree>
    <p:extLst>
      <p:ext uri="{BB962C8B-B14F-4D97-AF65-F5344CB8AC3E}">
        <p14:creationId xmlns:p14="http://schemas.microsoft.com/office/powerpoint/2010/main" val="3076451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428571" y="676894"/>
            <a:ext cx="4686300" cy="6067425"/>
          </a:xfrm>
          <a:prstGeom prst="rect">
            <a:avLst/>
          </a:prstGeom>
          <a:ln>
            <a:solidFill>
              <a:schemeClr val="tx1"/>
            </a:solidFill>
          </a:ln>
        </p:spPr>
      </p:pic>
      <p:sp>
        <p:nvSpPr>
          <p:cNvPr id="4" name="Title 3"/>
          <p:cNvSpPr>
            <a:spLocks noGrp="1"/>
          </p:cNvSpPr>
          <p:nvPr>
            <p:ph type="title"/>
          </p:nvPr>
        </p:nvSpPr>
        <p:spPr/>
        <p:txBody>
          <a:bodyPr/>
          <a:lstStyle/>
          <a:p>
            <a:r>
              <a:rPr lang="en-US" dirty="0" smtClean="0"/>
              <a:t>Reporting Results</a:t>
            </a:r>
            <a:endParaRPr lang="en-US" dirty="0"/>
          </a:p>
        </p:txBody>
      </p:sp>
      <p:sp>
        <p:nvSpPr>
          <p:cNvPr id="5" name="Rectangle 4"/>
          <p:cNvSpPr/>
          <p:nvPr/>
        </p:nvSpPr>
        <p:spPr>
          <a:xfrm>
            <a:off x="7566685" y="4572000"/>
            <a:ext cx="1882116" cy="1009960"/>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p:cNvSpPr>
            <a:spLocks noGrp="1"/>
          </p:cNvSpPr>
          <p:nvPr>
            <p:ph sz="half" idx="1"/>
          </p:nvPr>
        </p:nvSpPr>
        <p:spPr/>
        <p:txBody>
          <a:bodyPr/>
          <a:lstStyle/>
          <a:p>
            <a:r>
              <a:rPr lang="en-US" dirty="0" smtClean="0"/>
              <a:t>Energy Dissipater Required</a:t>
            </a:r>
          </a:p>
          <a:p>
            <a:pPr lvl="1"/>
            <a:r>
              <a:rPr lang="en-US" dirty="0" smtClean="0"/>
              <a:t>For every proposal requiring an energy dissipater, fill out the table with the proper heading.</a:t>
            </a:r>
          </a:p>
          <a:p>
            <a:pPr lvl="2"/>
            <a:r>
              <a:rPr lang="en-US" dirty="0"/>
              <a:t>The new heading should match the proposal name in the culvert properties table.</a:t>
            </a:r>
          </a:p>
          <a:p>
            <a:pPr lvl="2"/>
            <a:r>
              <a:rPr lang="en-US" dirty="0" smtClean="0"/>
              <a:t>Values received from </a:t>
            </a:r>
          </a:p>
          <a:p>
            <a:pPr lvl="3"/>
            <a:r>
              <a:rPr lang="en-US" dirty="0" smtClean="0"/>
              <a:t>HY-8 energy dissipater calculations</a:t>
            </a:r>
          </a:p>
          <a:p>
            <a:pPr lvl="3"/>
            <a:r>
              <a:rPr lang="en-US" dirty="0" smtClean="0"/>
              <a:t>IDM Fig. 203-2K and 2L</a:t>
            </a:r>
          </a:p>
          <a:p>
            <a:pPr lvl="3"/>
            <a:r>
              <a:rPr lang="en-US" dirty="0" smtClean="0"/>
              <a:t>Hec-14</a:t>
            </a:r>
          </a:p>
          <a:p>
            <a:pPr lvl="1"/>
            <a:r>
              <a:rPr lang="en-US" dirty="0" smtClean="0"/>
              <a:t>Delete section if not required</a:t>
            </a:r>
          </a:p>
          <a:p>
            <a:pPr lvl="3"/>
            <a:endParaRPr lang="en-US" dirty="0"/>
          </a:p>
          <a:p>
            <a:pPr lvl="3"/>
            <a:endParaRPr lang="en-US" dirty="0" smtClean="0"/>
          </a:p>
        </p:txBody>
      </p:sp>
      <p:pic>
        <p:nvPicPr>
          <p:cNvPr id="8" name="Picture 7"/>
          <p:cNvPicPr>
            <a:picLocks noChangeAspect="1"/>
          </p:cNvPicPr>
          <p:nvPr/>
        </p:nvPicPr>
        <p:blipFill>
          <a:blip r:embed="rId3"/>
          <a:stretch>
            <a:fillRect/>
          </a:stretch>
        </p:blipFill>
        <p:spPr>
          <a:xfrm>
            <a:off x="1162050" y="4591360"/>
            <a:ext cx="3848100" cy="1981200"/>
          </a:xfrm>
          <a:prstGeom prst="rect">
            <a:avLst/>
          </a:prstGeom>
        </p:spPr>
      </p:pic>
    </p:spTree>
    <p:extLst>
      <p:ext uri="{BB962C8B-B14F-4D97-AF65-F5344CB8AC3E}">
        <p14:creationId xmlns:p14="http://schemas.microsoft.com/office/powerpoint/2010/main" val="1270203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28571" y="676894"/>
            <a:ext cx="4676775" cy="6048375"/>
          </a:xfrm>
          <a:prstGeom prst="rect">
            <a:avLst/>
          </a:prstGeom>
        </p:spPr>
      </p:pic>
      <p:sp>
        <p:nvSpPr>
          <p:cNvPr id="4" name="Title 3"/>
          <p:cNvSpPr>
            <a:spLocks noGrp="1"/>
          </p:cNvSpPr>
          <p:nvPr>
            <p:ph type="title"/>
          </p:nvPr>
        </p:nvSpPr>
        <p:spPr/>
        <p:txBody>
          <a:bodyPr/>
          <a:lstStyle/>
          <a:p>
            <a:r>
              <a:rPr lang="en-US" dirty="0" smtClean="0"/>
              <a:t>Reporting Results</a:t>
            </a:r>
            <a:endParaRPr lang="en-US" dirty="0"/>
          </a:p>
        </p:txBody>
      </p:sp>
      <p:sp>
        <p:nvSpPr>
          <p:cNvPr id="5" name="Rectangle 4"/>
          <p:cNvSpPr/>
          <p:nvPr/>
        </p:nvSpPr>
        <p:spPr>
          <a:xfrm>
            <a:off x="7566685" y="3657600"/>
            <a:ext cx="1958316" cy="1828800"/>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p:cNvSpPr>
            <a:spLocks noGrp="1"/>
          </p:cNvSpPr>
          <p:nvPr>
            <p:ph sz="half" idx="1"/>
          </p:nvPr>
        </p:nvSpPr>
        <p:spPr/>
        <p:txBody>
          <a:bodyPr/>
          <a:lstStyle/>
          <a:p>
            <a:r>
              <a:rPr lang="en-US" dirty="0" smtClean="0"/>
              <a:t>Inlet Depression Required</a:t>
            </a:r>
          </a:p>
          <a:p>
            <a:pPr lvl="1"/>
            <a:r>
              <a:rPr lang="en-US" dirty="0" smtClean="0"/>
              <a:t>Fill out table with proper header</a:t>
            </a:r>
          </a:p>
          <a:p>
            <a:pPr lvl="1"/>
            <a:r>
              <a:rPr lang="en-US" dirty="0" smtClean="0"/>
              <a:t>Only required for replacements</a:t>
            </a:r>
          </a:p>
          <a:p>
            <a:pPr lvl="1"/>
            <a:r>
              <a:rPr lang="en-US" dirty="0" smtClean="0"/>
              <a:t>Delete section if not required</a:t>
            </a:r>
          </a:p>
          <a:p>
            <a:pPr lvl="1"/>
            <a:endParaRPr lang="en-US" dirty="0"/>
          </a:p>
        </p:txBody>
      </p:sp>
      <p:pic>
        <p:nvPicPr>
          <p:cNvPr id="7" name="Picture 6"/>
          <p:cNvPicPr>
            <a:picLocks noChangeAspect="1"/>
          </p:cNvPicPr>
          <p:nvPr/>
        </p:nvPicPr>
        <p:blipFill>
          <a:blip r:embed="rId3"/>
          <a:stretch>
            <a:fillRect/>
          </a:stretch>
        </p:blipFill>
        <p:spPr>
          <a:xfrm>
            <a:off x="152400" y="3276600"/>
            <a:ext cx="3457575" cy="3248025"/>
          </a:xfrm>
          <a:prstGeom prst="rect">
            <a:avLst/>
          </a:prstGeom>
        </p:spPr>
      </p:pic>
      <p:pic>
        <p:nvPicPr>
          <p:cNvPr id="9" name="Picture 8"/>
          <p:cNvPicPr>
            <a:picLocks noChangeAspect="1"/>
          </p:cNvPicPr>
          <p:nvPr/>
        </p:nvPicPr>
        <p:blipFill>
          <a:blip r:embed="rId4"/>
          <a:stretch>
            <a:fillRect/>
          </a:stretch>
        </p:blipFill>
        <p:spPr>
          <a:xfrm>
            <a:off x="3748089" y="3575215"/>
            <a:ext cx="3400425" cy="2962275"/>
          </a:xfrm>
          <a:prstGeom prst="rect">
            <a:avLst/>
          </a:prstGeom>
        </p:spPr>
      </p:pic>
      <p:sp>
        <p:nvSpPr>
          <p:cNvPr id="10" name="Rectangle 9"/>
          <p:cNvSpPr/>
          <p:nvPr/>
        </p:nvSpPr>
        <p:spPr>
          <a:xfrm>
            <a:off x="8305800" y="1873085"/>
            <a:ext cx="1958316" cy="1670215"/>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004198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James Emerick, PE</a:t>
            </a:r>
          </a:p>
          <a:p>
            <a:pPr lvl="1"/>
            <a:r>
              <a:rPr lang="en-US" dirty="0" smtClean="0">
                <a:hlinkClick r:id="rId2"/>
              </a:rPr>
              <a:t>JEmerick@indot.in.gov</a:t>
            </a:r>
            <a:endParaRPr lang="en-US" dirty="0" smtClean="0"/>
          </a:p>
          <a:p>
            <a:pPr lvl="1"/>
            <a:endParaRPr lang="en-US" dirty="0" smtClean="0"/>
          </a:p>
          <a:p>
            <a:r>
              <a:rPr lang="en-US" dirty="0"/>
              <a:t>Alex Schwinghamer</a:t>
            </a:r>
          </a:p>
          <a:p>
            <a:pPr lvl="1"/>
            <a:r>
              <a:rPr lang="en-US" dirty="0">
                <a:hlinkClick r:id="rId3"/>
              </a:rPr>
              <a:t>Aschwinghamer@indot.in.gov</a:t>
            </a:r>
            <a:endParaRPr lang="en-US" dirty="0"/>
          </a:p>
          <a:p>
            <a:pPr marL="0" indent="0">
              <a:buNone/>
            </a:pPr>
            <a:endParaRPr lang="en-US" dirty="0"/>
          </a:p>
          <a:p>
            <a:r>
              <a:rPr lang="en-US" dirty="0" smtClean="0"/>
              <a:t>INDOT Hydraulics Website</a:t>
            </a:r>
          </a:p>
          <a:p>
            <a:pPr lvl="1"/>
            <a:r>
              <a:rPr lang="en-US" dirty="0" smtClean="0"/>
              <a:t>www.in.gov/indot/3595.htm</a:t>
            </a:r>
            <a:endParaRPr lang="en-US" dirty="0"/>
          </a:p>
        </p:txBody>
      </p:sp>
      <p:sp>
        <p:nvSpPr>
          <p:cNvPr id="3" name="Content Placeholder 2"/>
          <p:cNvSpPr>
            <a:spLocks noGrp="1"/>
          </p:cNvSpPr>
          <p:nvPr>
            <p:ph sz="half" idx="2"/>
          </p:nvPr>
        </p:nvSpPr>
        <p:spPr>
          <a:xfrm>
            <a:off x="12712335" y="4911159"/>
            <a:ext cx="3057890" cy="2615418"/>
          </a:xfrm>
        </p:spPr>
        <p:txBody>
          <a:bodyPr/>
          <a:lstStyle/>
          <a:p>
            <a:pPr lvl="1"/>
            <a:endParaRPr lang="en-US" dirty="0" smtClean="0"/>
          </a:p>
          <a:p>
            <a:endParaRPr lang="en-US" dirty="0" smtClean="0"/>
          </a:p>
          <a:p>
            <a:endParaRPr lang="en-US" dirty="0"/>
          </a:p>
          <a:p>
            <a:endParaRPr lang="en-US" dirty="0" smtClean="0"/>
          </a:p>
          <a:p>
            <a:endParaRPr lang="en-US" dirty="0"/>
          </a:p>
          <a:p>
            <a:endParaRPr lang="en-US" dirty="0"/>
          </a:p>
        </p:txBody>
      </p:sp>
      <p:sp>
        <p:nvSpPr>
          <p:cNvPr id="4" name="Title 3"/>
          <p:cNvSpPr>
            <a:spLocks noGrp="1"/>
          </p:cNvSpPr>
          <p:nvPr>
            <p:ph type="title"/>
          </p:nvPr>
        </p:nvSpPr>
        <p:spPr/>
        <p:txBody>
          <a:bodyPr/>
          <a:lstStyle/>
          <a:p>
            <a:r>
              <a:rPr lang="en-US" dirty="0" smtClean="0"/>
              <a:t>Contact Information and Questions</a:t>
            </a:r>
            <a:endParaRPr lang="en-US" dirty="0"/>
          </a:p>
        </p:txBody>
      </p:sp>
      <p:pic>
        <p:nvPicPr>
          <p:cNvPr id="2050" name="Picture 2" descr="Image result for water question 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295400"/>
            <a:ext cx="3409950" cy="392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625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990600"/>
            <a:ext cx="10668000" cy="5181600"/>
          </a:xfrm>
        </p:spPr>
        <p:txBody>
          <a:bodyPr>
            <a:normAutofit fontScale="92500" lnSpcReduction="10000"/>
          </a:bodyPr>
          <a:lstStyle/>
          <a:p>
            <a:pPr marL="0" indent="0">
              <a:spcAft>
                <a:spcPts val="1200"/>
              </a:spcAft>
              <a:buNone/>
            </a:pPr>
            <a:r>
              <a:rPr lang="en-US" sz="3600" b="1" dirty="0" smtClean="0"/>
              <a:t>INDOT Approved Rehabilitation Methods  </a:t>
            </a:r>
          </a:p>
          <a:p>
            <a:pPr lvl="1">
              <a:spcAft>
                <a:spcPts val="600"/>
              </a:spcAft>
            </a:pPr>
            <a:r>
              <a:rPr lang="en-US" sz="3200" dirty="0" smtClean="0"/>
              <a:t>High Density Polyethylene (HDPE) Liner</a:t>
            </a:r>
          </a:p>
          <a:p>
            <a:pPr lvl="1">
              <a:spcAft>
                <a:spcPts val="600"/>
              </a:spcAft>
            </a:pPr>
            <a:r>
              <a:rPr lang="en-US" sz="3200" dirty="0"/>
              <a:t>Cured in Place Pipe (</a:t>
            </a:r>
            <a:r>
              <a:rPr lang="en-US" sz="3200" dirty="0" err="1"/>
              <a:t>CIPP</a:t>
            </a:r>
            <a:r>
              <a:rPr lang="en-US" sz="3200" dirty="0"/>
              <a:t>) Liner</a:t>
            </a:r>
          </a:p>
          <a:p>
            <a:pPr lvl="1"/>
            <a:r>
              <a:rPr lang="en-US" sz="3200" dirty="0"/>
              <a:t>Concrete Paved </a:t>
            </a:r>
            <a:r>
              <a:rPr lang="en-US" sz="3200" dirty="0" smtClean="0"/>
              <a:t>Invert</a:t>
            </a:r>
          </a:p>
          <a:p>
            <a:pPr lvl="1"/>
            <a:endParaRPr lang="en-US" dirty="0" smtClean="0"/>
          </a:p>
          <a:p>
            <a:pPr marL="0" indent="0">
              <a:spcAft>
                <a:spcPts val="1200"/>
              </a:spcAft>
              <a:buNone/>
            </a:pPr>
            <a:r>
              <a:rPr lang="en-US" sz="3600" b="1" dirty="0" smtClean="0"/>
              <a:t>Other Types of Rehabilitation that Have Been Used</a:t>
            </a:r>
          </a:p>
          <a:p>
            <a:pPr lvl="1">
              <a:spcAft>
                <a:spcPts val="600"/>
              </a:spcAft>
            </a:pPr>
            <a:r>
              <a:rPr lang="en-US" sz="3200" dirty="0"/>
              <a:t>Smooth Steel Liners – used in specific situations where the approved rehabilitation methods are not </a:t>
            </a:r>
            <a:r>
              <a:rPr lang="en-US" sz="3200" dirty="0" smtClean="0"/>
              <a:t>feasible due to size</a:t>
            </a:r>
            <a:endParaRPr lang="en-US" sz="3200" dirty="0"/>
          </a:p>
          <a:p>
            <a:pPr lvl="1"/>
            <a:r>
              <a:rPr lang="en-US" sz="3200" dirty="0" smtClean="0"/>
              <a:t>Centrically Cast Concrete Pipe (</a:t>
            </a:r>
            <a:r>
              <a:rPr lang="en-US" sz="3200" dirty="0" err="1" smtClean="0"/>
              <a:t>CCCP</a:t>
            </a:r>
            <a:r>
              <a:rPr lang="en-US" sz="3200" dirty="0" smtClean="0"/>
              <a:t>) – has been used on a experimental basis but still being evaluated by INDOT Hydraulics.</a:t>
            </a:r>
          </a:p>
        </p:txBody>
      </p:sp>
      <p:sp>
        <p:nvSpPr>
          <p:cNvPr id="4" name="Title 3"/>
          <p:cNvSpPr>
            <a:spLocks noGrp="1"/>
          </p:cNvSpPr>
          <p:nvPr>
            <p:ph type="title"/>
          </p:nvPr>
        </p:nvSpPr>
        <p:spPr/>
        <p:txBody>
          <a:bodyPr/>
          <a:lstStyle/>
          <a:p>
            <a:r>
              <a:rPr lang="en-US" b="1" dirty="0" smtClean="0"/>
              <a:t>Types of Small Structure Rehabilitation</a:t>
            </a:r>
            <a:endParaRPr lang="en-US" b="1" dirty="0"/>
          </a:p>
        </p:txBody>
      </p:sp>
    </p:spTree>
    <p:extLst>
      <p:ext uri="{BB962C8B-B14F-4D97-AF65-F5344CB8AC3E}">
        <p14:creationId xmlns:p14="http://schemas.microsoft.com/office/powerpoint/2010/main" val="385362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914400"/>
            <a:ext cx="11887200" cy="5181600"/>
          </a:xfrm>
        </p:spPr>
        <p:txBody>
          <a:bodyPr>
            <a:normAutofit/>
          </a:bodyPr>
          <a:lstStyle/>
          <a:p>
            <a:pPr marL="457200" lvl="1" indent="0">
              <a:spcAft>
                <a:spcPts val="1200"/>
              </a:spcAft>
              <a:buNone/>
            </a:pPr>
            <a:r>
              <a:rPr lang="en-US" sz="4000" b="1" dirty="0" smtClean="0"/>
              <a:t>Corrugated Metal Pipes and Pipe Arches</a:t>
            </a:r>
          </a:p>
          <a:p>
            <a:pPr lvl="2">
              <a:spcAft>
                <a:spcPts val="2400"/>
              </a:spcAft>
            </a:pPr>
            <a:r>
              <a:rPr lang="en-US" sz="3600" dirty="0" smtClean="0"/>
              <a:t>INDOT has a lot of older metal pipes under high traffic roads</a:t>
            </a:r>
            <a:endParaRPr lang="en-US" sz="3600" dirty="0"/>
          </a:p>
          <a:p>
            <a:pPr lvl="2">
              <a:spcAft>
                <a:spcPts val="2400"/>
              </a:spcAft>
            </a:pPr>
            <a:r>
              <a:rPr lang="en-US" sz="3600" dirty="0" smtClean="0"/>
              <a:t>Manning’s </a:t>
            </a:r>
            <a:r>
              <a:rPr lang="en-US" sz="3600" dirty="0"/>
              <a:t>n is improved with </a:t>
            </a:r>
            <a:r>
              <a:rPr lang="en-US" sz="3600" dirty="0" smtClean="0"/>
              <a:t>rehabilitation</a:t>
            </a:r>
            <a:endParaRPr lang="en-US" sz="3600" dirty="0"/>
          </a:p>
          <a:p>
            <a:pPr lvl="2">
              <a:spcAft>
                <a:spcPts val="2400"/>
              </a:spcAft>
            </a:pPr>
            <a:r>
              <a:rPr lang="en-US" sz="3600" dirty="0"/>
              <a:t>Inlet losses can be improved</a:t>
            </a:r>
          </a:p>
          <a:p>
            <a:pPr marL="914400" lvl="2" indent="0">
              <a:buNone/>
            </a:pPr>
            <a:r>
              <a:rPr lang="en-US" sz="3600" dirty="0" smtClean="0"/>
              <a:t> </a:t>
            </a:r>
          </a:p>
        </p:txBody>
      </p:sp>
      <p:sp>
        <p:nvSpPr>
          <p:cNvPr id="4" name="Title 3"/>
          <p:cNvSpPr>
            <a:spLocks noGrp="1"/>
          </p:cNvSpPr>
          <p:nvPr>
            <p:ph type="title"/>
          </p:nvPr>
        </p:nvSpPr>
        <p:spPr/>
        <p:txBody>
          <a:bodyPr/>
          <a:lstStyle/>
          <a:p>
            <a:r>
              <a:rPr lang="en-US" b="1" dirty="0"/>
              <a:t>Good Candidates for Rehabilitation</a:t>
            </a:r>
          </a:p>
        </p:txBody>
      </p:sp>
    </p:spTree>
    <p:extLst>
      <p:ext uri="{BB962C8B-B14F-4D97-AF65-F5344CB8AC3E}">
        <p14:creationId xmlns:p14="http://schemas.microsoft.com/office/powerpoint/2010/main" val="4061097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066800"/>
            <a:ext cx="10363200" cy="5257800"/>
          </a:xfrm>
        </p:spPr>
        <p:txBody>
          <a:bodyPr>
            <a:normAutofit/>
          </a:bodyPr>
          <a:lstStyle/>
          <a:p>
            <a:pPr lvl="1">
              <a:spcAft>
                <a:spcPts val="2400"/>
              </a:spcAft>
            </a:pPr>
            <a:r>
              <a:rPr lang="en-US" sz="3500" dirty="0" smtClean="0"/>
              <a:t>Pipes </a:t>
            </a:r>
            <a:r>
              <a:rPr lang="en-US" sz="3500" dirty="0"/>
              <a:t>with significant deflection, deformation or </a:t>
            </a:r>
            <a:r>
              <a:rPr lang="en-US" sz="3500" dirty="0" smtClean="0"/>
              <a:t>deterioration or bends</a:t>
            </a:r>
            <a:endParaRPr lang="en-US" sz="2000" dirty="0" smtClean="0"/>
          </a:p>
          <a:p>
            <a:pPr lvl="1">
              <a:spcAft>
                <a:spcPts val="2400"/>
              </a:spcAft>
            </a:pPr>
            <a:r>
              <a:rPr lang="en-US" sz="3500" dirty="0" smtClean="0"/>
              <a:t>Pipes with significant erosion issues due to velocity</a:t>
            </a:r>
          </a:p>
          <a:p>
            <a:pPr lvl="1">
              <a:spcAft>
                <a:spcPts val="2400"/>
              </a:spcAft>
            </a:pPr>
            <a:r>
              <a:rPr lang="en-US" sz="3500" dirty="0" smtClean="0"/>
              <a:t>Reinforced </a:t>
            </a:r>
            <a:r>
              <a:rPr lang="en-US" sz="3500" dirty="0"/>
              <a:t>c</a:t>
            </a:r>
            <a:r>
              <a:rPr lang="en-US" sz="3500" dirty="0" smtClean="0"/>
              <a:t>oncrete pipes and boxes</a:t>
            </a:r>
          </a:p>
        </p:txBody>
      </p:sp>
      <p:sp>
        <p:nvSpPr>
          <p:cNvPr id="4" name="Title 3"/>
          <p:cNvSpPr>
            <a:spLocks noGrp="1"/>
          </p:cNvSpPr>
          <p:nvPr>
            <p:ph type="title"/>
          </p:nvPr>
        </p:nvSpPr>
        <p:spPr/>
        <p:txBody>
          <a:bodyPr/>
          <a:lstStyle/>
          <a:p>
            <a:r>
              <a:rPr lang="en-US" b="1" dirty="0"/>
              <a:t>Poor Candidates for </a:t>
            </a:r>
            <a:r>
              <a:rPr lang="en-US" b="1" dirty="0" smtClean="0"/>
              <a:t>Rehabilitation</a:t>
            </a:r>
            <a:endParaRPr lang="en-US" b="1" dirty="0"/>
          </a:p>
        </p:txBody>
      </p:sp>
    </p:spTree>
    <p:extLst>
      <p:ext uri="{BB962C8B-B14F-4D97-AF65-F5344CB8AC3E}">
        <p14:creationId xmlns:p14="http://schemas.microsoft.com/office/powerpoint/2010/main" val="684923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39110" y="938051"/>
            <a:ext cx="7173310" cy="5578525"/>
          </a:xfrm>
        </p:spPr>
        <p:txBody>
          <a:bodyPr>
            <a:normAutofit/>
          </a:bodyPr>
          <a:lstStyle/>
          <a:p>
            <a:pPr lvl="1">
              <a:spcAft>
                <a:spcPts val="600"/>
              </a:spcAft>
            </a:pPr>
            <a:r>
              <a:rPr lang="en-US" sz="3200" dirty="0"/>
              <a:t>The existing pipe is dewatered</a:t>
            </a:r>
          </a:p>
          <a:p>
            <a:pPr lvl="1">
              <a:spcAft>
                <a:spcPts val="600"/>
              </a:spcAft>
            </a:pPr>
            <a:r>
              <a:rPr lang="en-US" sz="3200" dirty="0" smtClean="0"/>
              <a:t>High density polyethylene pipe is inserted through the existing host pipe</a:t>
            </a:r>
          </a:p>
          <a:p>
            <a:pPr lvl="1">
              <a:spcAft>
                <a:spcPts val="600"/>
              </a:spcAft>
            </a:pPr>
            <a:r>
              <a:rPr lang="en-US" sz="3200" dirty="0" smtClean="0"/>
              <a:t>It may necessary to deform the pipe to fit into an arch pipe. </a:t>
            </a:r>
            <a:r>
              <a:rPr lang="en-US" sz="3200" dirty="0"/>
              <a:t>M</a:t>
            </a:r>
            <a:r>
              <a:rPr lang="en-US" sz="3200" dirty="0" smtClean="0"/>
              <a:t>anufactures have specified maximum allowable crushing ratios. </a:t>
            </a:r>
          </a:p>
          <a:p>
            <a:pPr lvl="1"/>
            <a:r>
              <a:rPr lang="en-US" sz="3200" dirty="0" smtClean="0"/>
              <a:t>Grout is pumped through PVC pipes at the top of the liner to fill the void between the liner and the host pipe.</a:t>
            </a:r>
            <a:endParaRPr lang="en-US" sz="3200" dirty="0"/>
          </a:p>
        </p:txBody>
      </p:sp>
      <p:sp>
        <p:nvSpPr>
          <p:cNvPr id="4" name="Title 3"/>
          <p:cNvSpPr>
            <a:spLocks noGrp="1"/>
          </p:cNvSpPr>
          <p:nvPr>
            <p:ph type="title"/>
          </p:nvPr>
        </p:nvSpPr>
        <p:spPr/>
        <p:txBody>
          <a:bodyPr/>
          <a:lstStyle/>
          <a:p>
            <a:r>
              <a:rPr lang="en-US" b="1" dirty="0" smtClean="0"/>
              <a:t>HDPE Liner - Installation Process</a:t>
            </a:r>
            <a:endParaRPr lang="en-US" b="1" dirty="0"/>
          </a:p>
        </p:txBody>
      </p:sp>
      <p:pic>
        <p:nvPicPr>
          <p:cNvPr id="7" name="Picture 6"/>
          <p:cNvPicPr>
            <a:picLocks noChangeAspect="1"/>
          </p:cNvPicPr>
          <p:nvPr/>
        </p:nvPicPr>
        <p:blipFill>
          <a:blip r:embed="rId3"/>
          <a:stretch>
            <a:fillRect/>
          </a:stretch>
        </p:blipFill>
        <p:spPr>
          <a:xfrm>
            <a:off x="6934200" y="3691647"/>
            <a:ext cx="3736140" cy="2801278"/>
          </a:xfrm>
          <a:prstGeom prst="rect">
            <a:avLst/>
          </a:prstGeom>
        </p:spPr>
      </p:pic>
      <p:pic>
        <p:nvPicPr>
          <p:cNvPr id="8" name="Picture 7"/>
          <p:cNvPicPr>
            <a:picLocks noChangeAspect="1"/>
          </p:cNvPicPr>
          <p:nvPr/>
        </p:nvPicPr>
        <p:blipFill>
          <a:blip r:embed="rId4"/>
          <a:stretch>
            <a:fillRect/>
          </a:stretch>
        </p:blipFill>
        <p:spPr>
          <a:xfrm>
            <a:off x="6934200" y="882119"/>
            <a:ext cx="3736140" cy="2801277"/>
          </a:xfrm>
          <a:prstGeom prst="rect">
            <a:avLst/>
          </a:prstGeom>
        </p:spPr>
      </p:pic>
    </p:spTree>
    <p:extLst>
      <p:ext uri="{BB962C8B-B14F-4D97-AF65-F5344CB8AC3E}">
        <p14:creationId xmlns:p14="http://schemas.microsoft.com/office/powerpoint/2010/main" val="2044804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41890" y="990600"/>
            <a:ext cx="10602310" cy="5867400"/>
          </a:xfrm>
        </p:spPr>
        <p:txBody>
          <a:bodyPr>
            <a:normAutofit/>
          </a:bodyPr>
          <a:lstStyle/>
          <a:p>
            <a:pPr lvl="1"/>
            <a:r>
              <a:rPr lang="en-US" dirty="0" smtClean="0"/>
              <a:t>Inlet </a:t>
            </a:r>
            <a:r>
              <a:rPr lang="en-US" dirty="0"/>
              <a:t>coefficient </a:t>
            </a:r>
            <a:r>
              <a:rPr lang="en-US" dirty="0" smtClean="0"/>
              <a:t> </a:t>
            </a:r>
          </a:p>
          <a:p>
            <a:pPr lvl="2"/>
            <a:r>
              <a:rPr lang="en-US" dirty="0"/>
              <a:t>For installation on projecting pipes use </a:t>
            </a:r>
            <a:r>
              <a:rPr lang="en-US" dirty="0" err="1" smtClean="0"/>
              <a:t>Ke</a:t>
            </a:r>
            <a:r>
              <a:rPr lang="en-US" dirty="0" smtClean="0"/>
              <a:t> = 0.7 (Mitered to Conform to Slope edge condition in </a:t>
            </a:r>
            <a:r>
              <a:rPr lang="en-US" dirty="0" err="1" smtClean="0"/>
              <a:t>HY</a:t>
            </a:r>
            <a:r>
              <a:rPr lang="en-US" dirty="0" smtClean="0"/>
              <a:t>-8). This determination was based on information provided in a study of inlet conditions by the National Cooperative Highway Research Program.</a:t>
            </a:r>
          </a:p>
          <a:p>
            <a:pPr lvl="2"/>
            <a:r>
              <a:rPr lang="en-US" dirty="0" smtClean="0"/>
              <a:t>If </a:t>
            </a:r>
            <a:r>
              <a:rPr lang="en-US" dirty="0"/>
              <a:t>the existing pipe has a improved inlet (i.e. </a:t>
            </a:r>
            <a:r>
              <a:rPr lang="en-US" dirty="0" smtClean="0"/>
              <a:t>headwall), </a:t>
            </a:r>
            <a:r>
              <a:rPr lang="en-US" dirty="0"/>
              <a:t>the HDPE liner </a:t>
            </a:r>
            <a:r>
              <a:rPr lang="en-US" dirty="0" smtClean="0"/>
              <a:t>should be </a:t>
            </a:r>
            <a:r>
              <a:rPr lang="en-US" dirty="0"/>
              <a:t>modeled as </a:t>
            </a:r>
            <a:r>
              <a:rPr lang="en-US" dirty="0" smtClean="0"/>
              <a:t>mitered unless the headwall is to be constructed flush with the end of the liner</a:t>
            </a:r>
            <a:endParaRPr lang="en-US" dirty="0"/>
          </a:p>
          <a:p>
            <a:pPr lvl="1">
              <a:spcAft>
                <a:spcPts val="600"/>
              </a:spcAft>
            </a:pPr>
            <a:r>
              <a:rPr lang="en-US" dirty="0" smtClean="0"/>
              <a:t>Manning’s n should be 0.012</a:t>
            </a:r>
          </a:p>
          <a:p>
            <a:pPr lvl="1">
              <a:spcAft>
                <a:spcPts val="600"/>
              </a:spcAft>
            </a:pPr>
            <a:r>
              <a:rPr lang="en-US" dirty="0" smtClean="0"/>
              <a:t>Inverts raised by the wall thickness of liner</a:t>
            </a:r>
          </a:p>
          <a:p>
            <a:pPr lvl="1">
              <a:spcAft>
                <a:spcPts val="600"/>
              </a:spcAft>
            </a:pPr>
            <a:r>
              <a:rPr lang="en-US" dirty="0" smtClean="0"/>
              <a:t>There should be at least 2 inches left at the crown </a:t>
            </a:r>
            <a:r>
              <a:rPr lang="en-US" dirty="0"/>
              <a:t>and </a:t>
            </a:r>
            <a:r>
              <a:rPr lang="en-US" dirty="0" smtClean="0"/>
              <a:t>sides of the pipe </a:t>
            </a:r>
          </a:p>
          <a:p>
            <a:pPr lvl="1">
              <a:spcAft>
                <a:spcPts val="600"/>
              </a:spcAft>
            </a:pPr>
            <a:r>
              <a:rPr lang="en-US" dirty="0" smtClean="0"/>
              <a:t>HDPE liners can be deformed to fit within a pipe arch host pipe</a:t>
            </a:r>
          </a:p>
          <a:p>
            <a:pPr lvl="1">
              <a:spcAft>
                <a:spcPts val="600"/>
              </a:spcAft>
            </a:pPr>
            <a:r>
              <a:rPr lang="en-US" dirty="0" smtClean="0"/>
              <a:t>The </a:t>
            </a:r>
            <a:r>
              <a:rPr lang="en-US" b="1" i="1" u="sng" dirty="0" smtClean="0"/>
              <a:t>Elliptical HDPE Pipe </a:t>
            </a:r>
            <a:r>
              <a:rPr lang="en-US" b="1" i="1" u="sng" dirty="0"/>
              <a:t>L</a:t>
            </a:r>
            <a:r>
              <a:rPr lang="en-US" b="1" i="1" u="sng" dirty="0" smtClean="0"/>
              <a:t>ining Worksheet </a:t>
            </a:r>
            <a:r>
              <a:rPr lang="en-US" dirty="0" smtClean="0"/>
              <a:t>found on the hydraulics website can be used to determine sizing and coordinates used in </a:t>
            </a:r>
            <a:r>
              <a:rPr lang="en-US" dirty="0" err="1" smtClean="0"/>
              <a:t>HY</a:t>
            </a:r>
            <a:r>
              <a:rPr lang="en-US" dirty="0" smtClean="0"/>
              <a:t>-8</a:t>
            </a:r>
          </a:p>
          <a:p>
            <a:pPr lvl="1"/>
            <a:r>
              <a:rPr lang="en-US" dirty="0" smtClean="0"/>
              <a:t>Minimum size should be large enough that the resulting lined pipe is not smaller than the minimum </a:t>
            </a:r>
            <a:r>
              <a:rPr lang="en-US" dirty="0" smtClean="0"/>
              <a:t>pipe </a:t>
            </a:r>
            <a:r>
              <a:rPr lang="en-US" dirty="0"/>
              <a:t>sizes </a:t>
            </a:r>
            <a:r>
              <a:rPr lang="en-US" dirty="0" smtClean="0"/>
              <a:t>identified </a:t>
            </a:r>
            <a:r>
              <a:rPr lang="en-US" dirty="0"/>
              <a:t>in Figure </a:t>
            </a:r>
            <a:r>
              <a:rPr lang="en-US" dirty="0" smtClean="0"/>
              <a:t>203-</a:t>
            </a:r>
            <a:r>
              <a:rPr lang="en-US" dirty="0" err="1" smtClean="0"/>
              <a:t>2B</a:t>
            </a:r>
            <a:r>
              <a:rPr lang="en-US" dirty="0" smtClean="0"/>
              <a:t> of the IDM. </a:t>
            </a:r>
            <a:endParaRPr lang="en-US" dirty="0" smtClean="0">
              <a:solidFill>
                <a:srgbClr val="FF0000"/>
              </a:solidFill>
            </a:endParaRPr>
          </a:p>
          <a:p>
            <a:pPr marL="457200" lvl="1" indent="0">
              <a:buNone/>
            </a:pPr>
            <a:r>
              <a:rPr lang="en-US" dirty="0" smtClean="0"/>
              <a:t> </a:t>
            </a:r>
          </a:p>
          <a:p>
            <a:pPr lvl="1"/>
            <a:endParaRPr lang="en-US" dirty="0"/>
          </a:p>
        </p:txBody>
      </p:sp>
      <p:sp>
        <p:nvSpPr>
          <p:cNvPr id="4" name="Title 3"/>
          <p:cNvSpPr>
            <a:spLocks noGrp="1"/>
          </p:cNvSpPr>
          <p:nvPr>
            <p:ph type="title"/>
          </p:nvPr>
        </p:nvSpPr>
        <p:spPr/>
        <p:txBody>
          <a:bodyPr/>
          <a:lstStyle/>
          <a:p>
            <a:r>
              <a:rPr lang="en-US" b="1" dirty="0" smtClean="0"/>
              <a:t>HDPE </a:t>
            </a:r>
            <a:r>
              <a:rPr lang="en-US" b="1" dirty="0"/>
              <a:t>Liners - Design and </a:t>
            </a:r>
            <a:r>
              <a:rPr lang="en-US" b="1" dirty="0" smtClean="0"/>
              <a:t>Analysis</a:t>
            </a:r>
            <a:endParaRPr lang="en-US" b="1" dirty="0"/>
          </a:p>
        </p:txBody>
      </p:sp>
    </p:spTree>
    <p:extLst>
      <p:ext uri="{BB962C8B-B14F-4D97-AF65-F5344CB8AC3E}">
        <p14:creationId xmlns:p14="http://schemas.microsoft.com/office/powerpoint/2010/main" val="2559424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914401"/>
            <a:ext cx="11658600" cy="5333999"/>
          </a:xfrm>
        </p:spPr>
        <p:txBody>
          <a:bodyPr/>
          <a:lstStyle/>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b="1" dirty="0"/>
          </a:p>
        </p:txBody>
      </p:sp>
      <p:sp>
        <p:nvSpPr>
          <p:cNvPr id="4" name="Title 3"/>
          <p:cNvSpPr>
            <a:spLocks noGrp="1"/>
          </p:cNvSpPr>
          <p:nvPr>
            <p:ph type="title"/>
          </p:nvPr>
        </p:nvSpPr>
        <p:spPr/>
        <p:txBody>
          <a:bodyPr/>
          <a:lstStyle/>
          <a:p>
            <a:r>
              <a:rPr lang="en-US" b="1" dirty="0" smtClean="0"/>
              <a:t>Elliptical </a:t>
            </a:r>
            <a:r>
              <a:rPr lang="en-US" b="1" dirty="0"/>
              <a:t>HDPE </a:t>
            </a:r>
            <a:r>
              <a:rPr lang="en-US" b="1" dirty="0" smtClean="0"/>
              <a:t>Pipe Lining </a:t>
            </a:r>
            <a:r>
              <a:rPr lang="en-US" b="1" dirty="0"/>
              <a:t>W</a:t>
            </a:r>
            <a:r>
              <a:rPr lang="en-US" b="1" dirty="0" smtClean="0"/>
              <a:t>orksheet</a:t>
            </a:r>
            <a:endParaRPr lang="en-US" b="1" dirty="0"/>
          </a:p>
        </p:txBody>
      </p:sp>
      <p:grpSp>
        <p:nvGrpSpPr>
          <p:cNvPr id="6" name="Group 5"/>
          <p:cNvGrpSpPr/>
          <p:nvPr/>
        </p:nvGrpSpPr>
        <p:grpSpPr>
          <a:xfrm>
            <a:off x="267630" y="870245"/>
            <a:ext cx="1789770" cy="1510392"/>
            <a:chOff x="228600" y="1336197"/>
            <a:chExt cx="1580758" cy="1295400"/>
          </a:xfrm>
        </p:grpSpPr>
        <p:pic>
          <p:nvPicPr>
            <p:cNvPr id="8" name="Picture 7"/>
            <p:cNvPicPr>
              <a:picLocks noChangeAspect="1"/>
            </p:cNvPicPr>
            <p:nvPr/>
          </p:nvPicPr>
          <p:blipFill>
            <a:blip r:embed="rId3"/>
            <a:stretch>
              <a:fillRect/>
            </a:stretch>
          </p:blipFill>
          <p:spPr>
            <a:xfrm>
              <a:off x="228600" y="1336197"/>
              <a:ext cx="1295400" cy="1295400"/>
            </a:xfrm>
            <a:prstGeom prst="rect">
              <a:avLst/>
            </a:prstGeom>
          </p:spPr>
        </p:pic>
        <p:sp>
          <p:nvSpPr>
            <p:cNvPr id="10" name="Right Arrow 9"/>
            <p:cNvSpPr/>
            <p:nvPr/>
          </p:nvSpPr>
          <p:spPr>
            <a:xfrm rot="12448978">
              <a:off x="1504558" y="201141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152400" y="3342121"/>
            <a:ext cx="2514600" cy="3403375"/>
            <a:chOff x="139552" y="3011248"/>
            <a:chExt cx="1943248" cy="2781300"/>
          </a:xfrm>
        </p:grpSpPr>
        <p:pic>
          <p:nvPicPr>
            <p:cNvPr id="3" name="Picture 2"/>
            <p:cNvPicPr>
              <a:picLocks noChangeAspect="1"/>
            </p:cNvPicPr>
            <p:nvPr/>
          </p:nvPicPr>
          <p:blipFill>
            <a:blip r:embed="rId4"/>
            <a:stretch>
              <a:fillRect/>
            </a:stretch>
          </p:blipFill>
          <p:spPr>
            <a:xfrm>
              <a:off x="228600" y="3011248"/>
              <a:ext cx="1854200" cy="2781300"/>
            </a:xfrm>
            <a:prstGeom prst="rect">
              <a:avLst/>
            </a:prstGeom>
          </p:spPr>
        </p:pic>
        <p:sp>
          <p:nvSpPr>
            <p:cNvPr id="11" name="Right Arrow 10"/>
            <p:cNvSpPr/>
            <p:nvPr/>
          </p:nvSpPr>
          <p:spPr>
            <a:xfrm rot="1464757">
              <a:off x="139552" y="3578648"/>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Content Placeholder 1"/>
          <p:cNvSpPr>
            <a:spLocks noGrp="1"/>
          </p:cNvSpPr>
          <p:nvPr>
            <p:ph sz="half" idx="1"/>
          </p:nvPr>
        </p:nvSpPr>
        <p:spPr>
          <a:xfrm>
            <a:off x="2133600" y="914400"/>
            <a:ext cx="6744391" cy="1066800"/>
          </a:xfrm>
        </p:spPr>
        <p:txBody>
          <a:bodyPr>
            <a:normAutofit lnSpcReduction="10000"/>
          </a:bodyPr>
          <a:lstStyle/>
          <a:p>
            <a:pPr marL="0" indent="0">
              <a:buNone/>
            </a:pPr>
            <a:r>
              <a:rPr lang="en-US" sz="2000" dirty="0" smtClean="0"/>
              <a:t>It is necessary to obtain the coordinates from the existing corrugated metal pipe arch.  This can be done by opening the existing model and changing the shape from </a:t>
            </a:r>
            <a:r>
              <a:rPr lang="en-US" sz="2000" b="1" dirty="0" smtClean="0"/>
              <a:t>Pipe Arch </a:t>
            </a:r>
            <a:r>
              <a:rPr lang="en-US" sz="2000" dirty="0" smtClean="0"/>
              <a:t>to </a:t>
            </a:r>
            <a:r>
              <a:rPr lang="en-US" sz="2000" b="1" dirty="0" smtClean="0"/>
              <a:t>User Defined </a:t>
            </a:r>
            <a:r>
              <a:rPr lang="en-US" sz="2000" dirty="0" smtClean="0"/>
              <a:t> </a:t>
            </a:r>
          </a:p>
          <a:p>
            <a:pPr marL="0" indent="0">
              <a:buNone/>
            </a:pPr>
            <a:endParaRPr lang="en-US" sz="2000" dirty="0"/>
          </a:p>
          <a:p>
            <a:pPr marL="0" indent="0">
              <a:buNone/>
            </a:pPr>
            <a:endParaRPr lang="en-US" sz="2000" dirty="0" smtClean="0"/>
          </a:p>
          <a:p>
            <a:pPr marL="0" indent="0">
              <a:buNone/>
            </a:pPr>
            <a:endParaRPr lang="en-US" sz="2000" dirty="0"/>
          </a:p>
        </p:txBody>
      </p:sp>
      <p:sp>
        <p:nvSpPr>
          <p:cNvPr id="13" name="Content Placeholder 1"/>
          <p:cNvSpPr>
            <a:spLocks noGrp="1"/>
          </p:cNvSpPr>
          <p:nvPr>
            <p:ph sz="half" idx="1"/>
          </p:nvPr>
        </p:nvSpPr>
        <p:spPr>
          <a:xfrm>
            <a:off x="3008611" y="4299434"/>
            <a:ext cx="7162800" cy="1324298"/>
          </a:xfrm>
        </p:spPr>
        <p:txBody>
          <a:bodyPr>
            <a:normAutofit/>
          </a:bodyPr>
          <a:lstStyle/>
          <a:p>
            <a:pPr marL="0" indent="0">
              <a:buNone/>
            </a:pPr>
            <a:r>
              <a:rPr lang="en-US" sz="2000" dirty="0" smtClean="0"/>
              <a:t>the </a:t>
            </a:r>
            <a:r>
              <a:rPr lang="en-US" sz="2000" dirty="0"/>
              <a:t>User Defined Culvert Shape data entry window will appear with the coordinates from the existing CMPA.  Select the number box in the upper left corner to highlight all and copy (</a:t>
            </a:r>
            <a:r>
              <a:rPr lang="en-US" sz="2000" dirty="0" err="1"/>
              <a:t>Ctrl+c</a:t>
            </a:r>
            <a:r>
              <a:rPr lang="en-US" sz="2000" dirty="0"/>
              <a:t>) data.</a:t>
            </a:r>
          </a:p>
          <a:p>
            <a:pPr marL="0" indent="0">
              <a:buNone/>
            </a:pPr>
            <a:endParaRPr lang="en-US" sz="2000" dirty="0"/>
          </a:p>
          <a:p>
            <a:pPr marL="0" indent="0">
              <a:buNone/>
            </a:pPr>
            <a:endParaRPr lang="en-US" sz="2000" dirty="0" smtClean="0"/>
          </a:p>
          <a:p>
            <a:pPr marL="0" indent="0">
              <a:buNone/>
            </a:pPr>
            <a:endParaRPr lang="en-US" sz="2000" dirty="0"/>
          </a:p>
        </p:txBody>
      </p:sp>
      <p:sp>
        <p:nvSpPr>
          <p:cNvPr id="14" name="Content Placeholder 1"/>
          <p:cNvSpPr>
            <a:spLocks noGrp="1"/>
          </p:cNvSpPr>
          <p:nvPr>
            <p:ph sz="half" idx="1"/>
          </p:nvPr>
        </p:nvSpPr>
        <p:spPr>
          <a:xfrm>
            <a:off x="3416180" y="2657650"/>
            <a:ext cx="2089615" cy="407457"/>
          </a:xfrm>
        </p:spPr>
        <p:txBody>
          <a:bodyPr>
            <a:normAutofit/>
          </a:bodyPr>
          <a:lstStyle/>
          <a:p>
            <a:pPr marL="0" indent="0">
              <a:buNone/>
            </a:pPr>
            <a:r>
              <a:rPr lang="en-US" sz="2000" dirty="0" smtClean="0"/>
              <a:t>select define</a:t>
            </a:r>
            <a:endParaRPr lang="en-US" sz="2000" dirty="0"/>
          </a:p>
          <a:p>
            <a:pPr marL="0" indent="0">
              <a:buNone/>
            </a:pPr>
            <a:endParaRPr lang="en-US" sz="2000" dirty="0" smtClean="0"/>
          </a:p>
          <a:p>
            <a:pPr marL="0" indent="0">
              <a:buNone/>
            </a:pPr>
            <a:endParaRPr lang="en-US" sz="2000" dirty="0"/>
          </a:p>
        </p:txBody>
      </p:sp>
      <p:grpSp>
        <p:nvGrpSpPr>
          <p:cNvPr id="18" name="Group 17"/>
          <p:cNvGrpSpPr/>
          <p:nvPr/>
        </p:nvGrpSpPr>
        <p:grpSpPr>
          <a:xfrm>
            <a:off x="221518" y="2478297"/>
            <a:ext cx="3048000" cy="766164"/>
            <a:chOff x="237731" y="2781715"/>
            <a:chExt cx="3048000" cy="766164"/>
          </a:xfrm>
        </p:grpSpPr>
        <p:pic>
          <p:nvPicPr>
            <p:cNvPr id="7" name="Picture 6"/>
            <p:cNvPicPr>
              <a:picLocks noChangeAspect="1"/>
            </p:cNvPicPr>
            <p:nvPr/>
          </p:nvPicPr>
          <p:blipFill>
            <a:blip r:embed="rId5"/>
            <a:stretch>
              <a:fillRect/>
            </a:stretch>
          </p:blipFill>
          <p:spPr>
            <a:xfrm>
              <a:off x="237731" y="2781715"/>
              <a:ext cx="3048000" cy="766164"/>
            </a:xfrm>
            <a:prstGeom prst="rect">
              <a:avLst/>
            </a:prstGeom>
          </p:spPr>
        </p:pic>
        <p:sp>
          <p:nvSpPr>
            <p:cNvPr id="17" name="Right Arrow 16"/>
            <p:cNvSpPr/>
            <p:nvPr/>
          </p:nvSpPr>
          <p:spPr>
            <a:xfrm rot="12448978">
              <a:off x="2909713" y="314847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2848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DCD22D6-3D11-4509-9774-9B98F7B608CB}" vid="{2F722A07-29CF-4167-BBAE-539D3C7FD18C}"/>
    </a:ext>
  </a:extLst>
</a:theme>
</file>

<file path=ppt/theme/theme2.xml><?xml version="1.0" encoding="utf-8"?>
<a:theme xmlns:a="http://schemas.openxmlformats.org/drawingml/2006/main" name="1_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DCD22D6-3D11-4509-9774-9B98F7B608CB}" vid="{45DC57B1-4452-4196-9389-CC71171F7E60}"/>
    </a:ext>
  </a:extLst>
</a:theme>
</file>

<file path=ppt/theme/theme3.xml><?xml version="1.0" encoding="utf-8"?>
<a:theme xmlns:a="http://schemas.openxmlformats.org/drawingml/2006/main" name="2_Blank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DCD22D6-3D11-4509-9774-9B98F7B608CB}" vid="{BC745019-3EEB-4DBF-8BB1-C52D7F509A2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2017 INDOT PowerPoint Template 09-24-2018</Template>
  <TotalTime>0</TotalTime>
  <Words>2666</Words>
  <Application>Microsoft Office PowerPoint</Application>
  <PresentationFormat>Widescreen</PresentationFormat>
  <Paragraphs>287</Paragraphs>
  <Slides>33</Slides>
  <Notes>17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33</vt:i4>
      </vt:variant>
    </vt:vector>
  </HeadingPairs>
  <TitlesOfParts>
    <vt:vector size="40" baseType="lpstr">
      <vt:lpstr>Arial</vt:lpstr>
      <vt:lpstr>Calibri</vt:lpstr>
      <vt:lpstr>Calibri Light</vt:lpstr>
      <vt:lpstr>Tahoma</vt:lpstr>
      <vt:lpstr>INDOT Theme</vt:lpstr>
      <vt:lpstr>1_Title Slide</vt:lpstr>
      <vt:lpstr>2_Blank Slide</vt:lpstr>
      <vt:lpstr>Small Structure Rehabilitation Design</vt:lpstr>
      <vt:lpstr>Topics of Discussion</vt:lpstr>
      <vt:lpstr>Why INDOT Rehabilitates Small Structures</vt:lpstr>
      <vt:lpstr>Types of Small Structure Rehabilitation</vt:lpstr>
      <vt:lpstr>Good Candidates for Rehabilitation</vt:lpstr>
      <vt:lpstr>Poor Candidates for Rehabilitation</vt:lpstr>
      <vt:lpstr>HDPE Liner - Installation Process</vt:lpstr>
      <vt:lpstr>HDPE Liners - Design and Analysis</vt:lpstr>
      <vt:lpstr>Elliptical HDPE Pipe Lining Worksheet</vt:lpstr>
      <vt:lpstr>Elliptical HDPE Pipe Lining Worksheet</vt:lpstr>
      <vt:lpstr>Elliptical HDPE Pipe Lining Worksheet</vt:lpstr>
      <vt:lpstr>Elliptical HDPE Pipe Lining Worksheet</vt:lpstr>
      <vt:lpstr>CIPP Liners - Installation Process</vt:lpstr>
      <vt:lpstr>CIPP Liners - Design and Analysis</vt:lpstr>
      <vt:lpstr>CIPP Lining Worksheet</vt:lpstr>
      <vt:lpstr>5” Paved Invert - Installation Process</vt:lpstr>
      <vt:lpstr>5” Paved Invert - Design and Analysis</vt:lpstr>
      <vt:lpstr>5” Paved Invert - Design and Analysis</vt:lpstr>
      <vt:lpstr>Hydraulic Capacity Improvements</vt:lpstr>
      <vt:lpstr>Hydraulic Capacity Improvements</vt:lpstr>
      <vt:lpstr>Backwater Calculation</vt:lpstr>
      <vt:lpstr>Design Criteria with Rehabilitation </vt:lpstr>
      <vt:lpstr>Replacement Options</vt:lpstr>
      <vt:lpstr>Replacement Options</vt:lpstr>
      <vt:lpstr>Reporting Results</vt:lpstr>
      <vt:lpstr>Reporting Results</vt:lpstr>
      <vt:lpstr>Reporting Results</vt:lpstr>
      <vt:lpstr>Reporting Results</vt:lpstr>
      <vt:lpstr>Reporting Results</vt:lpstr>
      <vt:lpstr>Reporting Results</vt:lpstr>
      <vt:lpstr>Reporting Results</vt:lpstr>
      <vt:lpstr>Reporting Results</vt:lpstr>
      <vt:lpstr>Contact Information and Questions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2018-09-24T14:43:00Z</dcterms:created>
  <dcterms:modified xsi:type="dcterms:W3CDTF">2018-11-14T16:06:00Z</dcterms:modified>
</cp:coreProperties>
</file>