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4"/>
    <p:sldMasterId id="2147483685" r:id="rId5"/>
    <p:sldMasterId id="2147483687" r:id="rId6"/>
  </p:sldMasterIdLst>
  <p:notesMasterIdLst>
    <p:notesMasterId r:id="rId34"/>
  </p:notesMasterIdLst>
  <p:handoutMasterIdLst>
    <p:handoutMasterId r:id="rId35"/>
  </p:handoutMasterIdLst>
  <p:sldIdLst>
    <p:sldId id="257" r:id="rId7"/>
    <p:sldId id="258" r:id="rId8"/>
    <p:sldId id="287" r:id="rId9"/>
    <p:sldId id="288" r:id="rId10"/>
    <p:sldId id="289" r:id="rId11"/>
    <p:sldId id="291" r:id="rId12"/>
    <p:sldId id="290" r:id="rId13"/>
    <p:sldId id="292" r:id="rId14"/>
    <p:sldId id="296" r:id="rId15"/>
    <p:sldId id="297" r:id="rId16"/>
    <p:sldId id="301" r:id="rId17"/>
    <p:sldId id="298" r:id="rId18"/>
    <p:sldId id="302" r:id="rId19"/>
    <p:sldId id="293" r:id="rId20"/>
    <p:sldId id="299" r:id="rId21"/>
    <p:sldId id="295" r:id="rId22"/>
    <p:sldId id="294" r:id="rId23"/>
    <p:sldId id="306" r:id="rId24"/>
    <p:sldId id="305" r:id="rId25"/>
    <p:sldId id="304" r:id="rId26"/>
    <p:sldId id="262" r:id="rId27"/>
    <p:sldId id="310" r:id="rId28"/>
    <p:sldId id="309" r:id="rId29"/>
    <p:sldId id="308" r:id="rId30"/>
    <p:sldId id="307" r:id="rId31"/>
    <p:sldId id="279" r:id="rId32"/>
    <p:sldId id="311" r:id="rId3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3333CC"/>
    <a:srgbClr val="333399"/>
    <a:srgbClr val="FFFFFF"/>
    <a:srgbClr val="FDEE20"/>
    <a:srgbClr val="99CCFF"/>
    <a:srgbClr val="A3A3E0"/>
    <a:srgbClr val="6B6BD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804" autoAdjust="0"/>
  </p:normalViewPr>
  <p:slideViewPr>
    <p:cSldViewPr>
      <p:cViewPr varScale="1">
        <p:scale>
          <a:sx n="117" d="100"/>
          <a:sy n="117" d="100"/>
        </p:scale>
        <p:origin x="294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1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9AB9836-D45A-4515-95B8-3476BB0F565B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014B20B4-C581-4ED5-A940-517DDF097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9A449696-5772-4345-BD1F-0F95725FA9C7}" type="datetimeFigureOut">
              <a:rPr lang="en-US"/>
              <a:pPr>
                <a:defRPr/>
              </a:pPr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A29CA73-FB4E-4F52-B708-EEDAF426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45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4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0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56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4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8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29CA73-FB4E-4F52-B708-EEDAF426FB9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253798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71459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2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 dirty="0"/>
              <a:t>Presentation title (Calibri Light 44 Bold)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(Calibri Light 32)</a:t>
            </a:r>
          </a:p>
          <a:p>
            <a:r>
              <a:rPr lang="en-US" dirty="0"/>
              <a:t>Presenter title, INDOT (Calibri Light 32)</a:t>
            </a:r>
          </a:p>
          <a:p>
            <a:r>
              <a:rPr lang="en-US" dirty="0"/>
              <a:t>Presentation date (Calibri Light 28)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1188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46711"/>
            <a:ext cx="1219200" cy="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/indot/files/percolation-Infiltration-guidelines.pdf" TargetMode="External"/><Relationship Id="rId2" Type="http://schemas.openxmlformats.org/officeDocument/2006/relationships/hyperlink" Target="https://www.in.gov/indot/3595.ht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Detention Do’s Don’ts and Maybes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James Emerick, PE</a:t>
            </a:r>
          </a:p>
          <a:p>
            <a:r>
              <a:rPr lang="en-US" dirty="0"/>
              <a:t>Eric Harned, EI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9F832A-DCA9-4DD7-AE15-72DB9474E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867400"/>
            <a:ext cx="914400" cy="3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Types of Detention</a:t>
            </a:r>
          </a:p>
          <a:p>
            <a:r>
              <a:rPr lang="en-US" dirty="0"/>
              <a:t>Dry Detention </a:t>
            </a:r>
          </a:p>
          <a:p>
            <a:pPr lvl="1"/>
            <a:r>
              <a:rPr lang="en-US" dirty="0"/>
              <a:t>Within the specially purchased right-of-way or infield</a:t>
            </a:r>
          </a:p>
          <a:p>
            <a:pPr lvl="1"/>
            <a:r>
              <a:rPr lang="en-US" dirty="0"/>
              <a:t>should consider serviceability and impact to median drains and storm sewer</a:t>
            </a:r>
          </a:p>
          <a:p>
            <a:pPr lvl="1"/>
            <a:r>
              <a:rPr lang="en-US" dirty="0"/>
              <a:t>Should have appropriate overflow incase primary outlet clogs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7CDBF0-9E30-4A11-AF4B-F2426479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08" y="3200400"/>
            <a:ext cx="825318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1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Types of Detention</a:t>
            </a:r>
          </a:p>
          <a:p>
            <a:r>
              <a:rPr lang="en-US" dirty="0"/>
              <a:t>Oversized Storm Sewer</a:t>
            </a:r>
          </a:p>
          <a:p>
            <a:pPr lvl="1"/>
            <a:r>
              <a:rPr lang="en-US" dirty="0"/>
              <a:t>Increased storm pipes with smaller outlet pipe</a:t>
            </a:r>
          </a:p>
          <a:p>
            <a:pPr lvl="1"/>
            <a:r>
              <a:rPr lang="en-US" dirty="0"/>
              <a:t>Costs varies based on the upsizing of storm sewer pipes</a:t>
            </a:r>
          </a:p>
          <a:p>
            <a:pPr lvl="1"/>
            <a:r>
              <a:rPr lang="en-US" dirty="0"/>
              <a:t>Should consider upstream impacts so that HGL does not exceed rim elevations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7F728-A123-4C39-9198-5BC5A44E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124200"/>
            <a:ext cx="714433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9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Types of Detention</a:t>
            </a:r>
          </a:p>
          <a:p>
            <a:r>
              <a:rPr lang="en-US" dirty="0"/>
              <a:t>Underground Detention</a:t>
            </a:r>
          </a:p>
          <a:p>
            <a:pPr lvl="1"/>
            <a:r>
              <a:rPr lang="en-US" dirty="0"/>
              <a:t>Use of chambers or pipe system</a:t>
            </a:r>
          </a:p>
          <a:p>
            <a:pPr lvl="1"/>
            <a:r>
              <a:rPr lang="en-US" dirty="0"/>
              <a:t>Typically very expensive</a:t>
            </a:r>
          </a:p>
          <a:p>
            <a:pPr lvl="1"/>
            <a:r>
              <a:rPr lang="en-US" dirty="0"/>
              <a:t>Not under drive lanes</a:t>
            </a:r>
          </a:p>
          <a:p>
            <a:pPr lvl="1"/>
            <a:r>
              <a:rPr lang="en-US" dirty="0"/>
              <a:t>Maintenance and Access Concerns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95C45-250A-49E3-9AE0-DDA37305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914400"/>
            <a:ext cx="2971800" cy="587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Types of Detention</a:t>
            </a:r>
          </a:p>
          <a:p>
            <a:r>
              <a:rPr lang="en-US" dirty="0"/>
              <a:t>Infiltration</a:t>
            </a:r>
          </a:p>
          <a:p>
            <a:pPr lvl="1"/>
            <a:r>
              <a:rPr lang="en-US" dirty="0"/>
              <a:t>Only would consider infiltration when no positive outlet is available</a:t>
            </a:r>
          </a:p>
          <a:p>
            <a:pPr lvl="1"/>
            <a:r>
              <a:rPr lang="en-US" dirty="0"/>
              <a:t>Should provide overflow routing incase infiltration fails</a:t>
            </a:r>
          </a:p>
          <a:p>
            <a:pPr lvl="1"/>
            <a:r>
              <a:rPr lang="en-US" dirty="0"/>
              <a:t>Should be sized for the storage of 1.5 times the total 100 year storm volume plus 1 ft of freeboard</a:t>
            </a:r>
          </a:p>
          <a:p>
            <a:pPr lvl="1"/>
            <a:r>
              <a:rPr lang="en-US" dirty="0"/>
              <a:t>INDOT’s Geotechnical Group has developed standardized testing</a:t>
            </a:r>
          </a:p>
          <a:p>
            <a:pPr lvl="1"/>
            <a:r>
              <a:rPr lang="en-US" dirty="0"/>
              <a:t>Protection during construction over compaction and sedimentation</a:t>
            </a:r>
          </a:p>
          <a:p>
            <a:r>
              <a:rPr lang="en-US" dirty="0"/>
              <a:t>Wet Detention</a:t>
            </a:r>
          </a:p>
          <a:p>
            <a:pPr lvl="1"/>
            <a:r>
              <a:rPr lang="en-US" dirty="0"/>
              <a:t>Requires special right-of-way</a:t>
            </a:r>
          </a:p>
          <a:p>
            <a:pPr lvl="1"/>
            <a:r>
              <a:rPr lang="en-US" dirty="0"/>
              <a:t>Typically not preferred due to safety concerns</a:t>
            </a:r>
          </a:p>
          <a:p>
            <a:r>
              <a:rPr lang="en-US" dirty="0"/>
              <a:t>No Median Detention</a:t>
            </a:r>
          </a:p>
          <a:p>
            <a:pPr lvl="1"/>
            <a:r>
              <a:rPr lang="en-US" dirty="0"/>
              <a:t>Too much risk to the roadway</a:t>
            </a:r>
          </a:p>
          <a:p>
            <a:pPr lvl="1"/>
            <a:r>
              <a:rPr lang="en-US" dirty="0"/>
              <a:t>No available emergency overflow path</a:t>
            </a:r>
          </a:p>
        </p:txBody>
      </p:sp>
    </p:spTree>
    <p:extLst>
      <p:ext uri="{BB962C8B-B14F-4D97-AF65-F5344CB8AC3E}">
        <p14:creationId xmlns:p14="http://schemas.microsoft.com/office/powerpoint/2010/main" val="210168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General Detention Basin Design Requirements</a:t>
            </a:r>
          </a:p>
          <a:p>
            <a:pPr lvl="1"/>
            <a:r>
              <a:rPr lang="en-US" dirty="0"/>
              <a:t>2 ft elevation from edge of lane to Q</a:t>
            </a:r>
            <a:r>
              <a:rPr lang="en-US" baseline="-25000" dirty="0"/>
              <a:t>100</a:t>
            </a:r>
            <a:r>
              <a:rPr lang="en-US" dirty="0"/>
              <a:t> Water Surface Elevation (</a:t>
            </a:r>
            <a:r>
              <a:rPr lang="en-US" dirty="0" err="1"/>
              <a:t>WSE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1 ft of freeboard is required </a:t>
            </a:r>
          </a:p>
          <a:p>
            <a:pPr lvl="1"/>
            <a:r>
              <a:rPr lang="en-US" dirty="0"/>
              <a:t>Overflow weir designed to pass Q</a:t>
            </a:r>
            <a:r>
              <a:rPr lang="en-US" baseline="-25000" dirty="0"/>
              <a:t>100</a:t>
            </a:r>
          </a:p>
          <a:p>
            <a:pPr lvl="1"/>
            <a:r>
              <a:rPr lang="en-US" dirty="0"/>
              <a:t>Maximum 72 hour drain time</a:t>
            </a:r>
          </a:p>
          <a:p>
            <a:pPr lvl="1"/>
            <a:r>
              <a:rPr lang="en-US" dirty="0"/>
              <a:t>Maximum of 5 ft operating-pool depth</a:t>
            </a:r>
          </a:p>
          <a:p>
            <a:pPr lvl="1"/>
            <a:r>
              <a:rPr lang="en-US" dirty="0"/>
              <a:t>Minimum of 0.5% running slope</a:t>
            </a:r>
          </a:p>
        </p:txBody>
      </p:sp>
    </p:spTree>
    <p:extLst>
      <p:ext uri="{BB962C8B-B14F-4D97-AF65-F5344CB8AC3E}">
        <p14:creationId xmlns:p14="http://schemas.microsoft.com/office/powerpoint/2010/main" val="70698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2D6582-BBE6-4D6C-9353-B41F678EA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" t="1505"/>
          <a:stretch/>
        </p:blipFill>
        <p:spPr>
          <a:xfrm>
            <a:off x="4787706" y="4287909"/>
            <a:ext cx="7208520" cy="2279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4A12DE-3041-4AFC-B3E0-648FEAE5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966" y="873035"/>
            <a:ext cx="3344319" cy="341487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Detention Analysis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257800"/>
          </a:xfrm>
        </p:spPr>
        <p:txBody>
          <a:bodyPr>
            <a:normAutofit/>
          </a:bodyPr>
          <a:lstStyle/>
          <a:p>
            <a:r>
              <a:rPr lang="en-US" dirty="0"/>
              <a:t>&lt;5 ac. can use Rational Method</a:t>
            </a:r>
          </a:p>
          <a:p>
            <a:r>
              <a:rPr lang="en-US" dirty="0"/>
              <a:t>5 ac. or more TR-20 methodology using Huff Distribution</a:t>
            </a:r>
          </a:p>
          <a:p>
            <a:pPr lvl="1"/>
            <a:r>
              <a:rPr lang="en-US" dirty="0"/>
              <a:t>Critical storm analysis running multiple duration storms 15 min to 24 hour</a:t>
            </a:r>
          </a:p>
          <a:p>
            <a:pPr lvl="1"/>
            <a:r>
              <a:rPr lang="en-US" dirty="0"/>
              <a:t>Use appropriate quartile</a:t>
            </a:r>
          </a:p>
          <a:p>
            <a:pPr lvl="1"/>
            <a:r>
              <a:rPr lang="en-US" dirty="0"/>
              <a:t>Use appropriate Region</a:t>
            </a:r>
          </a:p>
          <a:p>
            <a:r>
              <a:rPr lang="en-US" dirty="0"/>
              <a:t>Allowable Programs</a:t>
            </a:r>
          </a:p>
          <a:p>
            <a:pPr lvl="1"/>
            <a:r>
              <a:rPr lang="en-US" dirty="0"/>
              <a:t>AutoCAD Hydrographs Extension</a:t>
            </a:r>
          </a:p>
          <a:p>
            <a:pPr lvl="1"/>
            <a:r>
              <a:rPr lang="en-US" dirty="0"/>
              <a:t>Autodesk Storm and Sanitary Analysis (SSA)</a:t>
            </a:r>
          </a:p>
          <a:p>
            <a:pPr lvl="1"/>
            <a:r>
              <a:rPr lang="en-US" dirty="0"/>
              <a:t>Bentley </a:t>
            </a:r>
            <a:r>
              <a:rPr lang="en-US" dirty="0" err="1"/>
              <a:t>PondPack</a:t>
            </a:r>
            <a:endParaRPr lang="en-US" dirty="0"/>
          </a:p>
          <a:p>
            <a:pPr lvl="1"/>
            <a:r>
              <a:rPr lang="en-US" dirty="0" err="1"/>
              <a:t>HydroCAD</a:t>
            </a:r>
            <a:endParaRPr lang="en-US" dirty="0"/>
          </a:p>
          <a:p>
            <a:pPr lvl="1"/>
            <a:r>
              <a:rPr lang="en-US" dirty="0"/>
              <a:t>XPSWMM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4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Narrative</a:t>
            </a:r>
          </a:p>
          <a:p>
            <a:pPr lvl="1"/>
            <a:r>
              <a:rPr lang="en-US" dirty="0"/>
              <a:t>Project Description</a:t>
            </a:r>
          </a:p>
          <a:p>
            <a:pPr lvl="1"/>
            <a:r>
              <a:rPr lang="en-US" dirty="0"/>
              <a:t>Design assumptions, criteria used, special exemptions</a:t>
            </a:r>
          </a:p>
          <a:p>
            <a:pPr lvl="1"/>
            <a:r>
              <a:rPr lang="en-US" dirty="0"/>
              <a:t>Detention Summary Table</a:t>
            </a:r>
          </a:p>
          <a:p>
            <a:pPr lvl="2"/>
            <a:r>
              <a:rPr lang="en-US" dirty="0"/>
              <a:t>Existing Peak Flow Rates </a:t>
            </a:r>
          </a:p>
          <a:p>
            <a:pPr lvl="2"/>
            <a:r>
              <a:rPr lang="en-US" dirty="0"/>
              <a:t>Proposed Peak Flow Rates No Detention</a:t>
            </a:r>
          </a:p>
          <a:p>
            <a:pPr lvl="2"/>
            <a:r>
              <a:rPr lang="en-US" dirty="0"/>
              <a:t>Proposed Peak Discharge Rates with Detention</a:t>
            </a:r>
          </a:p>
          <a:p>
            <a:pPr lvl="2"/>
            <a:r>
              <a:rPr lang="en-US" dirty="0"/>
              <a:t>Q</a:t>
            </a:r>
            <a:r>
              <a:rPr lang="en-US" baseline="-25000" dirty="0"/>
              <a:t>100</a:t>
            </a:r>
            <a:r>
              <a:rPr lang="en-US" dirty="0"/>
              <a:t> water surface elevation/Max Storage volume</a:t>
            </a:r>
          </a:p>
          <a:p>
            <a:pPr lvl="2"/>
            <a:r>
              <a:rPr lang="en-US" dirty="0"/>
              <a:t>Edge of Lane/Serviceability Freeboard</a:t>
            </a:r>
          </a:p>
          <a:p>
            <a:pPr lvl="2"/>
            <a:r>
              <a:rPr lang="en-US" dirty="0"/>
              <a:t>Overflow Weir Elevation/ Detention Basin Freeboard</a:t>
            </a:r>
          </a:p>
          <a:p>
            <a:r>
              <a:rPr lang="en-US" dirty="0"/>
              <a:t>Drainage Area Maps </a:t>
            </a:r>
          </a:p>
          <a:p>
            <a:pPr lvl="1"/>
            <a:r>
              <a:rPr lang="en-US" dirty="0"/>
              <a:t>Existing and proposed</a:t>
            </a:r>
          </a:p>
          <a:p>
            <a:pPr lvl="1"/>
            <a:r>
              <a:rPr lang="en-US" dirty="0"/>
              <a:t>Include offsite areas </a:t>
            </a:r>
          </a:p>
          <a:p>
            <a:pPr lvl="1"/>
            <a:r>
              <a:rPr lang="en-US" dirty="0"/>
              <a:t>Existing and proposed contours </a:t>
            </a:r>
          </a:p>
          <a:p>
            <a:pPr lvl="1"/>
            <a:r>
              <a:rPr lang="en-US" dirty="0"/>
              <a:t>Time of concentration (Tc) path</a:t>
            </a:r>
          </a:p>
          <a:p>
            <a:r>
              <a:rPr lang="en-US" dirty="0"/>
              <a:t>Tc calculations</a:t>
            </a:r>
          </a:p>
          <a:p>
            <a:r>
              <a:rPr lang="en-US" dirty="0"/>
              <a:t>CN or Rational C calculations</a:t>
            </a:r>
          </a:p>
          <a:p>
            <a:r>
              <a:rPr lang="en-US" dirty="0"/>
              <a:t>Model Input and Output –Hydrologic Parameters, Stage-Storage, and Stage-Discharge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0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1219200"/>
            <a:ext cx="10515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Outlet Structure</a:t>
            </a:r>
          </a:p>
          <a:p>
            <a:pPr lvl="1"/>
            <a:r>
              <a:rPr lang="en-US" dirty="0"/>
              <a:t>Type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Locations</a:t>
            </a:r>
          </a:p>
          <a:p>
            <a:r>
              <a:rPr lang="en-US" dirty="0"/>
              <a:t>Overflow Weir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Routing</a:t>
            </a:r>
          </a:p>
          <a:p>
            <a:r>
              <a:rPr lang="en-US" dirty="0"/>
              <a:t>Impacts to and from median drainage, storm sewer system, and culverts</a:t>
            </a:r>
          </a:p>
          <a:p>
            <a:r>
              <a:rPr lang="en-US" dirty="0"/>
              <a:t>Up and Downstream Impacts</a:t>
            </a:r>
          </a:p>
          <a:p>
            <a:r>
              <a:rPr lang="en-US" dirty="0"/>
              <a:t>Maintenance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3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I-69 Major Moves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27641E-1B19-4ADA-887D-BE6AE68CE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83" y="1523623"/>
            <a:ext cx="7536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D47B6-76B7-4C8A-B21D-825FE33C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609722"/>
            <a:ext cx="9723166" cy="20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6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I-69 Major Moves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AA518-418A-467D-8564-70ECD119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448056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99301-F283-4E26-BC66-48D5A45C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0" y="1549500"/>
            <a:ext cx="4583467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0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Introduction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INDOT Detention History</a:t>
            </a:r>
          </a:p>
          <a:p>
            <a:pPr marL="285750" indent="-285750">
              <a:buFontTx/>
              <a:buChar char="-"/>
            </a:pPr>
            <a:r>
              <a:rPr lang="en-US" dirty="0"/>
              <a:t>Current INDOT Requirements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Analysis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Reporting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Design Considerations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Project Examples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Common Errors Seen</a:t>
            </a:r>
          </a:p>
          <a:p>
            <a:pPr marL="285750" indent="-285750">
              <a:buFontTx/>
              <a:buChar char="-"/>
            </a:pPr>
            <a:r>
              <a:rPr lang="en-US" dirty="0"/>
              <a:t>Q/A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82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8C7579-5403-4682-9282-A5679F4CB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SR37 Interchanges at 141</a:t>
            </a:r>
            <a:r>
              <a:rPr lang="en-US" baseline="30000" dirty="0"/>
              <a:t>st</a:t>
            </a:r>
            <a:r>
              <a:rPr lang="en-US" dirty="0"/>
              <a:t> and 146</a:t>
            </a:r>
            <a:r>
              <a:rPr lang="en-US" baseline="30000" dirty="0"/>
              <a:t>th</a:t>
            </a:r>
            <a:r>
              <a:rPr lang="en-US" dirty="0"/>
              <a:t> Streets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791FB-A3D0-4448-873B-093E324F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379"/>
            <a:ext cx="12192000" cy="48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6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33708-A6AF-494B-8973-277E9A876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SR37 Interchanges at 141</a:t>
            </a:r>
            <a:r>
              <a:rPr lang="en-US" baseline="30000" dirty="0"/>
              <a:t>st</a:t>
            </a:r>
            <a:r>
              <a:rPr lang="en-US" dirty="0"/>
              <a:t> and 146</a:t>
            </a:r>
            <a:r>
              <a:rPr lang="en-US" baseline="30000" dirty="0"/>
              <a:t>th</a:t>
            </a:r>
            <a:r>
              <a:rPr lang="en-US" dirty="0"/>
              <a:t> Streets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17294-13C7-49B5-9026-DCD601CA5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242"/>
            <a:ext cx="12192000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48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C553A-F2DB-4693-A3CF-336D2633A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6118722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8312D-FBD5-44FB-A0ED-9F15F87A8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851264"/>
            <a:ext cx="3886200" cy="53849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1B30DB-6590-420C-8950-9BF37BA4B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SR37 Interchanges at 141</a:t>
            </a:r>
            <a:r>
              <a:rPr lang="en-US" baseline="30000" dirty="0"/>
              <a:t>st</a:t>
            </a:r>
            <a:r>
              <a:rPr lang="en-US" dirty="0"/>
              <a:t> and 146</a:t>
            </a:r>
            <a:r>
              <a:rPr lang="en-US" baseline="30000" dirty="0"/>
              <a:t>th</a:t>
            </a:r>
            <a:r>
              <a:rPr lang="en-US" dirty="0"/>
              <a:t> Streets</a:t>
            </a:r>
          </a:p>
        </p:txBody>
      </p:sp>
    </p:spTree>
    <p:extLst>
      <p:ext uri="{BB962C8B-B14F-4D97-AF65-F5344CB8AC3E}">
        <p14:creationId xmlns:p14="http://schemas.microsoft.com/office/powerpoint/2010/main" val="4103595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Worthsville</a:t>
            </a:r>
            <a:r>
              <a:rPr lang="en-US" dirty="0"/>
              <a:t> 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9C853-B466-48DF-AC35-2E2D79C54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12192000" cy="307613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D411E7-2E8E-4788-8252-1D4585C5F5C8}"/>
              </a:ext>
            </a:extLst>
          </p:cNvPr>
          <p:cNvCxnSpPr>
            <a:cxnSpLocks/>
          </p:cNvCxnSpPr>
          <p:nvPr/>
        </p:nvCxnSpPr>
        <p:spPr>
          <a:xfrm>
            <a:off x="11887200" y="2362200"/>
            <a:ext cx="91440" cy="3076135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CE416E7-8CED-4F63-B370-5D861C86BC3D}"/>
              </a:ext>
            </a:extLst>
          </p:cNvPr>
          <p:cNvSpPr txBox="1"/>
          <p:nvPr/>
        </p:nvSpPr>
        <p:spPr>
          <a:xfrm rot="16003072">
            <a:off x="11293878" y="426569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8F8F8"/>
                </a:solidFill>
              </a:rPr>
              <a:t>Tracy Ditch</a:t>
            </a:r>
          </a:p>
        </p:txBody>
      </p:sp>
    </p:spTree>
    <p:extLst>
      <p:ext uri="{BB962C8B-B14F-4D97-AF65-F5344CB8AC3E}">
        <p14:creationId xmlns:p14="http://schemas.microsoft.com/office/powerpoint/2010/main" val="355957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Worthsville</a:t>
            </a:r>
            <a:r>
              <a:rPr lang="en-US" dirty="0"/>
              <a:t>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23EF1-4361-440B-BB24-FA2887619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12192000" cy="29766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63B46A6-CA4C-4A82-BC3D-112A53CC380A}"/>
              </a:ext>
            </a:extLst>
          </p:cNvPr>
          <p:cNvCxnSpPr>
            <a:cxnSpLocks/>
          </p:cNvCxnSpPr>
          <p:nvPr/>
        </p:nvCxnSpPr>
        <p:spPr>
          <a:xfrm>
            <a:off x="11887200" y="2362200"/>
            <a:ext cx="76200" cy="2976642"/>
          </a:xfrm>
          <a:prstGeom prst="straightConnector1">
            <a:avLst/>
          </a:prstGeom>
          <a:ln w="3810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820683-F52B-41E4-A60F-C842C3E122DC}"/>
              </a:ext>
            </a:extLst>
          </p:cNvPr>
          <p:cNvSpPr txBox="1"/>
          <p:nvPr/>
        </p:nvSpPr>
        <p:spPr>
          <a:xfrm rot="16003072">
            <a:off x="11293878" y="426569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8F8F8"/>
                </a:solidFill>
              </a:rPr>
              <a:t>Tracy Ditch</a:t>
            </a:r>
          </a:p>
        </p:txBody>
      </p:sp>
    </p:spTree>
    <p:extLst>
      <p:ext uri="{BB962C8B-B14F-4D97-AF65-F5344CB8AC3E}">
        <p14:creationId xmlns:p14="http://schemas.microsoft.com/office/powerpoint/2010/main" val="339823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Worthsville</a:t>
            </a:r>
            <a:r>
              <a:rPr lang="en-US" dirty="0"/>
              <a:t> Road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91AA0-90BC-49CD-8247-014D7D08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" y="2258922"/>
            <a:ext cx="9316092" cy="4419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2E94D-B3A8-4085-967C-16C9F2C6B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587" y="977845"/>
            <a:ext cx="4201342" cy="1182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2FC82-7CDA-4A9C-9D2B-A65133A0B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120" y="851199"/>
            <a:ext cx="4220976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6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Seen on Projects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Median Drains and Storm Sewer Outlets</a:t>
            </a:r>
          </a:p>
          <a:p>
            <a:pPr lvl="1"/>
            <a:r>
              <a:rPr lang="en-US" dirty="0"/>
              <a:t>should be daylighted above the Q</a:t>
            </a:r>
            <a:r>
              <a:rPr lang="en-US" baseline="-25000" dirty="0"/>
              <a:t>100</a:t>
            </a:r>
            <a:r>
              <a:rPr lang="en-US" dirty="0"/>
              <a:t> water surface or </a:t>
            </a:r>
          </a:p>
          <a:p>
            <a:pPr lvl="1"/>
            <a:r>
              <a:rPr lang="en-US" dirty="0"/>
              <a:t>analyzed with tailwater at the detention basin Q</a:t>
            </a:r>
            <a:r>
              <a:rPr lang="en-US" baseline="-25000" dirty="0"/>
              <a:t>100 </a:t>
            </a:r>
            <a:r>
              <a:rPr lang="en-US" dirty="0"/>
              <a:t>water surface elevation</a:t>
            </a:r>
            <a:endParaRPr lang="en-US" baseline="-25000" dirty="0"/>
          </a:p>
          <a:p>
            <a:r>
              <a:rPr lang="en-US" dirty="0"/>
              <a:t>Adjacent properties</a:t>
            </a:r>
          </a:p>
          <a:p>
            <a:pPr lvl="1"/>
            <a:r>
              <a:rPr lang="en-US" dirty="0"/>
              <a:t>consider overtopping top of berm </a:t>
            </a:r>
          </a:p>
          <a:p>
            <a:pPr lvl="1"/>
            <a:r>
              <a:rPr lang="en-US" dirty="0"/>
              <a:t>pipes that may drain to the ditch</a:t>
            </a:r>
          </a:p>
          <a:p>
            <a:r>
              <a:rPr lang="en-US" dirty="0"/>
              <a:t>Freeboard and Roadway Serviceability </a:t>
            </a:r>
          </a:p>
          <a:p>
            <a:r>
              <a:rPr lang="en-US" dirty="0"/>
              <a:t>Overflow berm used to control design storms</a:t>
            </a:r>
          </a:p>
          <a:p>
            <a:r>
              <a:rPr lang="en-US" dirty="0"/>
              <a:t>Multiple outlet pipes</a:t>
            </a:r>
          </a:p>
          <a:p>
            <a:pPr lvl="1"/>
            <a:r>
              <a:rPr lang="en-US" dirty="0"/>
              <a:t>Prefer single pipe</a:t>
            </a:r>
          </a:p>
          <a:p>
            <a:pPr lvl="1"/>
            <a:r>
              <a:rPr lang="en-US" dirty="0"/>
              <a:t>Staged outlet </a:t>
            </a:r>
          </a:p>
          <a:p>
            <a:r>
              <a:rPr lang="en-US" dirty="0"/>
              <a:t>Pipe size less than minimum required by IDM for under road or drive </a:t>
            </a:r>
          </a:p>
          <a:p>
            <a:r>
              <a:rPr lang="en-US" dirty="0"/>
              <a:t>The IDM requires a minimum orifice size of 6 inches to prevent clogging</a:t>
            </a:r>
          </a:p>
          <a:p>
            <a:pPr lvl="1"/>
            <a:r>
              <a:rPr lang="en-US" dirty="0"/>
              <a:t>Prefer to have a small orifice with standpipe to allow passage of larger storms</a:t>
            </a:r>
          </a:p>
          <a:p>
            <a:r>
              <a:rPr lang="en-US" dirty="0"/>
              <a:t>Consider Impacts of Detention on overall DA</a:t>
            </a:r>
          </a:p>
          <a:p>
            <a:pPr lvl="1"/>
            <a:r>
              <a:rPr lang="en-US" dirty="0"/>
              <a:t>Small onsite with a larger offsite DA with long Tc detention may line up peak and make increase worse than </a:t>
            </a:r>
            <a:r>
              <a:rPr lang="en-US" dirty="0" err="1"/>
              <a:t>undetained</a:t>
            </a:r>
            <a:endParaRPr lang="en-US" dirty="0"/>
          </a:p>
          <a:p>
            <a:r>
              <a:rPr lang="en-US" sz="2900" dirty="0"/>
              <a:t>Consider existing detention in the existing analysis</a:t>
            </a:r>
          </a:p>
          <a:p>
            <a:r>
              <a:rPr lang="en-US" sz="2900" dirty="0"/>
              <a:t>Consider tailwater conditions for the detention basin outlet pipe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1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200" dirty="0"/>
              <a:t>Additional Resources:</a:t>
            </a:r>
          </a:p>
          <a:p>
            <a:pPr lvl="1"/>
            <a:r>
              <a:rPr lang="en-US" dirty="0"/>
              <a:t>INDOT Hydraulics Website - </a:t>
            </a:r>
            <a:r>
              <a:rPr lang="en-US" sz="1800" u="sng" dirty="0">
                <a:solidFill>
                  <a:srgbClr val="0563C1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https://www.in.gov/indot/3595.htm</a:t>
            </a:r>
            <a:endParaRPr lang="en-US" sz="1800" u="sng" dirty="0">
              <a:solidFill>
                <a:srgbClr val="0563C1"/>
              </a:solidFill>
              <a:latin typeface="Calibri" panose="020F0502020204030204" pitchFamily="34" charset="0"/>
            </a:endParaRPr>
          </a:p>
          <a:p>
            <a:pPr lvl="1"/>
            <a:r>
              <a:rPr lang="en-US" dirty="0"/>
              <a:t>Infiltration Testing Guidelines -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https://www.in.gov/indot/files/percolation-Infiltration-guidelines.pdf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8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Detention History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838201"/>
            <a:ext cx="10820400" cy="6019797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1988 – Detention Requirements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Private developments draining to the right-of-way </a:t>
            </a:r>
            <a:r>
              <a:rPr lang="en-US" dirty="0" err="1"/>
              <a:t>Q</a:t>
            </a:r>
            <a:r>
              <a:rPr lang="en-US" baseline="-25000" dirty="0" err="1"/>
              <a:t>50</a:t>
            </a:r>
            <a:r>
              <a:rPr lang="en-US" baseline="-25000" dirty="0"/>
              <a:t> Post-construction </a:t>
            </a:r>
            <a:r>
              <a:rPr lang="en-US" baseline="-25000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>
                <a:sym typeface="Wingdings" panose="05000000000000000000" pitchFamily="2" charset="2"/>
              </a:rPr>
              <a:t>Q</a:t>
            </a:r>
            <a:r>
              <a:rPr lang="en-US" baseline="-25000" dirty="0" err="1">
                <a:sym typeface="Wingdings" panose="05000000000000000000" pitchFamily="2" charset="2"/>
              </a:rPr>
              <a:t>10</a:t>
            </a:r>
            <a:r>
              <a:rPr lang="en-US" baseline="-25000" dirty="0">
                <a:sym typeface="Wingdings" panose="05000000000000000000" pitchFamily="2" charset="2"/>
              </a:rPr>
              <a:t> Pre-const.</a:t>
            </a:r>
            <a:r>
              <a:rPr lang="en-US" baseline="-25000" dirty="0"/>
              <a:t>  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INDOT projects only provided detention if legal drain required or known drainage issue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At this time any method of detention calculation was allowed. 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1993 – Detention Requirements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Started requiring hydrographs for the large developments (&gt;5 acres).  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INDOT also included detention for new maintenance facilities.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1999 – Design Manual is published.  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Inflow and outflow hydrographs required (no constant discharge)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Huff Distribution Required (no longer allowed Type II distribution)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2011 – Design Manual rewrite requires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sym typeface="Wingdings" panose="05000000000000000000" pitchFamily="2" charset="2"/>
              </a:rPr>
              <a:t>Detention required on all new projects</a:t>
            </a:r>
            <a:endParaRPr lang="en-US" dirty="0"/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/>
              <a:t>INDOT Projects to mitigate Q</a:t>
            </a:r>
            <a:r>
              <a:rPr lang="en-US" baseline="-25000" dirty="0"/>
              <a:t>100 Post-construction </a:t>
            </a:r>
            <a:r>
              <a:rPr lang="en-US" baseline="-25000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>
                <a:sym typeface="Wingdings" panose="05000000000000000000" pitchFamily="2" charset="2"/>
              </a:rPr>
              <a:t>Q</a:t>
            </a:r>
            <a:r>
              <a:rPr lang="en-US" baseline="-25000" dirty="0" err="1">
                <a:sym typeface="Wingdings" panose="05000000000000000000" pitchFamily="2" charset="2"/>
              </a:rPr>
              <a:t>10</a:t>
            </a:r>
            <a:r>
              <a:rPr lang="en-US" baseline="-25000" dirty="0">
                <a:sym typeface="Wingdings" panose="05000000000000000000" pitchFamily="2" charset="2"/>
              </a:rPr>
              <a:t> Pre-const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baseline="-25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690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INDOT Currently Require Detention?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399" y="914400"/>
            <a:ext cx="7168243" cy="5410200"/>
          </a:xfrm>
        </p:spPr>
        <p:txBody>
          <a:bodyPr>
            <a:normAutofit/>
          </a:bodyPr>
          <a:lstStyle/>
          <a:p>
            <a:pPr lvl="1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Private or local development that drains to INDOT right-of-way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New road alignment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Road widening/added travel lanes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Intersection and interchange improvements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Redirection of runoff or changes to conveyance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Mitigation of existing flooding issues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57006-C623-4697-8210-A96AC8725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171700"/>
            <a:ext cx="393443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9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INDOT Projects</a:t>
            </a:r>
          </a:p>
          <a:p>
            <a:pPr lvl="1"/>
            <a:r>
              <a:rPr lang="en-US" dirty="0"/>
              <a:t>Q</a:t>
            </a:r>
            <a:r>
              <a:rPr lang="en-US" baseline="-25000" dirty="0"/>
              <a:t>100 </a:t>
            </a:r>
            <a:r>
              <a:rPr lang="en-US" dirty="0"/>
              <a:t>Post-construction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</a:t>
            </a:r>
            <a:r>
              <a:rPr lang="en-US" baseline="-25000" dirty="0"/>
              <a:t>10</a:t>
            </a:r>
            <a:r>
              <a:rPr lang="en-US" dirty="0"/>
              <a:t> Pre-const</a:t>
            </a:r>
          </a:p>
          <a:p>
            <a:r>
              <a:rPr lang="en-US" dirty="0"/>
              <a:t>Local Stormwater Requirements </a:t>
            </a:r>
          </a:p>
          <a:p>
            <a:pPr lvl="1"/>
            <a:r>
              <a:rPr lang="en-US" dirty="0"/>
              <a:t>INDOT is not required to meet local ordinances </a:t>
            </a:r>
          </a:p>
          <a:p>
            <a:pPr lvl="1"/>
            <a:r>
              <a:rPr lang="en-US" dirty="0"/>
              <a:t>Discuss requirements with INDOT Hydraulics before project design</a:t>
            </a:r>
          </a:p>
          <a:p>
            <a:pPr lvl="1"/>
            <a:r>
              <a:rPr lang="en-US" dirty="0"/>
              <a:t>Still must show design meets INDOT requirements</a:t>
            </a:r>
          </a:p>
          <a:p>
            <a:pPr lvl="2"/>
            <a:r>
              <a:rPr lang="en-US" dirty="0"/>
              <a:t>Show Huff Distribution works even if local communities are using a Type II Distribution</a:t>
            </a:r>
          </a:p>
          <a:p>
            <a:r>
              <a:rPr lang="en-US" dirty="0"/>
              <a:t>Legal Drains</a:t>
            </a:r>
          </a:p>
          <a:p>
            <a:pPr lvl="1"/>
            <a:r>
              <a:rPr lang="en-US" dirty="0"/>
              <a:t>Coordination with County Surveyor may be required     </a:t>
            </a:r>
          </a:p>
          <a:p>
            <a:r>
              <a:rPr lang="en-US" dirty="0"/>
              <a:t>Driveway permits </a:t>
            </a:r>
          </a:p>
          <a:p>
            <a:pPr lvl="1"/>
            <a:r>
              <a:rPr lang="en-US" dirty="0"/>
              <a:t>Private developments that drain to the INDOT right-of-way require </a:t>
            </a:r>
          </a:p>
          <a:p>
            <a:pPr lvl="2"/>
            <a:r>
              <a:rPr lang="en-US" dirty="0" err="1"/>
              <a:t>Q</a:t>
            </a:r>
            <a:r>
              <a:rPr lang="en-US" baseline="-25000" dirty="0" err="1"/>
              <a:t>50</a:t>
            </a:r>
            <a:r>
              <a:rPr lang="en-US" baseline="-25000" dirty="0"/>
              <a:t> Post-construction </a:t>
            </a:r>
            <a:r>
              <a:rPr lang="en-US" baseline="-25000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Q</a:t>
            </a:r>
            <a:r>
              <a:rPr lang="en-US" baseline="-25000" dirty="0">
                <a:sym typeface="Wingdings" panose="05000000000000000000" pitchFamily="2" charset="2"/>
              </a:rPr>
              <a:t>10 Pre-const</a:t>
            </a:r>
            <a:endParaRPr lang="en-US" dirty="0"/>
          </a:p>
          <a:p>
            <a:pPr lvl="1"/>
            <a:r>
              <a:rPr lang="en-US" dirty="0"/>
              <a:t>Required to meet local ordinance</a:t>
            </a:r>
          </a:p>
        </p:txBody>
      </p:sp>
    </p:spTree>
    <p:extLst>
      <p:ext uri="{BB962C8B-B14F-4D97-AF65-F5344CB8AC3E}">
        <p14:creationId xmlns:p14="http://schemas.microsoft.com/office/powerpoint/2010/main" val="185252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ECCEB-10DA-4A65-8B36-65D4C1B59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200930" y="2185823"/>
            <a:ext cx="3933183" cy="488624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Special Considerations for Detention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446" y="1066800"/>
            <a:ext cx="11582400" cy="54102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Offsite Runoff Passthrough</a:t>
            </a:r>
          </a:p>
          <a:p>
            <a:pPr lvl="2"/>
            <a:r>
              <a:rPr lang="en-US" dirty="0"/>
              <a:t>Onsite area is within the right-of-way Q</a:t>
            </a:r>
            <a:r>
              <a:rPr lang="en-US" baseline="-25000" dirty="0"/>
              <a:t>100</a:t>
            </a:r>
            <a:r>
              <a:rPr lang="en-US" dirty="0"/>
              <a:t> Post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err="1">
                <a:sym typeface="Wingdings" panose="05000000000000000000" pitchFamily="2" charset="2"/>
              </a:rPr>
              <a:t>Q</a:t>
            </a:r>
            <a:r>
              <a:rPr lang="en-US" baseline="-25000" dirty="0" err="1">
                <a:sym typeface="Wingdings" panose="05000000000000000000" pitchFamily="2" charset="2"/>
              </a:rPr>
              <a:t>10</a:t>
            </a:r>
            <a:r>
              <a:rPr lang="en-US" dirty="0">
                <a:sym typeface="Wingdings" panose="05000000000000000000" pitchFamily="2" charset="2"/>
              </a:rPr>
              <a:t> Pre</a:t>
            </a:r>
            <a:endParaRPr lang="en-US" dirty="0"/>
          </a:p>
          <a:p>
            <a:pPr lvl="2"/>
            <a:r>
              <a:rPr lang="en-US" dirty="0"/>
              <a:t>Offsite is the area outside the right-of-way tributary to the detention area Q</a:t>
            </a:r>
            <a:r>
              <a:rPr lang="en-US" baseline="-25000" dirty="0"/>
              <a:t>100 </a:t>
            </a:r>
            <a:r>
              <a:rPr lang="en-US" dirty="0"/>
              <a:t>Post </a:t>
            </a:r>
            <a:r>
              <a:rPr lang="en-US" dirty="0">
                <a:sym typeface="Wingdings" panose="05000000000000000000" pitchFamily="2" charset="2"/>
              </a:rPr>
              <a:t>Q</a:t>
            </a:r>
            <a:r>
              <a:rPr lang="en-US" baseline="-25000" dirty="0">
                <a:sym typeface="Wingdings" panose="05000000000000000000" pitchFamily="2" charset="2"/>
              </a:rPr>
              <a:t>100</a:t>
            </a:r>
            <a:r>
              <a:rPr lang="en-US" dirty="0">
                <a:sym typeface="Wingdings" panose="05000000000000000000" pitchFamily="2" charset="2"/>
              </a:rPr>
              <a:t> Pre</a:t>
            </a:r>
          </a:p>
          <a:p>
            <a:pPr lvl="2"/>
            <a:r>
              <a:rPr lang="en-US" dirty="0"/>
              <a:t>Q</a:t>
            </a:r>
            <a:r>
              <a:rPr lang="en-US" baseline="-25000" dirty="0"/>
              <a:t>100</a:t>
            </a:r>
            <a:r>
              <a:rPr lang="en-US" dirty="0"/>
              <a:t> Allowable release rate </a:t>
            </a:r>
          </a:p>
          <a:p>
            <a:pPr lvl="3"/>
            <a:r>
              <a:rPr lang="en-US" dirty="0"/>
              <a:t>Q</a:t>
            </a:r>
            <a:r>
              <a:rPr lang="en-US" baseline="-25000" dirty="0"/>
              <a:t>100</a:t>
            </a:r>
            <a:r>
              <a:rPr lang="en-US" dirty="0"/>
              <a:t> Pre offsite + Q</a:t>
            </a:r>
            <a:r>
              <a:rPr lang="en-US" baseline="-25000" dirty="0"/>
              <a:t>10</a:t>
            </a:r>
            <a:r>
              <a:rPr lang="en-US" dirty="0"/>
              <a:t> Pre onsite</a:t>
            </a:r>
          </a:p>
          <a:p>
            <a:pPr lvl="2"/>
            <a:r>
              <a:rPr lang="en-US" dirty="0"/>
              <a:t>Outlet Design</a:t>
            </a:r>
          </a:p>
          <a:p>
            <a:pPr lvl="3"/>
            <a:r>
              <a:rPr lang="en-US" dirty="0"/>
              <a:t>Overflow Berm</a:t>
            </a:r>
          </a:p>
          <a:p>
            <a:pPr lvl="3"/>
            <a:r>
              <a:rPr lang="en-US" dirty="0"/>
              <a:t>Outlet Pipe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BDA0B-7FE9-4E26-84C1-EF275144F9B3}"/>
              </a:ext>
            </a:extLst>
          </p:cNvPr>
          <p:cNvSpPr txBox="1"/>
          <p:nvPr/>
        </p:nvSpPr>
        <p:spPr>
          <a:xfrm>
            <a:off x="5705272" y="408565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Offsite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1E7CC-4A0E-4EB5-B8F3-29A95B60D171}"/>
              </a:ext>
            </a:extLst>
          </p:cNvPr>
          <p:cNvSpPr txBox="1"/>
          <p:nvPr/>
        </p:nvSpPr>
        <p:spPr>
          <a:xfrm rot="20490878">
            <a:off x="6890620" y="428263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Onsite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588F63D0-6426-4FA9-B551-2104FF46342B}"/>
              </a:ext>
            </a:extLst>
          </p:cNvPr>
          <p:cNvSpPr/>
          <p:nvPr/>
        </p:nvSpPr>
        <p:spPr>
          <a:xfrm>
            <a:off x="9862974" y="3798430"/>
            <a:ext cx="1752600" cy="762000"/>
          </a:xfrm>
          <a:prstGeom prst="wedgeRectCallout">
            <a:avLst>
              <a:gd name="adj1" fmla="val -78755"/>
              <a:gd name="adj2" fmla="val -67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Proposed Ditch Detention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CCBDAD-A96F-4477-A13B-01B6E4F7A31D}"/>
              </a:ext>
            </a:extLst>
          </p:cNvPr>
          <p:cNvSpPr/>
          <p:nvPr/>
        </p:nvSpPr>
        <p:spPr>
          <a:xfrm>
            <a:off x="8686800" y="3505200"/>
            <a:ext cx="778329" cy="340632"/>
          </a:xfrm>
          <a:custGeom>
            <a:avLst/>
            <a:gdLst>
              <a:gd name="connsiteX0" fmla="*/ 660400 w 701675"/>
              <a:gd name="connsiteY0" fmla="*/ 0 h 307975"/>
              <a:gd name="connsiteX1" fmla="*/ 590550 w 701675"/>
              <a:gd name="connsiteY1" fmla="*/ 31750 h 307975"/>
              <a:gd name="connsiteX2" fmla="*/ 361950 w 701675"/>
              <a:gd name="connsiteY2" fmla="*/ 139700 h 307975"/>
              <a:gd name="connsiteX3" fmla="*/ 98425 w 701675"/>
              <a:gd name="connsiteY3" fmla="*/ 244475 h 307975"/>
              <a:gd name="connsiteX4" fmla="*/ 0 w 701675"/>
              <a:gd name="connsiteY4" fmla="*/ 282575 h 307975"/>
              <a:gd name="connsiteX5" fmla="*/ 15875 w 701675"/>
              <a:gd name="connsiteY5" fmla="*/ 307975 h 307975"/>
              <a:gd name="connsiteX6" fmla="*/ 92075 w 701675"/>
              <a:gd name="connsiteY6" fmla="*/ 295275 h 307975"/>
              <a:gd name="connsiteX7" fmla="*/ 514350 w 701675"/>
              <a:gd name="connsiteY7" fmla="*/ 161925 h 307975"/>
              <a:gd name="connsiteX8" fmla="*/ 701675 w 701675"/>
              <a:gd name="connsiteY8" fmla="*/ 111125 h 307975"/>
              <a:gd name="connsiteX9" fmla="*/ 701675 w 701675"/>
              <a:gd name="connsiteY9" fmla="*/ 50800 h 307975"/>
              <a:gd name="connsiteX10" fmla="*/ 660400 w 701675"/>
              <a:gd name="connsiteY10" fmla="*/ 0 h 307975"/>
              <a:gd name="connsiteX0" fmla="*/ 660400 w 701675"/>
              <a:gd name="connsiteY0" fmla="*/ 0 h 337208"/>
              <a:gd name="connsiteX1" fmla="*/ 590550 w 701675"/>
              <a:gd name="connsiteY1" fmla="*/ 31750 h 337208"/>
              <a:gd name="connsiteX2" fmla="*/ 361950 w 701675"/>
              <a:gd name="connsiteY2" fmla="*/ 139700 h 337208"/>
              <a:gd name="connsiteX3" fmla="*/ 98425 w 701675"/>
              <a:gd name="connsiteY3" fmla="*/ 244475 h 337208"/>
              <a:gd name="connsiteX4" fmla="*/ 0 w 701675"/>
              <a:gd name="connsiteY4" fmla="*/ 282575 h 337208"/>
              <a:gd name="connsiteX5" fmla="*/ 15875 w 701675"/>
              <a:gd name="connsiteY5" fmla="*/ 307975 h 337208"/>
              <a:gd name="connsiteX6" fmla="*/ 107110 w 701675"/>
              <a:gd name="connsiteY6" fmla="*/ 337208 h 337208"/>
              <a:gd name="connsiteX7" fmla="*/ 514350 w 701675"/>
              <a:gd name="connsiteY7" fmla="*/ 161925 h 337208"/>
              <a:gd name="connsiteX8" fmla="*/ 701675 w 701675"/>
              <a:gd name="connsiteY8" fmla="*/ 111125 h 337208"/>
              <a:gd name="connsiteX9" fmla="*/ 701675 w 701675"/>
              <a:gd name="connsiteY9" fmla="*/ 50800 h 337208"/>
              <a:gd name="connsiteX10" fmla="*/ 660400 w 701675"/>
              <a:gd name="connsiteY10" fmla="*/ 0 h 337208"/>
              <a:gd name="connsiteX0" fmla="*/ 660400 w 701675"/>
              <a:gd name="connsiteY0" fmla="*/ 0 h 349908"/>
              <a:gd name="connsiteX1" fmla="*/ 590550 w 701675"/>
              <a:gd name="connsiteY1" fmla="*/ 31750 h 349908"/>
              <a:gd name="connsiteX2" fmla="*/ 361950 w 701675"/>
              <a:gd name="connsiteY2" fmla="*/ 139700 h 349908"/>
              <a:gd name="connsiteX3" fmla="*/ 98425 w 701675"/>
              <a:gd name="connsiteY3" fmla="*/ 244475 h 349908"/>
              <a:gd name="connsiteX4" fmla="*/ 0 w 701675"/>
              <a:gd name="connsiteY4" fmla="*/ 282575 h 349908"/>
              <a:gd name="connsiteX5" fmla="*/ 8357 w 701675"/>
              <a:gd name="connsiteY5" fmla="*/ 349908 h 349908"/>
              <a:gd name="connsiteX6" fmla="*/ 107110 w 701675"/>
              <a:gd name="connsiteY6" fmla="*/ 337208 h 349908"/>
              <a:gd name="connsiteX7" fmla="*/ 514350 w 701675"/>
              <a:gd name="connsiteY7" fmla="*/ 161925 h 349908"/>
              <a:gd name="connsiteX8" fmla="*/ 701675 w 701675"/>
              <a:gd name="connsiteY8" fmla="*/ 111125 h 349908"/>
              <a:gd name="connsiteX9" fmla="*/ 701675 w 701675"/>
              <a:gd name="connsiteY9" fmla="*/ 50800 h 349908"/>
              <a:gd name="connsiteX10" fmla="*/ 660400 w 701675"/>
              <a:gd name="connsiteY10" fmla="*/ 0 h 349908"/>
              <a:gd name="connsiteX0" fmla="*/ 660400 w 701675"/>
              <a:gd name="connsiteY0" fmla="*/ 0 h 349908"/>
              <a:gd name="connsiteX1" fmla="*/ 590550 w 701675"/>
              <a:gd name="connsiteY1" fmla="*/ 31750 h 349908"/>
              <a:gd name="connsiteX2" fmla="*/ 361950 w 701675"/>
              <a:gd name="connsiteY2" fmla="*/ 139700 h 349908"/>
              <a:gd name="connsiteX3" fmla="*/ 98425 w 701675"/>
              <a:gd name="connsiteY3" fmla="*/ 244475 h 349908"/>
              <a:gd name="connsiteX4" fmla="*/ 0 w 701675"/>
              <a:gd name="connsiteY4" fmla="*/ 282575 h 349908"/>
              <a:gd name="connsiteX5" fmla="*/ 8357 w 701675"/>
              <a:gd name="connsiteY5" fmla="*/ 349908 h 349908"/>
              <a:gd name="connsiteX6" fmla="*/ 107110 w 701675"/>
              <a:gd name="connsiteY6" fmla="*/ 337208 h 349908"/>
              <a:gd name="connsiteX7" fmla="*/ 536904 w 701675"/>
              <a:gd name="connsiteY7" fmla="*/ 187085 h 349908"/>
              <a:gd name="connsiteX8" fmla="*/ 701675 w 701675"/>
              <a:gd name="connsiteY8" fmla="*/ 111125 h 349908"/>
              <a:gd name="connsiteX9" fmla="*/ 701675 w 701675"/>
              <a:gd name="connsiteY9" fmla="*/ 50800 h 349908"/>
              <a:gd name="connsiteX10" fmla="*/ 660400 w 701675"/>
              <a:gd name="connsiteY10" fmla="*/ 0 h 349908"/>
              <a:gd name="connsiteX0" fmla="*/ 660400 w 739265"/>
              <a:gd name="connsiteY0" fmla="*/ 0 h 349908"/>
              <a:gd name="connsiteX1" fmla="*/ 590550 w 739265"/>
              <a:gd name="connsiteY1" fmla="*/ 31750 h 349908"/>
              <a:gd name="connsiteX2" fmla="*/ 361950 w 739265"/>
              <a:gd name="connsiteY2" fmla="*/ 139700 h 349908"/>
              <a:gd name="connsiteX3" fmla="*/ 98425 w 739265"/>
              <a:gd name="connsiteY3" fmla="*/ 244475 h 349908"/>
              <a:gd name="connsiteX4" fmla="*/ 0 w 739265"/>
              <a:gd name="connsiteY4" fmla="*/ 282575 h 349908"/>
              <a:gd name="connsiteX5" fmla="*/ 8357 w 739265"/>
              <a:gd name="connsiteY5" fmla="*/ 349908 h 349908"/>
              <a:gd name="connsiteX6" fmla="*/ 107110 w 739265"/>
              <a:gd name="connsiteY6" fmla="*/ 337208 h 349908"/>
              <a:gd name="connsiteX7" fmla="*/ 536904 w 739265"/>
              <a:gd name="connsiteY7" fmla="*/ 187085 h 349908"/>
              <a:gd name="connsiteX8" fmla="*/ 739265 w 739265"/>
              <a:gd name="connsiteY8" fmla="*/ 111125 h 349908"/>
              <a:gd name="connsiteX9" fmla="*/ 701675 w 739265"/>
              <a:gd name="connsiteY9" fmla="*/ 50800 h 349908"/>
              <a:gd name="connsiteX10" fmla="*/ 660400 w 739265"/>
              <a:gd name="connsiteY10" fmla="*/ 0 h 349908"/>
              <a:gd name="connsiteX0" fmla="*/ 660400 w 716711"/>
              <a:gd name="connsiteY0" fmla="*/ 0 h 349908"/>
              <a:gd name="connsiteX1" fmla="*/ 590550 w 716711"/>
              <a:gd name="connsiteY1" fmla="*/ 31750 h 349908"/>
              <a:gd name="connsiteX2" fmla="*/ 361950 w 716711"/>
              <a:gd name="connsiteY2" fmla="*/ 139700 h 349908"/>
              <a:gd name="connsiteX3" fmla="*/ 98425 w 716711"/>
              <a:gd name="connsiteY3" fmla="*/ 244475 h 349908"/>
              <a:gd name="connsiteX4" fmla="*/ 0 w 716711"/>
              <a:gd name="connsiteY4" fmla="*/ 282575 h 349908"/>
              <a:gd name="connsiteX5" fmla="*/ 8357 w 716711"/>
              <a:gd name="connsiteY5" fmla="*/ 349908 h 349908"/>
              <a:gd name="connsiteX6" fmla="*/ 107110 w 716711"/>
              <a:gd name="connsiteY6" fmla="*/ 337208 h 349908"/>
              <a:gd name="connsiteX7" fmla="*/ 536904 w 716711"/>
              <a:gd name="connsiteY7" fmla="*/ 187085 h 349908"/>
              <a:gd name="connsiteX8" fmla="*/ 716711 w 716711"/>
              <a:gd name="connsiteY8" fmla="*/ 136285 h 349908"/>
              <a:gd name="connsiteX9" fmla="*/ 701675 w 716711"/>
              <a:gd name="connsiteY9" fmla="*/ 50800 h 349908"/>
              <a:gd name="connsiteX10" fmla="*/ 660400 w 716711"/>
              <a:gd name="connsiteY10" fmla="*/ 0 h 34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6711" h="349908">
                <a:moveTo>
                  <a:pt x="660400" y="0"/>
                </a:moveTo>
                <a:lnTo>
                  <a:pt x="590550" y="31750"/>
                </a:lnTo>
                <a:lnTo>
                  <a:pt x="361950" y="139700"/>
                </a:lnTo>
                <a:lnTo>
                  <a:pt x="98425" y="244475"/>
                </a:lnTo>
                <a:lnTo>
                  <a:pt x="0" y="282575"/>
                </a:lnTo>
                <a:lnTo>
                  <a:pt x="8357" y="349908"/>
                </a:lnTo>
                <a:lnTo>
                  <a:pt x="107110" y="337208"/>
                </a:lnTo>
                <a:lnTo>
                  <a:pt x="536904" y="187085"/>
                </a:lnTo>
                <a:lnTo>
                  <a:pt x="716711" y="136285"/>
                </a:lnTo>
                <a:lnTo>
                  <a:pt x="701675" y="50800"/>
                </a:lnTo>
                <a:lnTo>
                  <a:pt x="66040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71129A-BB02-4577-88C2-AC6201DC6C51}"/>
              </a:ext>
            </a:extLst>
          </p:cNvPr>
          <p:cNvSpPr txBox="1"/>
          <p:nvPr/>
        </p:nvSpPr>
        <p:spPr>
          <a:xfrm rot="20078413">
            <a:off x="5702975" y="4421931"/>
            <a:ext cx="1480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right-of-way</a:t>
            </a:r>
          </a:p>
        </p:txBody>
      </p:sp>
    </p:spTree>
    <p:extLst>
      <p:ext uri="{BB962C8B-B14F-4D97-AF65-F5344CB8AC3E}">
        <p14:creationId xmlns:p14="http://schemas.microsoft.com/office/powerpoint/2010/main" val="226623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114FC8E-2369-41A8-A5ED-E074FFA20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47912" y="768483"/>
            <a:ext cx="5225698" cy="577499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Special Considerations for Detention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4843564" cy="5257800"/>
          </a:xfrm>
        </p:spPr>
        <p:txBody>
          <a:bodyPr>
            <a:normAutofit/>
          </a:bodyPr>
          <a:lstStyle/>
          <a:p>
            <a:r>
              <a:rPr lang="en-US" dirty="0"/>
              <a:t>Over-detaining</a:t>
            </a:r>
          </a:p>
          <a:p>
            <a:pPr lvl="1"/>
            <a:r>
              <a:rPr lang="en-US" dirty="0"/>
              <a:t>Providing excess detention in one location to make up for lack of detention in another</a:t>
            </a:r>
          </a:p>
          <a:p>
            <a:pPr lvl="1"/>
            <a:r>
              <a:rPr lang="en-US" dirty="0"/>
              <a:t>Only considered with a direct common point of discharge within or at the right-of-way boundary</a:t>
            </a:r>
          </a:p>
          <a:p>
            <a:pPr lvl="2"/>
            <a:r>
              <a:rPr lang="en-US" dirty="0"/>
              <a:t>Typically at stream or culvert crossings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AE2517D4-A2BA-427A-B177-BA4FF8DB569D}"/>
              </a:ext>
            </a:extLst>
          </p:cNvPr>
          <p:cNvSpPr/>
          <p:nvPr/>
        </p:nvSpPr>
        <p:spPr>
          <a:xfrm>
            <a:off x="9028080" y="4772048"/>
            <a:ext cx="1295400" cy="736741"/>
          </a:xfrm>
          <a:prstGeom prst="wedgeRectCallout">
            <a:avLst>
              <a:gd name="adj1" fmla="val -66270"/>
              <a:gd name="adj2" fmla="val -1194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Can’t detain here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BA397EE-470E-4AF4-93BE-554EE4F8305C}"/>
              </a:ext>
            </a:extLst>
          </p:cNvPr>
          <p:cNvSpPr/>
          <p:nvPr/>
        </p:nvSpPr>
        <p:spPr>
          <a:xfrm>
            <a:off x="8980254" y="1600200"/>
            <a:ext cx="1447800" cy="609600"/>
          </a:xfrm>
          <a:prstGeom prst="wedgeRectCallout">
            <a:avLst>
              <a:gd name="adj1" fmla="val -74101"/>
              <a:gd name="adj2" fmla="val 64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Over-detain here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53F5D8E1-FFA0-45B8-805C-C3C09E45A379}"/>
              </a:ext>
            </a:extLst>
          </p:cNvPr>
          <p:cNvSpPr/>
          <p:nvPr/>
        </p:nvSpPr>
        <p:spPr>
          <a:xfrm>
            <a:off x="6213141" y="1676400"/>
            <a:ext cx="1447800" cy="609600"/>
          </a:xfrm>
          <a:prstGeom prst="wedgeRectCallout">
            <a:avLst>
              <a:gd name="adj1" fmla="val 75731"/>
              <a:gd name="adj2" fmla="val 65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Over-detain here</a:t>
            </a:r>
          </a:p>
        </p:txBody>
      </p:sp>
    </p:spTree>
    <p:extLst>
      <p:ext uri="{BB962C8B-B14F-4D97-AF65-F5344CB8AC3E}">
        <p14:creationId xmlns:p14="http://schemas.microsoft.com/office/powerpoint/2010/main" val="403377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Special Considerations for Detention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400" y="914400"/>
            <a:ext cx="11582400" cy="5410200"/>
          </a:xfrm>
        </p:spPr>
        <p:txBody>
          <a:bodyPr>
            <a:normAutofit/>
          </a:bodyPr>
          <a:lstStyle/>
          <a:p>
            <a:r>
              <a:rPr lang="en-US" dirty="0"/>
              <a:t>Exception from Q</a:t>
            </a:r>
            <a:r>
              <a:rPr lang="en-US" baseline="-25000" dirty="0"/>
              <a:t>100</a:t>
            </a:r>
            <a:r>
              <a:rPr lang="en-US" dirty="0"/>
              <a:t> </a:t>
            </a:r>
            <a:r>
              <a:rPr lang="en-US" baseline="-25000" dirty="0"/>
              <a:t>Post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err="1">
                <a:sym typeface="Wingdings" panose="05000000000000000000" pitchFamily="2" charset="2"/>
              </a:rPr>
              <a:t>Q</a:t>
            </a:r>
            <a:r>
              <a:rPr lang="en-US" baseline="-25000" dirty="0" err="1">
                <a:sym typeface="Wingdings" panose="05000000000000000000" pitchFamily="2" charset="2"/>
              </a:rPr>
              <a:t>10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aseline="-25000" dirty="0">
                <a:sym typeface="Wingdings" panose="05000000000000000000" pitchFamily="2" charset="2"/>
              </a:rPr>
              <a:t>Pre</a:t>
            </a:r>
            <a:r>
              <a:rPr lang="en-US" dirty="0">
                <a:sym typeface="Wingdings" panose="05000000000000000000" pitchFamily="2" charset="2"/>
              </a:rPr>
              <a:t> requirement to Q</a:t>
            </a:r>
            <a:r>
              <a:rPr lang="en-US" baseline="-25000" dirty="0">
                <a:sym typeface="Wingdings" panose="05000000000000000000" pitchFamily="2" charset="2"/>
              </a:rPr>
              <a:t>100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aseline="-25000" dirty="0">
                <a:sym typeface="Wingdings" panose="05000000000000000000" pitchFamily="2" charset="2"/>
              </a:rPr>
              <a:t>Post</a:t>
            </a:r>
            <a:r>
              <a:rPr lang="en-US" dirty="0">
                <a:sym typeface="Wingdings" panose="05000000000000000000" pitchFamily="2" charset="2"/>
              </a:rPr>
              <a:t>  Q</a:t>
            </a:r>
            <a:r>
              <a:rPr lang="en-US" baseline="-25000" dirty="0">
                <a:sym typeface="Wingdings" panose="05000000000000000000" pitchFamily="2" charset="2"/>
              </a:rPr>
              <a:t>100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aseline="-25000" dirty="0">
                <a:sym typeface="Wingdings" panose="05000000000000000000" pitchFamily="2" charset="2"/>
              </a:rPr>
              <a:t>Pre</a:t>
            </a:r>
            <a:endParaRPr lang="en-US" baseline="-25000" dirty="0"/>
          </a:p>
          <a:p>
            <a:pPr lvl="1"/>
            <a:r>
              <a:rPr lang="en-US" dirty="0"/>
              <a:t>IDM detention criteria </a:t>
            </a:r>
          </a:p>
          <a:p>
            <a:pPr lvl="2"/>
            <a:r>
              <a:rPr lang="en-US" dirty="0"/>
              <a:t>Would require purchase of additional right-of-way</a:t>
            </a:r>
          </a:p>
          <a:p>
            <a:pPr lvl="2"/>
            <a:r>
              <a:rPr lang="en-US" dirty="0"/>
              <a:t>Excessive additional project cost</a:t>
            </a:r>
          </a:p>
          <a:p>
            <a:pPr lvl="1"/>
            <a:r>
              <a:rPr lang="en-US" dirty="0"/>
              <a:t>No known flooding concerns </a:t>
            </a:r>
          </a:p>
          <a:p>
            <a:pPr lvl="1"/>
            <a:r>
              <a:rPr lang="en-US" dirty="0"/>
              <a:t>Sufficient capacity in downstream facilities</a:t>
            </a:r>
          </a:p>
        </p:txBody>
      </p:sp>
    </p:spTree>
    <p:extLst>
      <p:ext uri="{BB962C8B-B14F-4D97-AF65-F5344CB8AC3E}">
        <p14:creationId xmlns:p14="http://schemas.microsoft.com/office/powerpoint/2010/main" val="291682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92D370-32C1-4445-9923-DFA8E62A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86200"/>
            <a:ext cx="5800306" cy="1901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16FF78-3F75-472B-82C5-BFAA5C8DA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811"/>
          <a:stretch/>
        </p:blipFill>
        <p:spPr>
          <a:xfrm>
            <a:off x="152400" y="3461657"/>
            <a:ext cx="7323589" cy="312548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Types of Detention</a:t>
            </a:r>
          </a:p>
          <a:p>
            <a:r>
              <a:rPr lang="en-US" dirty="0"/>
              <a:t>Ditch Detention</a:t>
            </a:r>
          </a:p>
          <a:p>
            <a:pPr lvl="1"/>
            <a:r>
              <a:rPr lang="en-US" dirty="0"/>
              <a:t>Used on a lot of recent projects</a:t>
            </a:r>
          </a:p>
          <a:p>
            <a:pPr lvl="1"/>
            <a:r>
              <a:rPr lang="en-US" dirty="0"/>
              <a:t>Inexpensive mostly grading and construction of berm</a:t>
            </a:r>
          </a:p>
          <a:p>
            <a:pPr lvl="1"/>
            <a:r>
              <a:rPr lang="en-US" dirty="0"/>
              <a:t>Constructed in the roadside ditch within right-of-way</a:t>
            </a:r>
          </a:p>
          <a:p>
            <a:pPr lvl="1"/>
            <a:r>
              <a:rPr lang="en-US" dirty="0"/>
              <a:t>Check Berm with pipe used for controlling discharge rates</a:t>
            </a:r>
          </a:p>
          <a:p>
            <a:pPr lvl="1"/>
            <a:r>
              <a:rPr lang="en-US" dirty="0"/>
              <a:t>May require multiple check dams along a ditch to reach allowable release rates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INDOT Current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04697092"/>
      </p:ext>
    </p:extLst>
  </p:cSld>
  <p:clrMapOvr>
    <a:masterClrMapping/>
  </p:clrMapOvr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[Read-Only]" id="{2160AE8D-B4EA-496A-AEE9-505034208C98}" vid="{032184F2-314B-43D8-905C-308DB07289FF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[Read-Only]" id="{2160AE8D-B4EA-496A-AEE9-505034208C98}" vid="{9B6D400C-C8FD-41EB-9003-4BE301CA0210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[Read-Only]" id="{2160AE8D-B4EA-496A-AEE9-505034208C98}" vid="{49CB638E-04B9-4834-BAB9-EC15DB16FA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F7822D27EF0E4383F443335F69DA57" ma:contentTypeVersion="8" ma:contentTypeDescription="Create a new document." ma:contentTypeScope="" ma:versionID="22db2e15fc5074cabee79ec83302de0e">
  <xsd:schema xmlns:xsd="http://www.w3.org/2001/XMLSchema" xmlns:xs="http://www.w3.org/2001/XMLSchema" xmlns:p="http://schemas.microsoft.com/office/2006/metadata/properties" xmlns:ns2="b5189b19-779c-405d-9bc4-52c5b2c66b36" targetNamespace="http://schemas.microsoft.com/office/2006/metadata/properties" ma:root="true" ma:fieldsID="89f7bf19cbed98b9dfba70bf3b7d61e0" ns2:_="">
    <xsd:import namespace="b5189b19-779c-405d-9bc4-52c5b2c66b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powerpoint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89b19-779c-405d-9bc4-52c5b2c66b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owerpoint_x003f_" ma:index="15" nillable="true" ma:displayName="powerpoint?" ma:default="0" ma:internalName="powerpoint_x003f_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werpoint_x003f_ xmlns="b5189b19-779c-405d-9bc4-52c5b2c66b36">true</powerpoint_x003f_>
  </documentManagement>
</p:properties>
</file>

<file path=customXml/itemProps1.xml><?xml version="1.0" encoding="utf-8"?>
<ds:datastoreItem xmlns:ds="http://schemas.openxmlformats.org/officeDocument/2006/customXml" ds:itemID="{442C4AC6-5B11-47E5-B934-3C8617943E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7D05BC-A624-44C9-A2AC-B234E2C68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189b19-779c-405d-9bc4-52c5b2c66b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02EF8-857D-4AC9-A177-2AF336F7F1A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5189b19-779c-405d-9bc4-52c5b2c66b36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powerpoint template</Template>
  <TotalTime>0</TotalTime>
  <Words>1129</Words>
  <Application>Microsoft Office PowerPoint</Application>
  <PresentationFormat>Widescreen</PresentationFormat>
  <Paragraphs>236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Tahoma</vt:lpstr>
      <vt:lpstr>INDOT Theme</vt:lpstr>
      <vt:lpstr>1_Title Slide</vt:lpstr>
      <vt:lpstr>2_Blank Slide</vt:lpstr>
      <vt:lpstr>Detention Do’s Don’ts and Maybes </vt:lpstr>
      <vt:lpstr>Agenda</vt:lpstr>
      <vt:lpstr>INDOT Detention History</vt:lpstr>
      <vt:lpstr>Where does INDOT Currently Require Detention?</vt:lpstr>
      <vt:lpstr>INDOT Current Requirements</vt:lpstr>
      <vt:lpstr>Special Considerations for Detention</vt:lpstr>
      <vt:lpstr>Special Considerations for Detention</vt:lpstr>
      <vt:lpstr>Special Considerations for Detention</vt:lpstr>
      <vt:lpstr>INDOT Current Requirements</vt:lpstr>
      <vt:lpstr>INDOT Current Requirements</vt:lpstr>
      <vt:lpstr>INDOT Current Requirements</vt:lpstr>
      <vt:lpstr>INDOT Current Requirements</vt:lpstr>
      <vt:lpstr>INDOT Current Requirements</vt:lpstr>
      <vt:lpstr>INDOT Current Requirements</vt:lpstr>
      <vt:lpstr>Detention Analysis</vt:lpstr>
      <vt:lpstr>Reporting</vt:lpstr>
      <vt:lpstr>Design Considerations</vt:lpstr>
      <vt:lpstr>Project Examples</vt:lpstr>
      <vt:lpstr>Project Examples</vt:lpstr>
      <vt:lpstr>Project Examples</vt:lpstr>
      <vt:lpstr>Project Examples</vt:lpstr>
      <vt:lpstr>Project Examples</vt:lpstr>
      <vt:lpstr>Project Examples</vt:lpstr>
      <vt:lpstr>Project Examples</vt:lpstr>
      <vt:lpstr>Project Examples</vt:lpstr>
      <vt:lpstr>Issues Seen on Projects</vt:lpstr>
      <vt:lpstr>Questions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2020-09-09T11:03:24Z</dcterms:created>
  <dcterms:modified xsi:type="dcterms:W3CDTF">2020-11-18T20:27:03Z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0x01010049F7822D27EF0E4383F443335F69DA57</vt:lpwstr>
  </property>
</Properties>
</file>