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5" r:id="rId5"/>
    <p:sldMasterId id="2147483687" r:id="rId6"/>
  </p:sldMasterIdLst>
  <p:notesMasterIdLst>
    <p:notesMasterId r:id="rId31"/>
  </p:notesMasterIdLst>
  <p:handoutMasterIdLst>
    <p:handoutMasterId r:id="rId32"/>
  </p:handoutMasterIdLst>
  <p:sldIdLst>
    <p:sldId id="257" r:id="rId7"/>
    <p:sldId id="274" r:id="rId8"/>
    <p:sldId id="258" r:id="rId9"/>
    <p:sldId id="262" r:id="rId10"/>
    <p:sldId id="276" r:id="rId11"/>
    <p:sldId id="261" r:id="rId12"/>
    <p:sldId id="260" r:id="rId13"/>
    <p:sldId id="279" r:id="rId14"/>
    <p:sldId id="278" r:id="rId15"/>
    <p:sldId id="280" r:id="rId16"/>
    <p:sldId id="266" r:id="rId17"/>
    <p:sldId id="277" r:id="rId18"/>
    <p:sldId id="270" r:id="rId19"/>
    <p:sldId id="282" r:id="rId20"/>
    <p:sldId id="265" r:id="rId21"/>
    <p:sldId id="283" r:id="rId22"/>
    <p:sldId id="271" r:id="rId23"/>
    <p:sldId id="272" r:id="rId24"/>
    <p:sldId id="264" r:id="rId25"/>
    <p:sldId id="269" r:id="rId26"/>
    <p:sldId id="284" r:id="rId27"/>
    <p:sldId id="268" r:id="rId28"/>
    <p:sldId id="267" r:id="rId29"/>
    <p:sldId id="263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CC"/>
    <a:srgbClr val="FFFFFF"/>
    <a:srgbClr val="FDEE20"/>
    <a:srgbClr val="99CCFF"/>
    <a:srgbClr val="A3A3E0"/>
    <a:srgbClr val="6B6BD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0DCC2-80E2-4645-823F-3238C05804E4}" v="11" dt="2023-03-13T19:49:24.584"/>
    <p1510:client id="{F072E732-7226-F7CF-8A81-D3CA51A891BA}" v="14" dt="2023-03-13T14:21:54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14" y="-3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idea behind this presentation is to give you a strong foundation for hydraulic design and to emphasize that design guidance changes as technology improves so try to keep an open mind and embrace the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 hydraulics website is loaded with great information including example reports and calculations, developing design guidance and how to submit your plans and calculations for a hydraulics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Once you have read through the design manual and website, it is a great idea to complete the training courses to give you an opportunity to put your newly acquired knowledge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01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Once you have read through the design manual and website, it is a great idea to complete the training courses to give you an opportunity to put your newly acquired knowledge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67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Headwater, tailwater, backwater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4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Headwater, tailwater, backwater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4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HY-8 can be used on spans up to 30' if neither the existing or any of the proposed alternatives contain a spill through structure.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Headwater, tailwater, backwater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(Calibri Light 32)</a:t>
            </a:r>
          </a:p>
          <a:p>
            <a:r>
              <a:rPr lang="en-US"/>
              <a:t>Presenter title, INDOT (Calibri Light 32)</a:t>
            </a:r>
          </a:p>
          <a:p>
            <a:r>
              <a:rPr lang="en-US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1188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ra.indot.in.gov/Dashboard" TargetMode="External"/><Relationship Id="rId3" Type="http://schemas.openxmlformats.org/officeDocument/2006/relationships/hyperlink" Target="https://www.in.gov/indot/engineering/hydraulic-engineering/" TargetMode="External"/><Relationship Id="rId7" Type="http://schemas.openxmlformats.org/officeDocument/2006/relationships/hyperlink" Target="https://entapps.indot.in.gov/opsm/Dashboard/UserRequest" TargetMode="External"/><Relationship Id="rId2" Type="http://schemas.openxmlformats.org/officeDocument/2006/relationships/hyperlink" Target="https://indot.public.ms2soft.com/tcds/tsearch.asp?loc=Indot&amp;mo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dot.maps.arcgis.com/apps/webappviewer/index.html?id=2566be6a717042e895e511aeac5a09e7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in.gov/dot/div/contracts/standards/drawings/sep22/sep.htm" TargetMode="External"/><Relationship Id="rId10" Type="http://schemas.openxmlformats.org/officeDocument/2006/relationships/hyperlink" Target="https://msc.fema.gov/portal/advanceSearch" TargetMode="External"/><Relationship Id="rId4" Type="http://schemas.openxmlformats.org/officeDocument/2006/relationships/hyperlink" Target="https://www.in.gov/dot/div/contracts/design/IDM.htm" TargetMode="External"/><Relationship Id="rId9" Type="http://schemas.openxmlformats.org/officeDocument/2006/relationships/hyperlink" Target="https://hdsc.nws.noaa.gov/hdsc/pfds/pfds_map_cont.html?bkmrk=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dnr/water/publications/coordinated-discharges-of-selected-streams-in-indiana/" TargetMode="External"/><Relationship Id="rId2" Type="http://schemas.openxmlformats.org/officeDocument/2006/relationships/hyperlink" Target="https://www.in.gov/dot/div/contracts/design/Part%202/Chapter%20202%20-%20Hydrology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ov/indot/engineering/hydraulic-engineering/#Small_Structu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n.gov/indot/engineering/files/Hydraulics-Request-Application-and-How-To-Use-It.pptx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bailey1@indot.in.gov" TargetMode="External"/><Relationship Id="rId2" Type="http://schemas.openxmlformats.org/officeDocument/2006/relationships/hyperlink" Target="mailto:hydraulics@indot.in.gov?subject=Design%20Ques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Rtpage@HNTB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.gov/dot/div/contracts/design/IDM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.gov/dot/div/contracts/design/Part%202/Chapter%20205%20-%20Temporary%20Erosion%20and%20Sediment%20Control.pdf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in.gov/dot/div/contracts/design/Part%202/Chapter%20204%20-%20Post-construction%20Stormwater%20Managemen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.gov/dot/div/contracts/design/Part%202/Chapter%20203%20-%20Hydraulics%20and%20Drainage%20Design.pdf" TargetMode="External"/><Relationship Id="rId5" Type="http://schemas.openxmlformats.org/officeDocument/2006/relationships/hyperlink" Target="http://www.in.gov/dot/div/contracts/design/Part%202/Chapter%20202%20-%20Hydrology.pdf" TargetMode="External"/><Relationship Id="rId4" Type="http://schemas.openxmlformats.org/officeDocument/2006/relationships/hyperlink" Target="http://www.in.gov/dot/div/contracts/design/Part%202/Chapter%20201%20-%20General%20Hydrology%20Informatio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in.gov/indot/engineering/hydraulic-engineer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.govdelivery.com/accounts/INDOT/subscriber/new?topic_id=INDOT_226" TargetMode="External"/><Relationship Id="rId4" Type="http://schemas.openxmlformats.org/officeDocument/2006/relationships/hyperlink" Target="mailto:Hydraulics@indot.IN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nr.maps.arcgis.com/apps/webappviewer/index.html?id=6619094e25a64c6b865aacb625d7aba1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indnr.maps.arcgis.com/apps/webappviewer/index.html?id=05026dabc2e8461983e196d56a213c1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nrmaps.dnr.in.gov/appsphp/model/index.php" TargetMode="External"/><Relationship Id="rId5" Type="http://schemas.openxmlformats.org/officeDocument/2006/relationships/hyperlink" Target="https://www.in.gov/dnr/water/publications/coordinated-discharges-of-selected-streams-in-indiana/" TargetMode="External"/><Relationship Id="rId4" Type="http://schemas.openxmlformats.org/officeDocument/2006/relationships/hyperlink" Target="https://dnrmaps.dnr.in.gov/appsphp/dischargecal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Hydraulics Boot Camp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Mark Bailey, PE, INDOT</a:t>
            </a:r>
          </a:p>
          <a:p>
            <a:r>
              <a:rPr lang="en-US"/>
              <a:t>Robert Page, PE, HNTB</a:t>
            </a:r>
          </a:p>
        </p:txBody>
      </p:sp>
      <p:pic>
        <p:nvPicPr>
          <p:cNvPr id="5" name="Picture 4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FB8509D0-4AB7-FF5F-CC47-CCD994903E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4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cs typeface="Calibri Light"/>
              </a:rPr>
              <a:t>Hydraulics Links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INDOT Sites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Traffic Counts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https://indot.public.ms2soft.com/tcds/tsearch.asp?loc=Indot&amp;mod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Hydraulics Website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https://www.in.gov/indot/engineering/hydraulic-engineering/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IDM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https://www.in.gov/dot/div/contracts/design/IDM.htm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Standard Drawings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https://www.in.gov/dot/div/contracts/standards/drawings/sep22/sep.htm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Asset Viewer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https://indot.maps.arcgis.com/apps/webappviewer/index.html?id=2566be6a717042e895e511aeac5a09e7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Plan Request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7"/>
              </a:rPr>
              <a:t>https://entapps.indot.in.gov/opsm/Dashboard/UserRequest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Hydraulics Request Application (HRA)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8"/>
              </a:rPr>
              <a:t>https://hra.indot.in.gov/Dashboard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Federal Sites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Rainfall Depths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https://hdsc.nws.noaa.gov/hdsc/pfds/pfds_map_cont.html?bkmrk=in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FIS Studies </a:t>
            </a: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10"/>
              </a:rPr>
              <a:t>https://msc.fema.gov/portal/advanceSearch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What is H&amp;H?</a:t>
            </a:r>
          </a:p>
          <a:p>
            <a:pPr lvl="1"/>
            <a:r>
              <a:rPr lang="en-US" dirty="0">
                <a:cs typeface="Calibri Light"/>
              </a:rPr>
              <a:t>Hydrology – How much water gets to a particular point.</a:t>
            </a: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pPr lvl="1"/>
            <a:r>
              <a:rPr lang="en-US" dirty="0">
                <a:cs typeface="Calibri Light"/>
              </a:rPr>
              <a:t>Hydraulics – What happens to the water at that point.</a:t>
            </a:r>
          </a:p>
          <a:p>
            <a:pPr lvl="2"/>
            <a:endParaRPr lang="en-US" dirty="0">
              <a:cs typeface="Calibri Light"/>
            </a:endParaRP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0BFF16A-FFA3-8F1C-1142-522487973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77" y="2020785"/>
            <a:ext cx="5672447" cy="2816431"/>
          </a:xfrm>
          <a:prstGeom prst="rect">
            <a:avLst/>
          </a:prstGeom>
        </p:spPr>
      </p:pic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72E1E73-07B1-D8A9-39C8-76030C4D6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218" y="1754730"/>
            <a:ext cx="4554186" cy="359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Calculating Flows - Hydrology</a:t>
            </a:r>
          </a:p>
          <a:p>
            <a:pPr lvl="1"/>
            <a:r>
              <a:rPr lang="en-US" dirty="0">
                <a:hlinkClick r:id="rId2"/>
              </a:rPr>
              <a:t>Chapter 202 </a:t>
            </a:r>
            <a:r>
              <a:rPr lang="en-US" dirty="0"/>
              <a:t>of Design Manual</a:t>
            </a:r>
            <a:endParaRPr lang="en-US" dirty="0">
              <a:cs typeface="Calibri Light"/>
            </a:endParaRPr>
          </a:p>
          <a:p>
            <a:pPr lvl="1"/>
            <a:r>
              <a:rPr lang="en-US" dirty="0"/>
              <a:t>Depends on location and drainage area (DA)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Rational Method:  DA &lt; 100 ac (urban), DA &lt; 200 ac (rural)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NRCS (TR-20):  DA &gt; 100 ac (urban), DA &gt; 200 ac (rural)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HEC-HMS:  Similar to TR – 20 but less desirable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IDNR:  Required if CIF needed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IDNR Coordinated Discharge:  Preferred if available (</a:t>
            </a:r>
            <a:r>
              <a:rPr lang="en-US" dirty="0">
                <a:hlinkClick r:id="rId3"/>
              </a:rPr>
              <a:t>https://www.in.gov/dnr/water/publications/coordinated-discharges-of-selected-streams-in-indiana/</a:t>
            </a:r>
            <a:r>
              <a:rPr lang="en-US" dirty="0"/>
              <a:t>)</a:t>
            </a:r>
            <a:endParaRPr lang="en-US" dirty="0">
              <a:cs typeface="Calibri Light"/>
            </a:endParaRPr>
          </a:p>
          <a:p>
            <a:pPr lvl="2"/>
            <a:r>
              <a:rPr lang="en-US" dirty="0" err="1"/>
              <a:t>StreamStats</a:t>
            </a:r>
            <a:r>
              <a:rPr lang="en-US" dirty="0"/>
              <a:t>:  Used in conjunction with other methods.  Usually for setting parameters and justification</a:t>
            </a:r>
            <a:endParaRPr lang="en-US" dirty="0">
              <a:cs typeface="Calibri Light"/>
            </a:endParaRPr>
          </a:p>
          <a:p>
            <a:pPr lvl="2"/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5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Terminology</a:t>
            </a:r>
          </a:p>
          <a:p>
            <a:pPr lvl="2"/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pic>
        <p:nvPicPr>
          <p:cNvPr id="3" name="Picture 3" descr="Backwater">
            <a:extLst>
              <a:ext uri="{FF2B5EF4-FFF2-40B4-BE49-F238E27FC236}">
                <a16:creationId xmlns:a16="http://schemas.microsoft.com/office/drawing/2014/main" id="{1FAF1418-D522-F5B4-D646-DEFCF4757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528762"/>
            <a:ext cx="7258050" cy="402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2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Software Versions</a:t>
            </a:r>
          </a:p>
          <a:p>
            <a:pPr lvl="1"/>
            <a:r>
              <a:rPr lang="en-US" dirty="0"/>
              <a:t>HY-8, use 7.2</a:t>
            </a:r>
          </a:p>
          <a:p>
            <a:pPr lvl="2"/>
            <a:r>
              <a:rPr lang="en-US" dirty="0"/>
              <a:t>Need to download an application first.</a:t>
            </a:r>
          </a:p>
          <a:p>
            <a:pPr lvl="2"/>
            <a:r>
              <a:rPr lang="en-US" dirty="0"/>
              <a:t>Then the software from INDOT Hydraulics </a:t>
            </a:r>
            <a:r>
              <a:rPr lang="en-US" dirty="0">
                <a:hlinkClick r:id="rId3"/>
              </a:rPr>
              <a:t>website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HEC-RAS, the most current version allowed by IDNR (may be 6.1.0)</a:t>
            </a: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58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Modeling Approaches</a:t>
            </a:r>
          </a:p>
          <a:p>
            <a:pPr lvl="1"/>
            <a:r>
              <a:rPr lang="en-US" dirty="0"/>
              <a:t>HY-8 – Used for smaller spans, typically culverts under 20 feet</a:t>
            </a:r>
          </a:p>
          <a:p>
            <a:pPr lvl="1"/>
            <a:r>
              <a:rPr lang="en-US" dirty="0"/>
              <a:t>HEC-RAS – Can be used for nearly all applications</a:t>
            </a:r>
          </a:p>
          <a:p>
            <a:pPr lvl="2"/>
            <a:r>
              <a:rPr lang="en-US" dirty="0"/>
              <a:t>1-D, steady flow is generally sufficient in Indiana.</a:t>
            </a:r>
          </a:p>
          <a:p>
            <a:pPr lvl="2"/>
            <a:r>
              <a:rPr lang="en-US" dirty="0"/>
              <a:t>If other means/methods are needed, reach out to INDOT Hydraulics before starting.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23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HY-8 Culvert Data</a:t>
            </a:r>
          </a:p>
          <a:p>
            <a:pPr lvl="1"/>
            <a:r>
              <a:rPr lang="en-US" dirty="0"/>
              <a:t>Size, length, invert elevations, inlet configuration, Channel cross section and slope</a:t>
            </a:r>
          </a:p>
          <a:p>
            <a:pPr lvl="1"/>
            <a:r>
              <a:rPr lang="en-US" dirty="0"/>
              <a:t>Inlet MUST be above the outlet!</a:t>
            </a: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12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HY-8</a:t>
            </a:r>
          </a:p>
          <a:p>
            <a:pPr lvl="1"/>
            <a:r>
              <a:rPr lang="en-US" dirty="0"/>
              <a:t>Remember to modify tailwater if culverts in series</a:t>
            </a:r>
          </a:p>
          <a:p>
            <a:pPr lvl="1"/>
            <a:r>
              <a:rPr lang="en-US" dirty="0"/>
              <a:t>Know your end treatments!</a:t>
            </a:r>
          </a:p>
          <a:p>
            <a:pPr lvl="2"/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38CA7-9EE9-61A5-927F-A9B34ACA0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066485"/>
            <a:ext cx="2788758" cy="4761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374AE-D671-FE9F-DD6F-11DBC926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986" y="2066486"/>
            <a:ext cx="2228317" cy="47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1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H&amp;H Basics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HEC-RAS</a:t>
            </a:r>
          </a:p>
          <a:p>
            <a:pPr lvl="1"/>
            <a:r>
              <a:rPr lang="en-US" dirty="0"/>
              <a:t>Map out ineffective flow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Helps understand where to place in cross-sections for bridges/culverts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Demonstrates thought process for reviewers</a:t>
            </a:r>
            <a:endParaRPr lang="en-US" dirty="0">
              <a:cs typeface="Calibri Light"/>
            </a:endParaRPr>
          </a:p>
          <a:p>
            <a:pPr lvl="1"/>
            <a:r>
              <a:rPr lang="en-US" dirty="0"/>
              <a:t>Monitor contraction/expansion coefficients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Modify at bridges/culverts to reflect restrictions</a:t>
            </a:r>
            <a:endParaRPr lang="en-US" dirty="0">
              <a:cs typeface="Calibri Light"/>
            </a:endParaRPr>
          </a:p>
          <a:p>
            <a:pPr lvl="2"/>
            <a:r>
              <a:rPr lang="en-US" dirty="0"/>
              <a:t>Understand what is happening at natural restrictions</a:t>
            </a:r>
            <a:endParaRPr lang="en-US" dirty="0">
              <a:cs typeface="Calibri Light"/>
            </a:endParaRPr>
          </a:p>
          <a:p>
            <a:pPr lvl="1"/>
            <a:r>
              <a:rPr lang="en-US" dirty="0"/>
              <a:t>Bridge Modeling</a:t>
            </a:r>
            <a:endParaRPr lang="en-US" dirty="0">
              <a:cs typeface="Calibri Light"/>
            </a:endParaRPr>
          </a:p>
          <a:p>
            <a:pPr marL="914400" lvl="2" indent="0">
              <a:buNone/>
            </a:pPr>
            <a:r>
              <a:rPr lang="en-US" dirty="0"/>
              <a:t>Understand the different types of flow</a:t>
            </a:r>
            <a:endParaRPr lang="en-US" dirty="0">
              <a:cs typeface="Calibri Light"/>
            </a:endParaRPr>
          </a:p>
          <a:p>
            <a:pPr lvl="3"/>
            <a:r>
              <a:rPr lang="en-US" dirty="0"/>
              <a:t>Weir</a:t>
            </a:r>
            <a:endParaRPr lang="en-US" dirty="0">
              <a:cs typeface="Calibri Light"/>
            </a:endParaRPr>
          </a:p>
          <a:p>
            <a:pPr lvl="3"/>
            <a:r>
              <a:rPr lang="en-US" dirty="0"/>
              <a:t>Energy</a:t>
            </a:r>
            <a:endParaRPr lang="en-US" dirty="0">
              <a:cs typeface="Calibri Light"/>
            </a:endParaRPr>
          </a:p>
          <a:p>
            <a:pPr lvl="3"/>
            <a:r>
              <a:rPr lang="en-US" dirty="0"/>
              <a:t>Pressure – Flow </a:t>
            </a:r>
            <a:endParaRPr lang="en-US" dirty="0">
              <a:cs typeface="Calibri Light"/>
            </a:endParaRP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9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Detention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Need to evaluate any time potential exists to increase flow off-site</a:t>
            </a:r>
          </a:p>
          <a:p>
            <a:pPr lvl="1"/>
            <a:r>
              <a:rPr lang="en-US" dirty="0"/>
              <a:t>Generally added pavement over an acre = detention required</a:t>
            </a:r>
          </a:p>
          <a:p>
            <a:pPr lvl="1"/>
            <a:r>
              <a:rPr lang="en-US" dirty="0"/>
              <a:t>Depends on project size and location, along with flooding history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12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cs typeface="Calibri Light"/>
              </a:rPr>
              <a:t>Boot Camp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E0B8E35-883A-938E-C0A1-02A72BAAA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3" b="27150"/>
          <a:stretch/>
        </p:blipFill>
        <p:spPr>
          <a:xfrm>
            <a:off x="2169761" y="914400"/>
            <a:ext cx="7843629" cy="3830308"/>
          </a:xfrm>
        </p:spPr>
      </p:pic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E7019-BA80-AA63-462E-405AFF037F80}"/>
              </a:ext>
            </a:extLst>
          </p:cNvPr>
          <p:cNvSpPr txBox="1"/>
          <p:nvPr/>
        </p:nvSpPr>
        <p:spPr>
          <a:xfrm>
            <a:off x="3021420" y="6255486"/>
            <a:ext cx="614916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/>
                <a:ea typeface="Tahoma"/>
                <a:cs typeface="Tahoma"/>
              </a:rPr>
              <a:t>https://www.goarmy.com/army-life/basic-training.html</a:t>
            </a:r>
            <a:endParaRPr lang="en-US">
              <a:latin typeface="Tahoma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160DAF0-28D7-5063-F452-94D601F4F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83" b="-169"/>
          <a:stretch/>
        </p:blipFill>
        <p:spPr>
          <a:xfrm>
            <a:off x="2171533" y="4797055"/>
            <a:ext cx="7852478" cy="11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Examples on INDOT Hydraulics website </a:t>
            </a:r>
          </a:p>
          <a:p>
            <a:r>
              <a:rPr lang="en-US" dirty="0"/>
              <a:t>Document your assumptions and thought process</a:t>
            </a:r>
            <a:endParaRPr lang="en-US" dirty="0">
              <a:cs typeface="Calibri Light"/>
            </a:endParaRPr>
          </a:p>
          <a:p>
            <a:pPr lvl="1"/>
            <a:r>
              <a:rPr lang="en-US" dirty="0"/>
              <a:t>Reviewers do not know what you are thinking.</a:t>
            </a:r>
          </a:p>
          <a:p>
            <a:pPr lvl="1"/>
            <a:r>
              <a:rPr lang="en-US" dirty="0"/>
              <a:t>Be thorough in your documentation.</a:t>
            </a:r>
            <a:endParaRPr lang="en-US" dirty="0">
              <a:cs typeface="Calibri Light"/>
            </a:endParaRPr>
          </a:p>
          <a:p>
            <a:pPr lvl="1"/>
            <a:r>
              <a:rPr lang="en-US" dirty="0"/>
              <a:t>Do not assume a reviewer will know what your thought process was!</a:t>
            </a:r>
            <a:endParaRPr lang="en-US" dirty="0">
              <a:cs typeface="Calibri Light"/>
            </a:endParaRP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Reporting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When your plans, calculations and report are ready, submit them using the HRA for review and approval.</a:t>
            </a:r>
          </a:p>
          <a:p>
            <a:pPr marL="457200" lvl="1" indent="0">
              <a:buNone/>
            </a:pPr>
            <a:endParaRPr lang="en-US" dirty="0">
              <a:cs typeface="Calibri Light"/>
            </a:endParaRPr>
          </a:p>
          <a:p>
            <a:pPr marL="0" indent="0">
              <a:buNone/>
            </a:pPr>
            <a:r>
              <a:rPr lang="en-US" dirty="0">
                <a:cs typeface="Calibri Light"/>
              </a:rPr>
              <a:t>The </a:t>
            </a:r>
            <a:r>
              <a:rPr lang="en-US" dirty="0">
                <a:cs typeface="Calibri Light"/>
                <a:hlinkClick r:id="rId2"/>
              </a:rPr>
              <a:t>HRA</a:t>
            </a:r>
            <a:r>
              <a:rPr lang="en-US" dirty="0">
                <a:cs typeface="Calibri Light"/>
              </a:rPr>
              <a:t> is covered under “Past Presentations” on the INDOT Hydraulics website.</a:t>
            </a: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7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and Tricks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Do not change drainage patterns.</a:t>
            </a:r>
          </a:p>
          <a:p>
            <a:r>
              <a:rPr lang="en-US" dirty="0"/>
              <a:t>Use a rational C-value of 0.90 or higher for pavement.</a:t>
            </a:r>
            <a:endParaRPr lang="en-US" dirty="0">
              <a:cs typeface="Calibri Light"/>
            </a:endParaRPr>
          </a:p>
          <a:p>
            <a:r>
              <a:rPr lang="en-US" dirty="0"/>
              <a:t>Provide your calculation documents.</a:t>
            </a:r>
            <a:endParaRPr lang="en-US" dirty="0">
              <a:cs typeface="Calibri Light"/>
            </a:endParaRPr>
          </a:p>
          <a:p>
            <a:r>
              <a:rPr lang="en-US" dirty="0"/>
              <a:t>Do not drain outside ditches into median drains.</a:t>
            </a:r>
            <a:endParaRPr lang="en-US" dirty="0">
              <a:cs typeface="Calibri Light"/>
            </a:endParaRPr>
          </a:p>
          <a:p>
            <a:r>
              <a:rPr lang="en-US" dirty="0"/>
              <a:t>Include HGL profiles with storm sewer calculations.</a:t>
            </a:r>
            <a:endParaRPr lang="en-US" dirty="0">
              <a:cs typeface="Calibri Light"/>
            </a:endParaRPr>
          </a:p>
          <a:p>
            <a:r>
              <a:rPr lang="en-US" dirty="0"/>
              <a:t>Outlet median drains and storm sewers 12 inches above the flowline of outlet ditch and above the water surface elevation of a detention basin or receiving water.</a:t>
            </a:r>
            <a:endParaRPr lang="en-US" dirty="0">
              <a:cs typeface="Calibri Light"/>
            </a:endParaRPr>
          </a:p>
          <a:p>
            <a:r>
              <a:rPr lang="en-US" dirty="0"/>
              <a:t>Do not detain in the median.</a:t>
            </a:r>
            <a:endParaRPr lang="en-US" dirty="0">
              <a:cs typeface="Calibri Light"/>
            </a:endParaRPr>
          </a:p>
          <a:p>
            <a:r>
              <a:rPr lang="en-US" dirty="0">
                <a:cs typeface="Calibri Light"/>
              </a:rPr>
              <a:t>Coordinate with INDOT Hydraulics when unusual conditions are found.</a:t>
            </a:r>
          </a:p>
          <a:p>
            <a:endParaRPr lang="en-US" dirty="0">
              <a:cs typeface="Calibri Light"/>
            </a:endParaRP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8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>
                <a:cs typeface="Calibri Light"/>
              </a:rPr>
              <a:t>Q &amp; A</a:t>
            </a: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2756B91-1CA1-5E06-471A-3A65BDB09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533" y="914400"/>
            <a:ext cx="8758934" cy="5257800"/>
          </a:xfrm>
        </p:spPr>
      </p:pic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6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cs typeface="Calibri Light"/>
              </a:rPr>
              <a:t>Contact Information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US" b="1" dirty="0">
                <a:ea typeface="+mj-lt"/>
                <a:cs typeface="+mj-lt"/>
              </a:rPr>
              <a:t>Design Questions: </a:t>
            </a:r>
            <a:r>
              <a:rPr lang="en-US" u="sng" dirty="0">
                <a:ea typeface="+mj-lt"/>
                <a:cs typeface="+mj-lt"/>
                <a:hlinkClick r:id="rId2"/>
              </a:rPr>
              <a:t>hydraulics@indot.in.gov</a:t>
            </a:r>
            <a:endParaRPr lang="en-US" dirty="0">
              <a:cs typeface="Calibri Light" panose="020F0302020204030204"/>
            </a:endParaRPr>
          </a:p>
          <a:p>
            <a:endParaRPr lang="en-US" dirty="0">
              <a:cs typeface="Calibri Light" panose="020F0302020204030204"/>
            </a:endParaRPr>
          </a:p>
          <a:p>
            <a:pPr marL="0" indent="0">
              <a:buNone/>
            </a:pPr>
            <a:r>
              <a:rPr lang="en-US" b="1" dirty="0">
                <a:ea typeface="+mj-lt"/>
                <a:cs typeface="+mj-lt"/>
              </a:rPr>
              <a:t>Mark Bailey  </a:t>
            </a:r>
            <a:endParaRPr lang="en-US" dirty="0">
              <a:cs typeface="Calibri Light"/>
            </a:endParaRPr>
          </a:p>
          <a:p>
            <a:pPr marL="0" indent="0">
              <a:buNone/>
            </a:pPr>
            <a:r>
              <a:rPr lang="en-US" b="1" dirty="0">
                <a:ea typeface="+mj-lt"/>
                <a:cs typeface="+mj-lt"/>
              </a:rPr>
              <a:t>(317) 233-2096  </a:t>
            </a:r>
            <a:endParaRPr lang="en-US" dirty="0">
              <a:cs typeface="Calibri Light" panose="020F0302020204030204"/>
            </a:endParaRPr>
          </a:p>
          <a:p>
            <a:pPr marL="0" indent="0">
              <a:buNone/>
            </a:pPr>
            <a:r>
              <a:rPr lang="en-US" dirty="0">
                <a:ea typeface="+mj-lt"/>
                <a:cs typeface="+mj-lt"/>
                <a:hlinkClick r:id="rId3"/>
              </a:rPr>
              <a:t>mbailey1@indot.in.gov</a:t>
            </a:r>
          </a:p>
          <a:p>
            <a:pPr marL="0" indent="0">
              <a:buNone/>
            </a:pPr>
            <a:endParaRPr lang="en-US" dirty="0">
              <a:cs typeface="Calibri Light" panose="020F0302020204030204"/>
            </a:endParaRPr>
          </a:p>
          <a:p>
            <a:pPr marL="0" indent="0">
              <a:buNone/>
            </a:pPr>
            <a:r>
              <a:rPr lang="en-US" b="1" dirty="0">
                <a:cs typeface="Calibri Light" panose="020F0302020204030204"/>
              </a:rPr>
              <a:t>Bob Page  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US" b="1" dirty="0">
                <a:cs typeface="Calibri Light" panose="020F0302020204030204"/>
              </a:rPr>
              <a:t>(317) 767-4586</a:t>
            </a:r>
            <a:endParaRPr lang="en-US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en-US" dirty="0">
                <a:cs typeface="Calibri Light" panose="020F0302020204030204"/>
                <a:hlinkClick r:id="rId4"/>
              </a:rPr>
              <a:t>rtpage@HNTB.com</a:t>
            </a:r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Background Information</a:t>
            </a:r>
          </a:p>
          <a:p>
            <a:pPr lvl="1"/>
            <a:r>
              <a:rPr lang="en-US" dirty="0">
                <a:ea typeface="+mj-lt"/>
                <a:cs typeface="+mj-lt"/>
              </a:rPr>
              <a:t>Indiana Design Manual (IDM)</a:t>
            </a:r>
            <a:endParaRPr lang="en-US" dirty="0"/>
          </a:p>
          <a:p>
            <a:pPr lvl="1"/>
            <a:r>
              <a:rPr lang="en-US" dirty="0"/>
              <a:t>INDOT Hydraulics Website</a:t>
            </a:r>
            <a:endParaRPr lang="en-US" dirty="0">
              <a:cs typeface="Calibri Light"/>
            </a:endParaRPr>
          </a:p>
          <a:p>
            <a:pPr lvl="1"/>
            <a:r>
              <a:rPr lang="en-US" dirty="0"/>
              <a:t>Hydraulics Links</a:t>
            </a:r>
            <a:endParaRPr lang="en-US" dirty="0">
              <a:cs typeface="Calibri Light"/>
            </a:endParaRPr>
          </a:p>
          <a:p>
            <a:pPr lvl="1"/>
            <a:endParaRPr lang="en-US" dirty="0">
              <a:cs typeface="Calibri Light"/>
            </a:endParaRPr>
          </a:p>
          <a:p>
            <a:r>
              <a:rPr lang="en-US" dirty="0"/>
              <a:t>Hydrology and Hydraulics (H&amp;H) Basics</a:t>
            </a:r>
          </a:p>
          <a:p>
            <a:endParaRPr lang="en-US" dirty="0">
              <a:cs typeface="Calibri Light"/>
            </a:endParaRPr>
          </a:p>
          <a:p>
            <a:r>
              <a:rPr lang="en-US" dirty="0"/>
              <a:t>Tips and Tricks</a:t>
            </a:r>
          </a:p>
          <a:p>
            <a:endParaRPr lang="en-US" dirty="0">
              <a:cs typeface="Calibri Light"/>
            </a:endParaRPr>
          </a:p>
          <a:p>
            <a:r>
              <a:rPr lang="en-US" dirty="0"/>
              <a:t>Question and Answer</a:t>
            </a:r>
            <a:endParaRPr lang="en-US" dirty="0">
              <a:cs typeface="Calibri Light"/>
            </a:endParaRP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933A6596-65F2-CB69-47CE-3CEF7B4B47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Manual</a:t>
            </a: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3C1DCFF1-188F-B755-CFBA-706B883FE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47739"/>
            <a:ext cx="11887200" cy="3791121"/>
          </a:xfrm>
        </p:spPr>
      </p:pic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D94EC-5E62-507E-2FE6-EC4662C7F7DC}"/>
              </a:ext>
            </a:extLst>
          </p:cNvPr>
          <p:cNvSpPr txBox="1"/>
          <p:nvPr/>
        </p:nvSpPr>
        <p:spPr>
          <a:xfrm>
            <a:off x="3108960" y="1107440"/>
            <a:ext cx="59740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Tahoma"/>
                <a:ea typeface="Tahoma"/>
                <a:cs typeface="Tahoma"/>
                <a:hlinkClick r:id="rId4"/>
              </a:rPr>
              <a:t>https://www.in.gov/dot/div/contracts/design/IDM.htm</a:t>
            </a:r>
            <a:endParaRPr lang="en-US"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904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Manual</a:t>
            </a:r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C5BB69F-3221-C131-FF19-601EE22F2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7790" y="935672"/>
            <a:ext cx="4386580" cy="55098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E5776C-B280-9953-4571-F130B575587A}"/>
              </a:ext>
            </a:extLst>
          </p:cNvPr>
          <p:cNvSpPr txBox="1"/>
          <p:nvPr/>
        </p:nvSpPr>
        <p:spPr>
          <a:xfrm>
            <a:off x="3799839" y="2102219"/>
            <a:ext cx="40436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">
                <a:solidFill>
                  <a:schemeClr val="bg1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…...............................</a:t>
            </a:r>
            <a:endParaRPr lang="en-US" sz="800">
              <a:solidFill>
                <a:schemeClr val="bg1"/>
              </a:solidFill>
              <a:ea typeface="Tahoma"/>
              <a:cs typeface="Tahoma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33F1B-521B-7D9D-D401-07C87CD266F3}"/>
              </a:ext>
            </a:extLst>
          </p:cNvPr>
          <p:cNvSpPr txBox="1"/>
          <p:nvPr/>
        </p:nvSpPr>
        <p:spPr>
          <a:xfrm>
            <a:off x="3870958" y="3108059"/>
            <a:ext cx="40436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/>
                <a:ea typeface="Tahoma"/>
                <a:cs typeface="Tahom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…...............................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A8A656-EEDE-9586-7688-DA2058BB49B6}"/>
              </a:ext>
            </a:extLst>
          </p:cNvPr>
          <p:cNvSpPr txBox="1"/>
          <p:nvPr/>
        </p:nvSpPr>
        <p:spPr>
          <a:xfrm>
            <a:off x="3905452" y="3774604"/>
            <a:ext cx="40436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/>
                <a:ea typeface="Tahoma"/>
                <a:cs typeface="Taho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…...............................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D7577-0B42-5BFD-8BCD-FC48CF3654D1}"/>
              </a:ext>
            </a:extLst>
          </p:cNvPr>
          <p:cNvSpPr txBox="1"/>
          <p:nvPr/>
        </p:nvSpPr>
        <p:spPr>
          <a:xfrm>
            <a:off x="3852766" y="5052878"/>
            <a:ext cx="40436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/>
                <a:ea typeface="Tahoma"/>
                <a:cs typeface="Tahoma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…...............................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46FC4D-F4BA-27E3-7AFF-F7C3F7A02FFC}"/>
              </a:ext>
            </a:extLst>
          </p:cNvPr>
          <p:cNvSpPr txBox="1"/>
          <p:nvPr/>
        </p:nvSpPr>
        <p:spPr>
          <a:xfrm>
            <a:off x="3852521" y="5999396"/>
            <a:ext cx="4043680" cy="21544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/>
                <a:ea typeface="Tahoma"/>
                <a:cs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0058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Hydraulics Website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B86BC-193C-7AC0-01E3-9AE8A7A2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68875"/>
            <a:ext cx="11931767" cy="3799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96405B-F3CD-1A92-B4D6-FE7525BFB5CD}"/>
              </a:ext>
            </a:extLst>
          </p:cNvPr>
          <p:cNvSpPr txBox="1"/>
          <p:nvPr/>
        </p:nvSpPr>
        <p:spPr>
          <a:xfrm>
            <a:off x="3117541" y="1051381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https://www.in.gov/indot/engineering/hydraulic-engineering/</a:t>
            </a:r>
            <a:endParaRPr lang="en-US" dirty="0"/>
          </a:p>
        </p:txBody>
      </p:sp>
      <p:pic>
        <p:nvPicPr>
          <p:cNvPr id="5" name="Picture 4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0B0067D4-B258-54C1-730C-B9EB8EE0CC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Online Training Courses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11A9107-C44D-C733-467C-EBF669980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2020904"/>
            <a:ext cx="11887200" cy="3044791"/>
          </a:xfrm>
        </p:spPr>
      </p:pic>
      <p:pic>
        <p:nvPicPr>
          <p:cNvPr id="4" name="Picture 3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22AB8657-07E6-9AE6-56D7-41696A5B0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Keep in Touch</a:t>
            </a:r>
          </a:p>
        </p:txBody>
      </p:sp>
      <p:pic>
        <p:nvPicPr>
          <p:cNvPr id="4" name="Picture 3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22AB8657-07E6-9AE6-56D7-41696A5B0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E48C14-FBEF-1635-E6AC-C70C04975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 dirty="0">
                <a:ea typeface="+mj-lt"/>
                <a:cs typeface="+mj-lt"/>
                <a:hlinkClick r:id="rId4"/>
              </a:rPr>
              <a:t>Hydraulics@indot.IN.gov</a:t>
            </a:r>
            <a:endParaRPr lang="en-US" dirty="0">
              <a:cs typeface="Calibri Light" panose="020F0302020204030204"/>
            </a:endParaRPr>
          </a:p>
          <a:p>
            <a:endParaRPr lang="en" dirty="0">
              <a:ea typeface="+mj-lt"/>
              <a:cs typeface="+mj-lt"/>
            </a:endParaRPr>
          </a:p>
          <a:p>
            <a:pPr marL="0" indent="0">
              <a:buNone/>
            </a:pPr>
            <a:r>
              <a:rPr lang="en" dirty="0">
                <a:ea typeface="+mj-lt"/>
                <a:cs typeface="+mj-lt"/>
              </a:rPr>
              <a:t>Stay current on INDOT Hydraulics design guidance and policy changes by subscribing to the </a:t>
            </a:r>
            <a:r>
              <a:rPr lang="en" u="sng" dirty="0">
                <a:ea typeface="+mj-lt"/>
                <a:cs typeface="+mj-lt"/>
                <a:hlinkClick r:id="rId5"/>
              </a:rPr>
              <a:t>INDOT Hydraulics Email List</a:t>
            </a:r>
            <a:r>
              <a:rPr lang="en" dirty="0">
                <a:ea typeface="+mj-lt"/>
                <a:cs typeface="+mj-lt"/>
              </a:rPr>
              <a:t>.</a:t>
            </a:r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790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cs typeface="Calibri Light"/>
              </a:rPr>
              <a:t>Hydraulics Links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DNR Sites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https://indnr.maps.arcgis.com/apps/webappviewer/index.html?id=05026dabc2e8461983e196d56a213c1e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https://indnr.maps.arcgis.com/apps/webappviewer/index.html?id=6619094e25a64c6b865aacb625d7aba1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https://dnrmaps.dnr.in.gov/appsphp/dischargecalc/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https://www.in.gov/dnr/water/publications/coordinated-discharges-of-selected-streams-in-indiana/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https://dnrmaps.dnr.in.gov/appsphp/model/index.php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2" name="Picture 1" descr="A picture containing text, dark, close&#10;&#10;Description automatically generated">
            <a:extLst>
              <a:ext uri="{FF2B5EF4-FFF2-40B4-BE49-F238E27FC236}">
                <a16:creationId xmlns:a16="http://schemas.microsoft.com/office/drawing/2014/main" id="{B763368A-A2E3-D378-EB1F-CB56164102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248400"/>
            <a:ext cx="685801" cy="1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78426"/>
      </p:ext>
    </p:extLst>
  </p:cSld>
  <p:clrMapOvr>
    <a:masterClrMapping/>
  </p:clrMapOvr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2F722A07-29CF-4167-BBAE-539D3C7FD18C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45DC57B1-4452-4196-9389-CC71171F7E60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BC745019-3EEB-4DBF-8BB1-C52D7F509A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DC60E4D7D5444C9AAA5F703AA8555C" ma:contentTypeVersion="13" ma:contentTypeDescription="Create a new document." ma:contentTypeScope="" ma:versionID="f69ab57344a14729eeb436f47b959f2e">
  <xsd:schema xmlns:xsd="http://www.w3.org/2001/XMLSchema" xmlns:xs="http://www.w3.org/2001/XMLSchema" xmlns:p="http://schemas.microsoft.com/office/2006/metadata/properties" xmlns:ns2="ac2afda7-ee5f-47c0-b6a1-c63d5df33d69" xmlns:ns3="ddb5066c-6899-482b-9ea0-5145f9da9989" xmlns:ns4="8334ff5c-11fa-4551-8b82-386adcbacad4" targetNamespace="http://schemas.microsoft.com/office/2006/metadata/properties" ma:root="true" ma:fieldsID="296167f3b790e84642fc91f397742cca" ns2:_="" ns3:_="" ns4:_="">
    <xsd:import namespace="ac2afda7-ee5f-47c0-b6a1-c63d5df33d69"/>
    <xsd:import namespace="ddb5066c-6899-482b-9ea0-5145f9da9989"/>
    <xsd:import namespace="8334ff5c-11fa-4551-8b82-386adcbaca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afda7-ee5f-47c0-b6a1-c63d5df33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2675d46-00a0-495e-b90c-e7abf5d36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5066c-6899-482b-9ea0-5145f9da99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e8e02d-0139-46af-bc7c-365456edc7b4}" ma:internalName="TaxCatchAll" ma:showField="CatchAllData" ma:web="8334ff5c-11fa-4551-8b82-386adcbaca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4ff5c-11fa-4551-8b82-386adcbacad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b5066c-6899-482b-9ea0-5145f9da9989" xsi:nil="true"/>
    <lcf76f155ced4ddcb4097134ff3c332f xmlns="ac2afda7-ee5f-47c0-b6a1-c63d5df33d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7DC4D6-C58D-4DE8-8937-B8C7D41B5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2afda7-ee5f-47c0-b6a1-c63d5df33d69"/>
    <ds:schemaRef ds:uri="ddb5066c-6899-482b-9ea0-5145f9da9989"/>
    <ds:schemaRef ds:uri="8334ff5c-11fa-4551-8b82-386adcbaca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02EF8-857D-4AC9-A177-2AF336F7F1A1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db5066c-6899-482b-9ea0-5145f9da9989"/>
    <ds:schemaRef ds:uri="http://purl.org/dc/dcmitype/"/>
    <ds:schemaRef ds:uri="http://schemas.microsoft.com/office/2006/documentManagement/types"/>
    <ds:schemaRef ds:uri="b5189b19-779c-405d-9bc4-52c5b2c66b36"/>
    <ds:schemaRef ds:uri="http://schemas.microsoft.com/office/2006/metadata/properties"/>
    <ds:schemaRef ds:uri="http://www.w3.org/XML/1998/namespace"/>
    <ds:schemaRef ds:uri="ac2afda7-ee5f-47c0-b6a1-c63d5df33d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225</TotalTime>
  <Words>1184</Words>
  <Application>Microsoft Office PowerPoint</Application>
  <PresentationFormat>Widescreen</PresentationFormat>
  <Paragraphs>162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INDOT Theme</vt:lpstr>
      <vt:lpstr>1_Title Slide</vt:lpstr>
      <vt:lpstr>2_Blank Slide</vt:lpstr>
      <vt:lpstr>Hydraulics Boot Camp</vt:lpstr>
      <vt:lpstr>Boot Camp</vt:lpstr>
      <vt:lpstr>Agenda</vt:lpstr>
      <vt:lpstr>Design Manual</vt:lpstr>
      <vt:lpstr>Design Manual</vt:lpstr>
      <vt:lpstr>INDOT Hydraulics Website</vt:lpstr>
      <vt:lpstr>Online Training Courses</vt:lpstr>
      <vt:lpstr>Keep in Touch</vt:lpstr>
      <vt:lpstr>Hydraulics Links</vt:lpstr>
      <vt:lpstr>Hydraulics Links</vt:lpstr>
      <vt:lpstr>H&amp;H Basics</vt:lpstr>
      <vt:lpstr>H&amp;H Basics</vt:lpstr>
      <vt:lpstr>H&amp;H Basics</vt:lpstr>
      <vt:lpstr>H&amp;H Basics</vt:lpstr>
      <vt:lpstr>H&amp;H Basics</vt:lpstr>
      <vt:lpstr>H&amp;H Basics</vt:lpstr>
      <vt:lpstr>H&amp;H Basics</vt:lpstr>
      <vt:lpstr>H&amp;H Basics</vt:lpstr>
      <vt:lpstr>Detention</vt:lpstr>
      <vt:lpstr>Reporting Results</vt:lpstr>
      <vt:lpstr>Reporting Results</vt:lpstr>
      <vt:lpstr>Tips and Tricks</vt:lpstr>
      <vt:lpstr>Q &amp; A</vt:lpstr>
      <vt:lpstr>Contact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Hydraulics Boot Camp</dc:title>
  <dc:creator>Robert Page</dc:creator>
  <cp:lastModifiedBy>Mark Bailey</cp:lastModifiedBy>
  <cp:revision>16</cp:revision>
  <cp:lastPrinted>2023-03-13T15:07:12Z</cp:lastPrinted>
  <dcterms:created xsi:type="dcterms:W3CDTF">2023-02-15T12:11:15Z</dcterms:created>
  <dcterms:modified xsi:type="dcterms:W3CDTF">2023-03-16T15:55:43Z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0x01010031DC60E4D7D5444C9AAA5F703AA8555C</vt:lpwstr>
  </property>
</Properties>
</file>